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ink/ink1.xml" ContentType="application/inkml+xml"/>
  <Override PartName="/ppt/charts/colors1.xml" ContentType="application/vnd.ms-office.chartcolor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5"/>
  </p:notesMasterIdLst>
  <p:sldIdLst>
    <p:sldId id="256" r:id="rId2"/>
    <p:sldId id="257" r:id="rId3"/>
    <p:sldId id="260" r:id="rId4"/>
    <p:sldId id="258" r:id="rId5"/>
    <p:sldId id="264" r:id="rId6"/>
    <p:sldId id="263" r:id="rId7"/>
    <p:sldId id="262" r:id="rId8"/>
    <p:sldId id="261" r:id="rId9"/>
    <p:sldId id="265" r:id="rId10"/>
    <p:sldId id="266" r:id="rId11"/>
    <p:sldId id="267" r:id="rId12"/>
    <p:sldId id="268" r:id="rId13"/>
    <p:sldId id="269" r:id="rId14"/>
  </p:sldIdLst>
  <p:sldSz cx="12192000" cy="6858000"/>
  <p:notesSz cx="6797675" cy="99266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66"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914;&#953;&#946;&#955;&#943;&#959;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l-GR"/>
  <c:chart>
    <c:autoTitleDeleted val="1"/>
    <c:plotArea>
      <c:layout/>
      <c:barChart>
        <c:barDir val="col"/>
        <c:grouping val="clustered"/>
        <c:ser>
          <c:idx val="0"/>
          <c:order val="0"/>
          <c:tx>
            <c:strRef>
              <c:f>Φύλλο1!$A$2</c:f>
              <c:strCache>
                <c:ptCount val="1"/>
                <c:pt idx="0">
                  <c:v>Συνολικός Προϋπολογισμός</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l-GR"/>
              </a:p>
            </c:txPr>
            <c:dLblPos val="inEnd"/>
            <c:showVal val="1"/>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Φύλλο1!$B$1:$G$1</c:f>
              <c:strCache>
                <c:ptCount val="6"/>
                <c:pt idx="0">
                  <c:v>Μ.Ο.Π.*</c:v>
                </c:pt>
                <c:pt idx="1">
                  <c:v>Α’ Κ.Π.Σ. (1989-1993)</c:v>
                </c:pt>
                <c:pt idx="2">
                  <c:v>Β’ Κ.Π.Σ. (1994-1999)</c:v>
                </c:pt>
                <c:pt idx="3">
                  <c:v>Γ’ Κ.Π.Σ. (2000-2006)</c:v>
                </c:pt>
                <c:pt idx="4">
                  <c:v>ΕΣΠΑ 2007-2013</c:v>
                </c:pt>
                <c:pt idx="5">
                  <c:v>ΕΣΠΑ 2014-2020</c:v>
                </c:pt>
              </c:strCache>
            </c:strRef>
          </c:cat>
          <c:val>
            <c:numRef>
              <c:f>Φύλλο1!$B$2:$G$2</c:f>
              <c:numCache>
                <c:formatCode>#,##0</c:formatCode>
                <c:ptCount val="6"/>
                <c:pt idx="0">
                  <c:v>2101933</c:v>
                </c:pt>
                <c:pt idx="1">
                  <c:v>14342054</c:v>
                </c:pt>
                <c:pt idx="2">
                  <c:v>29721300</c:v>
                </c:pt>
                <c:pt idx="3">
                  <c:v>44363540</c:v>
                </c:pt>
                <c:pt idx="4">
                  <c:v>39400000</c:v>
                </c:pt>
                <c:pt idx="5">
                  <c:v>30422350</c:v>
                </c:pt>
              </c:numCache>
            </c:numRef>
          </c:val>
          <c:extLst xmlns:c16r2="http://schemas.microsoft.com/office/drawing/2015/06/chart">
            <c:ext xmlns:c16="http://schemas.microsoft.com/office/drawing/2014/chart" uri="{C3380CC4-5D6E-409C-BE32-E72D297353CC}">
              <c16:uniqueId val="{00000000-D2FF-408D-9DFC-089E013EA561}"/>
            </c:ext>
          </c:extLst>
        </c:ser>
        <c:dLbls>
          <c:showVal val="1"/>
        </c:dLbls>
        <c:gapWidth val="100"/>
        <c:overlap val="-24"/>
        <c:axId val="120629888"/>
        <c:axId val="120656256"/>
      </c:barChart>
      <c:catAx>
        <c:axId val="120629888"/>
        <c:scaling>
          <c:orientation val="minMax"/>
        </c:scaling>
        <c:axPos val="b"/>
        <c:numFmt formatCode="General" sourceLinked="1"/>
        <c:maj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l-GR"/>
          </a:p>
        </c:txPr>
        <c:crossAx val="120656256"/>
        <c:crosses val="autoZero"/>
        <c:auto val="1"/>
        <c:lblAlgn val="ctr"/>
        <c:lblOffset val="100"/>
      </c:catAx>
      <c:valAx>
        <c:axId val="120656256"/>
        <c:scaling>
          <c:orientation val="minMax"/>
        </c:scaling>
        <c:axPos val="l"/>
        <c:majorGridlines>
          <c:spPr>
            <a:ln w="9525" cap="flat" cmpd="sng" algn="ctr">
              <a:solidFill>
                <a:schemeClr val="lt1">
                  <a:lumMod val="95000"/>
                  <a:alpha val="10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l-GR"/>
          </a:p>
        </c:txPr>
        <c:crossAx val="120629888"/>
        <c:crosses val="autoZero"/>
        <c:crossBetween val="between"/>
      </c:valAx>
      <c:spPr>
        <a:noFill/>
        <a:ln>
          <a:noFill/>
        </a:ln>
        <a:effectLst/>
      </c:spPr>
    </c:plotArea>
    <c:plotVisOnly val="1"/>
    <c:dispBlanksAs val="gap"/>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l-GR"/>
    </a:p>
  </c:txPr>
  <c:externalData r:id="rId1"/>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65C830-5F42-42F9-83F1-99A725D14C4E}" type="doc">
      <dgm:prSet loTypeId="urn:microsoft.com/office/officeart/2005/8/layout/cycle2" loCatId="cycle" qsTypeId="urn:microsoft.com/office/officeart/2005/8/quickstyle/3d3" qsCatId="3D" csTypeId="urn:microsoft.com/office/officeart/2005/8/colors/colorful3" csCatId="colorful" phldr="1"/>
      <dgm:spPr/>
      <dgm:t>
        <a:bodyPr/>
        <a:lstStyle/>
        <a:p>
          <a:endParaRPr lang="el-GR"/>
        </a:p>
      </dgm:t>
    </dgm:pt>
    <dgm:pt modelId="{4A83F18C-2436-456B-9ED4-9507C595C607}">
      <dgm:prSet phldrT="[Κείμενο]" custT="1"/>
      <dgm:spPr/>
      <dgm:t>
        <a:bodyPr/>
        <a:lstStyle/>
        <a:p>
          <a:r>
            <a:rPr lang="el-GR" sz="1600" dirty="0"/>
            <a:t>Πρόγραμμα Δημοσίων Επενδύσεων </a:t>
          </a:r>
        </a:p>
      </dgm:t>
    </dgm:pt>
    <dgm:pt modelId="{2B9EBCD4-0CD7-41BD-ADB5-4BAAE03B4CD7}" type="parTrans" cxnId="{6CDA3B19-812E-4688-96DC-6191DE96318E}">
      <dgm:prSet/>
      <dgm:spPr/>
      <dgm:t>
        <a:bodyPr/>
        <a:lstStyle/>
        <a:p>
          <a:endParaRPr lang="el-GR"/>
        </a:p>
      </dgm:t>
    </dgm:pt>
    <dgm:pt modelId="{BEBC2C49-25D0-4D75-BAB3-382CDBDF7AE4}" type="sibTrans" cxnId="{6CDA3B19-812E-4688-96DC-6191DE96318E}">
      <dgm:prSet/>
      <dgm:spPr/>
      <dgm:t>
        <a:bodyPr/>
        <a:lstStyle/>
        <a:p>
          <a:endParaRPr lang="el-GR"/>
        </a:p>
      </dgm:t>
    </dgm:pt>
    <dgm:pt modelId="{276735E8-FBFA-4FB8-B479-1ED97B797A08}">
      <dgm:prSet phldrT="[Κείμενο]" custT="1"/>
      <dgm:spPr/>
      <dgm:t>
        <a:bodyPr/>
        <a:lstStyle/>
        <a:p>
          <a:r>
            <a:rPr lang="el-GR" sz="1600" dirty="0"/>
            <a:t>ΚΑΠ</a:t>
          </a:r>
        </a:p>
      </dgm:t>
    </dgm:pt>
    <dgm:pt modelId="{3015F853-2479-46AF-ADD5-6883485A2EB0}" type="parTrans" cxnId="{5B22C5FF-6EF4-480B-97E2-5C439C5F6E68}">
      <dgm:prSet/>
      <dgm:spPr/>
      <dgm:t>
        <a:bodyPr/>
        <a:lstStyle/>
        <a:p>
          <a:endParaRPr lang="el-GR"/>
        </a:p>
      </dgm:t>
    </dgm:pt>
    <dgm:pt modelId="{ADA75D19-66D7-4E49-A1BB-9794E98BA4EA}" type="sibTrans" cxnId="{5B22C5FF-6EF4-480B-97E2-5C439C5F6E68}">
      <dgm:prSet/>
      <dgm:spPr/>
      <dgm:t>
        <a:bodyPr/>
        <a:lstStyle/>
        <a:p>
          <a:endParaRPr lang="el-GR"/>
        </a:p>
      </dgm:t>
    </dgm:pt>
    <dgm:pt modelId="{EA21A29B-3DBF-4835-9060-A1D10D0DF63E}">
      <dgm:prSet phldrT="[Κείμενο]" custT="1"/>
      <dgm:spPr/>
      <dgm:t>
        <a:bodyPr/>
        <a:lstStyle/>
        <a:p>
          <a:r>
            <a:rPr lang="el-GR" sz="1800" dirty="0"/>
            <a:t>ΠΕΠ</a:t>
          </a:r>
        </a:p>
      </dgm:t>
    </dgm:pt>
    <dgm:pt modelId="{848E2915-07C7-409A-8B73-0E2440157E91}" type="parTrans" cxnId="{971689E7-A77F-4C19-86DA-838C570A2541}">
      <dgm:prSet/>
      <dgm:spPr/>
      <dgm:t>
        <a:bodyPr/>
        <a:lstStyle/>
        <a:p>
          <a:endParaRPr lang="el-GR"/>
        </a:p>
      </dgm:t>
    </dgm:pt>
    <dgm:pt modelId="{10BB555C-DD0C-4CEC-A212-6F72F3F955C9}" type="sibTrans" cxnId="{971689E7-A77F-4C19-86DA-838C570A2541}">
      <dgm:prSet/>
      <dgm:spPr/>
      <dgm:t>
        <a:bodyPr/>
        <a:lstStyle/>
        <a:p>
          <a:endParaRPr lang="el-GR"/>
        </a:p>
      </dgm:t>
    </dgm:pt>
    <dgm:pt modelId="{88F0D4ED-FA11-4937-A9D0-C7AEBE147254}">
      <dgm:prSet phldrT="[Κείμενο]" custT="1"/>
      <dgm:spPr/>
      <dgm:t>
        <a:bodyPr/>
        <a:lstStyle/>
        <a:p>
          <a:r>
            <a:rPr lang="el-GR" sz="1800" dirty="0"/>
            <a:t>ΙΔΙΟΙ ΠΟΡΟΙ</a:t>
          </a:r>
        </a:p>
      </dgm:t>
    </dgm:pt>
    <dgm:pt modelId="{276E59FE-6593-4FD3-B58D-30D5F98DC127}" type="parTrans" cxnId="{555ED449-CD29-4B03-BD36-A1F747FA6CB7}">
      <dgm:prSet/>
      <dgm:spPr/>
      <dgm:t>
        <a:bodyPr/>
        <a:lstStyle/>
        <a:p>
          <a:endParaRPr lang="el-GR"/>
        </a:p>
      </dgm:t>
    </dgm:pt>
    <dgm:pt modelId="{DA95C5CB-EC12-4B08-8ADA-A0A68D71C994}" type="sibTrans" cxnId="{555ED449-CD29-4B03-BD36-A1F747FA6CB7}">
      <dgm:prSet/>
      <dgm:spPr/>
      <dgm:t>
        <a:bodyPr/>
        <a:lstStyle/>
        <a:p>
          <a:endParaRPr lang="el-GR"/>
        </a:p>
      </dgm:t>
    </dgm:pt>
    <dgm:pt modelId="{125E28AB-F578-4185-B7D7-D38559F88B43}" type="pres">
      <dgm:prSet presAssocID="{3265C830-5F42-42F9-83F1-99A725D14C4E}" presName="cycle" presStyleCnt="0">
        <dgm:presLayoutVars>
          <dgm:dir/>
          <dgm:resizeHandles val="exact"/>
        </dgm:presLayoutVars>
      </dgm:prSet>
      <dgm:spPr/>
      <dgm:t>
        <a:bodyPr/>
        <a:lstStyle/>
        <a:p>
          <a:endParaRPr lang="el-GR"/>
        </a:p>
      </dgm:t>
    </dgm:pt>
    <dgm:pt modelId="{B9BCD04B-FFD2-4683-86AE-B9C455B4C035}" type="pres">
      <dgm:prSet presAssocID="{4A83F18C-2436-456B-9ED4-9507C595C607}" presName="node" presStyleLbl="node1" presStyleIdx="0" presStyleCnt="4" custScaleX="125566">
        <dgm:presLayoutVars>
          <dgm:bulletEnabled val="1"/>
        </dgm:presLayoutVars>
      </dgm:prSet>
      <dgm:spPr/>
      <dgm:t>
        <a:bodyPr/>
        <a:lstStyle/>
        <a:p>
          <a:endParaRPr lang="el-GR"/>
        </a:p>
      </dgm:t>
    </dgm:pt>
    <dgm:pt modelId="{B4964EA1-748B-490C-8BA2-C7BE2C3476E2}" type="pres">
      <dgm:prSet presAssocID="{BEBC2C49-25D0-4D75-BAB3-382CDBDF7AE4}" presName="sibTrans" presStyleLbl="sibTrans2D1" presStyleIdx="0" presStyleCnt="4"/>
      <dgm:spPr/>
      <dgm:t>
        <a:bodyPr/>
        <a:lstStyle/>
        <a:p>
          <a:endParaRPr lang="el-GR"/>
        </a:p>
      </dgm:t>
    </dgm:pt>
    <dgm:pt modelId="{15515C28-BEBD-48AC-B7C8-7AF034D9648D}" type="pres">
      <dgm:prSet presAssocID="{BEBC2C49-25D0-4D75-BAB3-382CDBDF7AE4}" presName="connectorText" presStyleLbl="sibTrans2D1" presStyleIdx="0" presStyleCnt="4"/>
      <dgm:spPr/>
      <dgm:t>
        <a:bodyPr/>
        <a:lstStyle/>
        <a:p>
          <a:endParaRPr lang="el-GR"/>
        </a:p>
      </dgm:t>
    </dgm:pt>
    <dgm:pt modelId="{A29BF390-A59C-4012-894B-68EE0C1D3494}" type="pres">
      <dgm:prSet presAssocID="{276735E8-FBFA-4FB8-B479-1ED97B797A08}" presName="node" presStyleLbl="node1" presStyleIdx="1" presStyleCnt="4">
        <dgm:presLayoutVars>
          <dgm:bulletEnabled val="1"/>
        </dgm:presLayoutVars>
      </dgm:prSet>
      <dgm:spPr/>
      <dgm:t>
        <a:bodyPr/>
        <a:lstStyle/>
        <a:p>
          <a:endParaRPr lang="el-GR"/>
        </a:p>
      </dgm:t>
    </dgm:pt>
    <dgm:pt modelId="{E2D95B24-88FB-4F9F-A5A7-4F45E0193545}" type="pres">
      <dgm:prSet presAssocID="{ADA75D19-66D7-4E49-A1BB-9794E98BA4EA}" presName="sibTrans" presStyleLbl="sibTrans2D1" presStyleIdx="1" presStyleCnt="4"/>
      <dgm:spPr/>
      <dgm:t>
        <a:bodyPr/>
        <a:lstStyle/>
        <a:p>
          <a:endParaRPr lang="el-GR"/>
        </a:p>
      </dgm:t>
    </dgm:pt>
    <dgm:pt modelId="{36F7C8D7-7489-4123-B8EB-2EC87B50B9BD}" type="pres">
      <dgm:prSet presAssocID="{ADA75D19-66D7-4E49-A1BB-9794E98BA4EA}" presName="connectorText" presStyleLbl="sibTrans2D1" presStyleIdx="1" presStyleCnt="4"/>
      <dgm:spPr/>
      <dgm:t>
        <a:bodyPr/>
        <a:lstStyle/>
        <a:p>
          <a:endParaRPr lang="el-GR"/>
        </a:p>
      </dgm:t>
    </dgm:pt>
    <dgm:pt modelId="{15F643CC-C2F7-4D58-9480-47AC4A907479}" type="pres">
      <dgm:prSet presAssocID="{EA21A29B-3DBF-4835-9060-A1D10D0DF63E}" presName="node" presStyleLbl="node1" presStyleIdx="2" presStyleCnt="4">
        <dgm:presLayoutVars>
          <dgm:bulletEnabled val="1"/>
        </dgm:presLayoutVars>
      </dgm:prSet>
      <dgm:spPr/>
      <dgm:t>
        <a:bodyPr/>
        <a:lstStyle/>
        <a:p>
          <a:endParaRPr lang="el-GR"/>
        </a:p>
      </dgm:t>
    </dgm:pt>
    <dgm:pt modelId="{DCD6152E-5132-4D32-88B5-BD2864E7E890}" type="pres">
      <dgm:prSet presAssocID="{10BB555C-DD0C-4CEC-A212-6F72F3F955C9}" presName="sibTrans" presStyleLbl="sibTrans2D1" presStyleIdx="2" presStyleCnt="4"/>
      <dgm:spPr/>
      <dgm:t>
        <a:bodyPr/>
        <a:lstStyle/>
        <a:p>
          <a:endParaRPr lang="el-GR"/>
        </a:p>
      </dgm:t>
    </dgm:pt>
    <dgm:pt modelId="{974FDBCB-33FB-4403-A625-85E7D35E6A9F}" type="pres">
      <dgm:prSet presAssocID="{10BB555C-DD0C-4CEC-A212-6F72F3F955C9}" presName="connectorText" presStyleLbl="sibTrans2D1" presStyleIdx="2" presStyleCnt="4"/>
      <dgm:spPr/>
      <dgm:t>
        <a:bodyPr/>
        <a:lstStyle/>
        <a:p>
          <a:endParaRPr lang="el-GR"/>
        </a:p>
      </dgm:t>
    </dgm:pt>
    <dgm:pt modelId="{56664363-A278-4E65-BC68-510FB0A082FA}" type="pres">
      <dgm:prSet presAssocID="{88F0D4ED-FA11-4937-A9D0-C7AEBE147254}" presName="node" presStyleLbl="node1" presStyleIdx="3" presStyleCnt="4">
        <dgm:presLayoutVars>
          <dgm:bulletEnabled val="1"/>
        </dgm:presLayoutVars>
      </dgm:prSet>
      <dgm:spPr/>
      <dgm:t>
        <a:bodyPr/>
        <a:lstStyle/>
        <a:p>
          <a:endParaRPr lang="el-GR"/>
        </a:p>
      </dgm:t>
    </dgm:pt>
    <dgm:pt modelId="{85FBEE50-3221-40CE-BBFF-A088111A5B96}" type="pres">
      <dgm:prSet presAssocID="{DA95C5CB-EC12-4B08-8ADA-A0A68D71C994}" presName="sibTrans" presStyleLbl="sibTrans2D1" presStyleIdx="3" presStyleCnt="4"/>
      <dgm:spPr/>
      <dgm:t>
        <a:bodyPr/>
        <a:lstStyle/>
        <a:p>
          <a:endParaRPr lang="el-GR"/>
        </a:p>
      </dgm:t>
    </dgm:pt>
    <dgm:pt modelId="{1CBE4EC7-B704-4297-9FFA-802D56C249BE}" type="pres">
      <dgm:prSet presAssocID="{DA95C5CB-EC12-4B08-8ADA-A0A68D71C994}" presName="connectorText" presStyleLbl="sibTrans2D1" presStyleIdx="3" presStyleCnt="4"/>
      <dgm:spPr/>
      <dgm:t>
        <a:bodyPr/>
        <a:lstStyle/>
        <a:p>
          <a:endParaRPr lang="el-GR"/>
        </a:p>
      </dgm:t>
    </dgm:pt>
  </dgm:ptLst>
  <dgm:cxnLst>
    <dgm:cxn modelId="{4F67CFB9-441D-43B3-B9A1-8F477010A768}" type="presOf" srcId="{276735E8-FBFA-4FB8-B479-1ED97B797A08}" destId="{A29BF390-A59C-4012-894B-68EE0C1D3494}" srcOrd="0" destOrd="0" presId="urn:microsoft.com/office/officeart/2005/8/layout/cycle2"/>
    <dgm:cxn modelId="{AC1C6FBD-13EF-4B12-AC49-53698460E2DC}" type="presOf" srcId="{88F0D4ED-FA11-4937-A9D0-C7AEBE147254}" destId="{56664363-A278-4E65-BC68-510FB0A082FA}" srcOrd="0" destOrd="0" presId="urn:microsoft.com/office/officeart/2005/8/layout/cycle2"/>
    <dgm:cxn modelId="{C1BA012A-7A35-49EB-B88D-E8D8DE4B2BD8}" type="presOf" srcId="{10BB555C-DD0C-4CEC-A212-6F72F3F955C9}" destId="{974FDBCB-33FB-4403-A625-85E7D35E6A9F}" srcOrd="1" destOrd="0" presId="urn:microsoft.com/office/officeart/2005/8/layout/cycle2"/>
    <dgm:cxn modelId="{80B1EE91-EF5D-4B45-9025-9EF2CB8B666C}" type="presOf" srcId="{10BB555C-DD0C-4CEC-A212-6F72F3F955C9}" destId="{DCD6152E-5132-4D32-88B5-BD2864E7E890}" srcOrd="0" destOrd="0" presId="urn:microsoft.com/office/officeart/2005/8/layout/cycle2"/>
    <dgm:cxn modelId="{E16A261A-947F-482F-BCCD-5295E928FF3B}" type="presOf" srcId="{ADA75D19-66D7-4E49-A1BB-9794E98BA4EA}" destId="{36F7C8D7-7489-4123-B8EB-2EC87B50B9BD}" srcOrd="1" destOrd="0" presId="urn:microsoft.com/office/officeart/2005/8/layout/cycle2"/>
    <dgm:cxn modelId="{362E5253-D785-4D24-8EA1-F87E045AA9FA}" type="presOf" srcId="{ADA75D19-66D7-4E49-A1BB-9794E98BA4EA}" destId="{E2D95B24-88FB-4F9F-A5A7-4F45E0193545}" srcOrd="0" destOrd="0" presId="urn:microsoft.com/office/officeart/2005/8/layout/cycle2"/>
    <dgm:cxn modelId="{52794FCC-E915-47EB-BDD4-CBE113F02ED3}" type="presOf" srcId="{BEBC2C49-25D0-4D75-BAB3-382CDBDF7AE4}" destId="{15515C28-BEBD-48AC-B7C8-7AF034D9648D}" srcOrd="1" destOrd="0" presId="urn:microsoft.com/office/officeart/2005/8/layout/cycle2"/>
    <dgm:cxn modelId="{2AFF52D5-FB21-48CC-ACDD-2DEB8E032E3B}" type="presOf" srcId="{DA95C5CB-EC12-4B08-8ADA-A0A68D71C994}" destId="{85FBEE50-3221-40CE-BBFF-A088111A5B96}" srcOrd="0" destOrd="0" presId="urn:microsoft.com/office/officeart/2005/8/layout/cycle2"/>
    <dgm:cxn modelId="{9592CF4E-D146-4A24-B10B-C83A41D8BAA3}" type="presOf" srcId="{3265C830-5F42-42F9-83F1-99A725D14C4E}" destId="{125E28AB-F578-4185-B7D7-D38559F88B43}" srcOrd="0" destOrd="0" presId="urn:microsoft.com/office/officeart/2005/8/layout/cycle2"/>
    <dgm:cxn modelId="{971689E7-A77F-4C19-86DA-838C570A2541}" srcId="{3265C830-5F42-42F9-83F1-99A725D14C4E}" destId="{EA21A29B-3DBF-4835-9060-A1D10D0DF63E}" srcOrd="2" destOrd="0" parTransId="{848E2915-07C7-409A-8B73-0E2440157E91}" sibTransId="{10BB555C-DD0C-4CEC-A212-6F72F3F955C9}"/>
    <dgm:cxn modelId="{5B22C5FF-6EF4-480B-97E2-5C439C5F6E68}" srcId="{3265C830-5F42-42F9-83F1-99A725D14C4E}" destId="{276735E8-FBFA-4FB8-B479-1ED97B797A08}" srcOrd="1" destOrd="0" parTransId="{3015F853-2479-46AF-ADD5-6883485A2EB0}" sibTransId="{ADA75D19-66D7-4E49-A1BB-9794E98BA4EA}"/>
    <dgm:cxn modelId="{1AF7FAD3-63F5-440F-A57E-CD1BAA4A40CF}" type="presOf" srcId="{DA95C5CB-EC12-4B08-8ADA-A0A68D71C994}" destId="{1CBE4EC7-B704-4297-9FFA-802D56C249BE}" srcOrd="1" destOrd="0" presId="urn:microsoft.com/office/officeart/2005/8/layout/cycle2"/>
    <dgm:cxn modelId="{D7FDF73E-8C1F-4655-AE0E-97F3D43E8680}" type="presOf" srcId="{4A83F18C-2436-456B-9ED4-9507C595C607}" destId="{B9BCD04B-FFD2-4683-86AE-B9C455B4C035}" srcOrd="0" destOrd="0" presId="urn:microsoft.com/office/officeart/2005/8/layout/cycle2"/>
    <dgm:cxn modelId="{B12BFC8D-957B-4342-9363-F6A2920350DE}" type="presOf" srcId="{BEBC2C49-25D0-4D75-BAB3-382CDBDF7AE4}" destId="{B4964EA1-748B-490C-8BA2-C7BE2C3476E2}" srcOrd="0" destOrd="0" presId="urn:microsoft.com/office/officeart/2005/8/layout/cycle2"/>
    <dgm:cxn modelId="{94A190D9-5DDD-4D7B-9986-7CC35361775E}" type="presOf" srcId="{EA21A29B-3DBF-4835-9060-A1D10D0DF63E}" destId="{15F643CC-C2F7-4D58-9480-47AC4A907479}" srcOrd="0" destOrd="0" presId="urn:microsoft.com/office/officeart/2005/8/layout/cycle2"/>
    <dgm:cxn modelId="{6CDA3B19-812E-4688-96DC-6191DE96318E}" srcId="{3265C830-5F42-42F9-83F1-99A725D14C4E}" destId="{4A83F18C-2436-456B-9ED4-9507C595C607}" srcOrd="0" destOrd="0" parTransId="{2B9EBCD4-0CD7-41BD-ADB5-4BAAE03B4CD7}" sibTransId="{BEBC2C49-25D0-4D75-BAB3-382CDBDF7AE4}"/>
    <dgm:cxn modelId="{555ED449-CD29-4B03-BD36-A1F747FA6CB7}" srcId="{3265C830-5F42-42F9-83F1-99A725D14C4E}" destId="{88F0D4ED-FA11-4937-A9D0-C7AEBE147254}" srcOrd="3" destOrd="0" parTransId="{276E59FE-6593-4FD3-B58D-30D5F98DC127}" sibTransId="{DA95C5CB-EC12-4B08-8ADA-A0A68D71C994}"/>
    <dgm:cxn modelId="{6DA8822F-8413-45ED-8F48-F4744AC0F51A}" type="presParOf" srcId="{125E28AB-F578-4185-B7D7-D38559F88B43}" destId="{B9BCD04B-FFD2-4683-86AE-B9C455B4C035}" srcOrd="0" destOrd="0" presId="urn:microsoft.com/office/officeart/2005/8/layout/cycle2"/>
    <dgm:cxn modelId="{56DEBD46-52CC-496B-988B-20D9F9F94239}" type="presParOf" srcId="{125E28AB-F578-4185-B7D7-D38559F88B43}" destId="{B4964EA1-748B-490C-8BA2-C7BE2C3476E2}" srcOrd="1" destOrd="0" presId="urn:microsoft.com/office/officeart/2005/8/layout/cycle2"/>
    <dgm:cxn modelId="{0325561F-156D-4C8F-BFDD-9C1881E2AF57}" type="presParOf" srcId="{B4964EA1-748B-490C-8BA2-C7BE2C3476E2}" destId="{15515C28-BEBD-48AC-B7C8-7AF034D9648D}" srcOrd="0" destOrd="0" presId="urn:microsoft.com/office/officeart/2005/8/layout/cycle2"/>
    <dgm:cxn modelId="{765F71D2-99D2-46AA-B95E-62C5F7A89A50}" type="presParOf" srcId="{125E28AB-F578-4185-B7D7-D38559F88B43}" destId="{A29BF390-A59C-4012-894B-68EE0C1D3494}" srcOrd="2" destOrd="0" presId="urn:microsoft.com/office/officeart/2005/8/layout/cycle2"/>
    <dgm:cxn modelId="{6AA85437-44F7-40C9-8229-9C2B51CB0BDD}" type="presParOf" srcId="{125E28AB-F578-4185-B7D7-D38559F88B43}" destId="{E2D95B24-88FB-4F9F-A5A7-4F45E0193545}" srcOrd="3" destOrd="0" presId="urn:microsoft.com/office/officeart/2005/8/layout/cycle2"/>
    <dgm:cxn modelId="{FFA94578-9804-4A22-BEFE-5BC0D3F16317}" type="presParOf" srcId="{E2D95B24-88FB-4F9F-A5A7-4F45E0193545}" destId="{36F7C8D7-7489-4123-B8EB-2EC87B50B9BD}" srcOrd="0" destOrd="0" presId="urn:microsoft.com/office/officeart/2005/8/layout/cycle2"/>
    <dgm:cxn modelId="{163905FD-FA2D-4007-A67B-C43C94C7A3C6}" type="presParOf" srcId="{125E28AB-F578-4185-B7D7-D38559F88B43}" destId="{15F643CC-C2F7-4D58-9480-47AC4A907479}" srcOrd="4" destOrd="0" presId="urn:microsoft.com/office/officeart/2005/8/layout/cycle2"/>
    <dgm:cxn modelId="{C4C212B6-75E8-4136-A7FD-DB54D5738111}" type="presParOf" srcId="{125E28AB-F578-4185-B7D7-D38559F88B43}" destId="{DCD6152E-5132-4D32-88B5-BD2864E7E890}" srcOrd="5" destOrd="0" presId="urn:microsoft.com/office/officeart/2005/8/layout/cycle2"/>
    <dgm:cxn modelId="{97F5E504-61F7-4E80-AFFA-7D74F6FA4F68}" type="presParOf" srcId="{DCD6152E-5132-4D32-88B5-BD2864E7E890}" destId="{974FDBCB-33FB-4403-A625-85E7D35E6A9F}" srcOrd="0" destOrd="0" presId="urn:microsoft.com/office/officeart/2005/8/layout/cycle2"/>
    <dgm:cxn modelId="{9E5AD581-2A84-4AB3-869D-0C2E420ED92D}" type="presParOf" srcId="{125E28AB-F578-4185-B7D7-D38559F88B43}" destId="{56664363-A278-4E65-BC68-510FB0A082FA}" srcOrd="6" destOrd="0" presId="urn:microsoft.com/office/officeart/2005/8/layout/cycle2"/>
    <dgm:cxn modelId="{814A0E25-A660-4A85-8CDE-15A83BAA6222}" type="presParOf" srcId="{125E28AB-F578-4185-B7D7-D38559F88B43}" destId="{85FBEE50-3221-40CE-BBFF-A088111A5B96}" srcOrd="7" destOrd="0" presId="urn:microsoft.com/office/officeart/2005/8/layout/cycle2"/>
    <dgm:cxn modelId="{8D2285DF-9430-4740-9C79-4D99AE6087B8}" type="presParOf" srcId="{85FBEE50-3221-40CE-BBFF-A088111A5B96}" destId="{1CBE4EC7-B704-4297-9FFA-802D56C249BE}"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44C3CE-3105-4700-896F-B192E7CE1C2B}" type="doc">
      <dgm:prSet loTypeId="urn:microsoft.com/office/officeart/2005/8/layout/cycle6" loCatId="cycle" qsTypeId="urn:microsoft.com/office/officeart/2005/8/quickstyle/3d3" qsCatId="3D" csTypeId="urn:microsoft.com/office/officeart/2005/8/colors/colorful1#1" csCatId="colorful" phldr="1"/>
      <dgm:spPr/>
      <dgm:t>
        <a:bodyPr/>
        <a:lstStyle/>
        <a:p>
          <a:endParaRPr lang="el-GR"/>
        </a:p>
      </dgm:t>
    </dgm:pt>
    <dgm:pt modelId="{C4DBE581-2BD4-4785-B7BA-7DDC7D5640DF}">
      <dgm:prSet phldrT="[Κείμενο]"/>
      <dgm:spPr/>
      <dgm:t>
        <a:bodyPr/>
        <a:lstStyle/>
        <a:p>
          <a:r>
            <a:rPr lang="el-GR" dirty="0">
              <a:latin typeface="Arial" charset="0"/>
            </a:rPr>
            <a:t>Εσφαλμένη προσέγγιση, άστοχος σχεδιασμός και κακός προγραμματισμός</a:t>
          </a:r>
          <a:endParaRPr lang="el-GR" dirty="0"/>
        </a:p>
      </dgm:t>
    </dgm:pt>
    <dgm:pt modelId="{199DDD0B-9F25-4756-8436-17E8EC963CE3}" type="parTrans" cxnId="{8516DD53-7D89-4A44-A9B4-552FBB75AC17}">
      <dgm:prSet/>
      <dgm:spPr/>
      <dgm:t>
        <a:bodyPr/>
        <a:lstStyle/>
        <a:p>
          <a:endParaRPr lang="el-GR"/>
        </a:p>
      </dgm:t>
    </dgm:pt>
    <dgm:pt modelId="{6BE523B9-553C-4346-83F1-3C30A0F766EE}" type="sibTrans" cxnId="{8516DD53-7D89-4A44-A9B4-552FBB75AC17}">
      <dgm:prSet/>
      <dgm:spPr/>
      <dgm:t>
        <a:bodyPr/>
        <a:lstStyle/>
        <a:p>
          <a:endParaRPr lang="el-GR"/>
        </a:p>
      </dgm:t>
    </dgm:pt>
    <dgm:pt modelId="{3F8BE116-B27B-46AE-8F5B-83FBF9EE8E6F}">
      <dgm:prSet phldrT="[Κείμενο]"/>
      <dgm:spPr/>
      <dgm:t>
        <a:bodyPr/>
        <a:lstStyle/>
        <a:p>
          <a:r>
            <a:rPr lang="el-GR" dirty="0">
              <a:latin typeface="Arial" charset="0"/>
            </a:rPr>
            <a:t>Χαοτική γραφειοκρατία </a:t>
          </a:r>
          <a:endParaRPr lang="el-GR" dirty="0"/>
        </a:p>
      </dgm:t>
    </dgm:pt>
    <dgm:pt modelId="{A6C343B1-BA96-4FA7-BC6D-B46A25E73CEE}" type="parTrans" cxnId="{483A5246-8FE9-426E-9391-6A097A2A49A3}">
      <dgm:prSet/>
      <dgm:spPr/>
      <dgm:t>
        <a:bodyPr/>
        <a:lstStyle/>
        <a:p>
          <a:endParaRPr lang="el-GR"/>
        </a:p>
      </dgm:t>
    </dgm:pt>
    <dgm:pt modelId="{8D4EFFC2-E4C6-4C9B-B810-337175AB1D80}" type="sibTrans" cxnId="{483A5246-8FE9-426E-9391-6A097A2A49A3}">
      <dgm:prSet/>
      <dgm:spPr/>
      <dgm:t>
        <a:bodyPr/>
        <a:lstStyle/>
        <a:p>
          <a:endParaRPr lang="el-GR"/>
        </a:p>
      </dgm:t>
    </dgm:pt>
    <dgm:pt modelId="{D524CFDE-328B-4908-9E3E-F21C86BE9C94}">
      <dgm:prSet phldrT="[Κείμενο]"/>
      <dgm:spPr/>
      <dgm:t>
        <a:bodyPr/>
        <a:lstStyle/>
        <a:p>
          <a:r>
            <a:rPr lang="el-GR" dirty="0">
              <a:latin typeface="Arial" charset="0"/>
            </a:rPr>
            <a:t>Θνησιγενή έργα βιτρίνας και έργα μιας χρήσης </a:t>
          </a:r>
          <a:endParaRPr lang="el-GR" dirty="0"/>
        </a:p>
      </dgm:t>
    </dgm:pt>
    <dgm:pt modelId="{D40D7D49-AA0D-46F4-8A8B-2D1BD8C791CA}" type="parTrans" cxnId="{65B01BAC-6313-4484-910F-0AED6A7272FA}">
      <dgm:prSet/>
      <dgm:spPr/>
      <dgm:t>
        <a:bodyPr/>
        <a:lstStyle/>
        <a:p>
          <a:endParaRPr lang="el-GR"/>
        </a:p>
      </dgm:t>
    </dgm:pt>
    <dgm:pt modelId="{39AF17F2-14C3-4683-9D84-2A29AAFA4146}" type="sibTrans" cxnId="{65B01BAC-6313-4484-910F-0AED6A7272FA}">
      <dgm:prSet/>
      <dgm:spPr/>
      <dgm:t>
        <a:bodyPr/>
        <a:lstStyle/>
        <a:p>
          <a:endParaRPr lang="el-GR"/>
        </a:p>
      </dgm:t>
    </dgm:pt>
    <dgm:pt modelId="{65CCF5A2-6BFF-4DC4-804C-F0F0C8D5582B}">
      <dgm:prSet phldrT="[Κείμενο]"/>
      <dgm:spPr/>
      <dgm:t>
        <a:bodyPr/>
        <a:lstStyle/>
        <a:p>
          <a:r>
            <a:rPr lang="el-GR" dirty="0">
              <a:latin typeface="Arial" charset="0"/>
            </a:rPr>
            <a:t>Πόροι διέρρευσαν σε μεταβιβαστικές πληρωμές </a:t>
          </a:r>
          <a:endParaRPr lang="el-GR" dirty="0"/>
        </a:p>
      </dgm:t>
    </dgm:pt>
    <dgm:pt modelId="{B5724147-E96E-4D27-8B22-55EC896CE5BC}" type="parTrans" cxnId="{D924DFE2-57F9-483B-92CE-14BFF4471234}">
      <dgm:prSet/>
      <dgm:spPr/>
      <dgm:t>
        <a:bodyPr/>
        <a:lstStyle/>
        <a:p>
          <a:endParaRPr lang="el-GR"/>
        </a:p>
      </dgm:t>
    </dgm:pt>
    <dgm:pt modelId="{543BEBC5-8CB1-42E4-AEC4-6EA6F69CED8C}" type="sibTrans" cxnId="{D924DFE2-57F9-483B-92CE-14BFF4471234}">
      <dgm:prSet/>
      <dgm:spPr/>
      <dgm:t>
        <a:bodyPr/>
        <a:lstStyle/>
        <a:p>
          <a:endParaRPr lang="el-GR"/>
        </a:p>
      </dgm:t>
    </dgm:pt>
    <dgm:pt modelId="{858344BE-0F7B-494D-B303-15A5FCE6B6BE}">
      <dgm:prSet phldrT="[Κείμενο]"/>
      <dgm:spPr/>
      <dgm:t>
        <a:bodyPr/>
        <a:lstStyle/>
        <a:p>
          <a:r>
            <a:rPr lang="el-GR" dirty="0">
              <a:latin typeface="Arial" charset="0"/>
            </a:rPr>
            <a:t>Εντάχθηκαν έργα χωρίς να ικανοποιούνται οι προϋποθέσεις ωριμότητας</a:t>
          </a:r>
          <a:endParaRPr lang="el-GR" dirty="0"/>
        </a:p>
      </dgm:t>
    </dgm:pt>
    <dgm:pt modelId="{C191FDE0-254E-485E-B5DA-31A3703B8C71}" type="parTrans" cxnId="{1C738DAF-7976-422E-8638-D9B6359A84B6}">
      <dgm:prSet/>
      <dgm:spPr/>
      <dgm:t>
        <a:bodyPr/>
        <a:lstStyle/>
        <a:p>
          <a:endParaRPr lang="el-GR"/>
        </a:p>
      </dgm:t>
    </dgm:pt>
    <dgm:pt modelId="{CF92CC93-8E03-4A89-939A-2E6621348C32}" type="sibTrans" cxnId="{1C738DAF-7976-422E-8638-D9B6359A84B6}">
      <dgm:prSet/>
      <dgm:spPr/>
      <dgm:t>
        <a:bodyPr/>
        <a:lstStyle/>
        <a:p>
          <a:endParaRPr lang="el-GR"/>
        </a:p>
      </dgm:t>
    </dgm:pt>
    <dgm:pt modelId="{B55FB631-E6B7-4E73-AAC3-4535F2DFB32F}" type="pres">
      <dgm:prSet presAssocID="{7144C3CE-3105-4700-896F-B192E7CE1C2B}" presName="cycle" presStyleCnt="0">
        <dgm:presLayoutVars>
          <dgm:dir/>
          <dgm:resizeHandles val="exact"/>
        </dgm:presLayoutVars>
      </dgm:prSet>
      <dgm:spPr/>
      <dgm:t>
        <a:bodyPr/>
        <a:lstStyle/>
        <a:p>
          <a:endParaRPr lang="el-GR"/>
        </a:p>
      </dgm:t>
    </dgm:pt>
    <dgm:pt modelId="{4B7FD0FC-DB99-498B-8305-29D68B62E8E0}" type="pres">
      <dgm:prSet presAssocID="{C4DBE581-2BD4-4785-B7BA-7DDC7D5640DF}" presName="node" presStyleLbl="node1" presStyleIdx="0" presStyleCnt="5">
        <dgm:presLayoutVars>
          <dgm:bulletEnabled val="1"/>
        </dgm:presLayoutVars>
      </dgm:prSet>
      <dgm:spPr/>
      <dgm:t>
        <a:bodyPr/>
        <a:lstStyle/>
        <a:p>
          <a:endParaRPr lang="el-GR"/>
        </a:p>
      </dgm:t>
    </dgm:pt>
    <dgm:pt modelId="{7D30A6A0-AF5B-462F-AA44-713288631FD4}" type="pres">
      <dgm:prSet presAssocID="{C4DBE581-2BD4-4785-B7BA-7DDC7D5640DF}" presName="spNode" presStyleCnt="0"/>
      <dgm:spPr/>
    </dgm:pt>
    <dgm:pt modelId="{2BCB1ECF-99E5-43DB-974D-D20D967F7C30}" type="pres">
      <dgm:prSet presAssocID="{6BE523B9-553C-4346-83F1-3C30A0F766EE}" presName="sibTrans" presStyleLbl="sibTrans1D1" presStyleIdx="0" presStyleCnt="5"/>
      <dgm:spPr/>
      <dgm:t>
        <a:bodyPr/>
        <a:lstStyle/>
        <a:p>
          <a:endParaRPr lang="el-GR"/>
        </a:p>
      </dgm:t>
    </dgm:pt>
    <dgm:pt modelId="{9882CB3F-ABF2-4CA8-A127-8CBDE1D08D72}" type="pres">
      <dgm:prSet presAssocID="{3F8BE116-B27B-46AE-8F5B-83FBF9EE8E6F}" presName="node" presStyleLbl="node1" presStyleIdx="1" presStyleCnt="5">
        <dgm:presLayoutVars>
          <dgm:bulletEnabled val="1"/>
        </dgm:presLayoutVars>
      </dgm:prSet>
      <dgm:spPr/>
      <dgm:t>
        <a:bodyPr/>
        <a:lstStyle/>
        <a:p>
          <a:endParaRPr lang="el-GR"/>
        </a:p>
      </dgm:t>
    </dgm:pt>
    <dgm:pt modelId="{FAB41AD9-AC3B-4244-97BB-E71C4CF8E34A}" type="pres">
      <dgm:prSet presAssocID="{3F8BE116-B27B-46AE-8F5B-83FBF9EE8E6F}" presName="spNode" presStyleCnt="0"/>
      <dgm:spPr/>
    </dgm:pt>
    <dgm:pt modelId="{AAAD7CCC-431C-4B16-805D-494105C50B02}" type="pres">
      <dgm:prSet presAssocID="{8D4EFFC2-E4C6-4C9B-B810-337175AB1D80}" presName="sibTrans" presStyleLbl="sibTrans1D1" presStyleIdx="1" presStyleCnt="5"/>
      <dgm:spPr/>
      <dgm:t>
        <a:bodyPr/>
        <a:lstStyle/>
        <a:p>
          <a:endParaRPr lang="el-GR"/>
        </a:p>
      </dgm:t>
    </dgm:pt>
    <dgm:pt modelId="{ED00692E-40D7-4722-9952-113BE260C472}" type="pres">
      <dgm:prSet presAssocID="{D524CFDE-328B-4908-9E3E-F21C86BE9C94}" presName="node" presStyleLbl="node1" presStyleIdx="2" presStyleCnt="5">
        <dgm:presLayoutVars>
          <dgm:bulletEnabled val="1"/>
        </dgm:presLayoutVars>
      </dgm:prSet>
      <dgm:spPr/>
      <dgm:t>
        <a:bodyPr/>
        <a:lstStyle/>
        <a:p>
          <a:endParaRPr lang="el-GR"/>
        </a:p>
      </dgm:t>
    </dgm:pt>
    <dgm:pt modelId="{245189C8-3DA2-46D5-928F-C3C26FD46C53}" type="pres">
      <dgm:prSet presAssocID="{D524CFDE-328B-4908-9E3E-F21C86BE9C94}" presName="spNode" presStyleCnt="0"/>
      <dgm:spPr/>
    </dgm:pt>
    <dgm:pt modelId="{A67B6087-592B-42B0-BFBB-16723544456D}" type="pres">
      <dgm:prSet presAssocID="{39AF17F2-14C3-4683-9D84-2A29AAFA4146}" presName="sibTrans" presStyleLbl="sibTrans1D1" presStyleIdx="2" presStyleCnt="5"/>
      <dgm:spPr/>
      <dgm:t>
        <a:bodyPr/>
        <a:lstStyle/>
        <a:p>
          <a:endParaRPr lang="el-GR"/>
        </a:p>
      </dgm:t>
    </dgm:pt>
    <dgm:pt modelId="{7A1D62FE-29B2-4F3D-9EBB-80F9B95072B6}" type="pres">
      <dgm:prSet presAssocID="{65CCF5A2-6BFF-4DC4-804C-F0F0C8D5582B}" presName="node" presStyleLbl="node1" presStyleIdx="3" presStyleCnt="5">
        <dgm:presLayoutVars>
          <dgm:bulletEnabled val="1"/>
        </dgm:presLayoutVars>
      </dgm:prSet>
      <dgm:spPr/>
      <dgm:t>
        <a:bodyPr/>
        <a:lstStyle/>
        <a:p>
          <a:endParaRPr lang="el-GR"/>
        </a:p>
      </dgm:t>
    </dgm:pt>
    <dgm:pt modelId="{8080CDB3-669C-4262-8CA7-A2BA4B28F573}" type="pres">
      <dgm:prSet presAssocID="{65CCF5A2-6BFF-4DC4-804C-F0F0C8D5582B}" presName="spNode" presStyleCnt="0"/>
      <dgm:spPr/>
    </dgm:pt>
    <dgm:pt modelId="{D2DCA48C-94A3-4396-ADA2-9DD8566B2B74}" type="pres">
      <dgm:prSet presAssocID="{543BEBC5-8CB1-42E4-AEC4-6EA6F69CED8C}" presName="sibTrans" presStyleLbl="sibTrans1D1" presStyleIdx="3" presStyleCnt="5"/>
      <dgm:spPr/>
      <dgm:t>
        <a:bodyPr/>
        <a:lstStyle/>
        <a:p>
          <a:endParaRPr lang="el-GR"/>
        </a:p>
      </dgm:t>
    </dgm:pt>
    <dgm:pt modelId="{CCC9195A-0F05-4EBB-A139-F9E6013A0B0E}" type="pres">
      <dgm:prSet presAssocID="{858344BE-0F7B-494D-B303-15A5FCE6B6BE}" presName="node" presStyleLbl="node1" presStyleIdx="4" presStyleCnt="5">
        <dgm:presLayoutVars>
          <dgm:bulletEnabled val="1"/>
        </dgm:presLayoutVars>
      </dgm:prSet>
      <dgm:spPr/>
      <dgm:t>
        <a:bodyPr/>
        <a:lstStyle/>
        <a:p>
          <a:endParaRPr lang="el-GR"/>
        </a:p>
      </dgm:t>
    </dgm:pt>
    <dgm:pt modelId="{ACAEE7D8-7554-4896-8E85-87A7A0A668B2}" type="pres">
      <dgm:prSet presAssocID="{858344BE-0F7B-494D-B303-15A5FCE6B6BE}" presName="spNode" presStyleCnt="0"/>
      <dgm:spPr/>
    </dgm:pt>
    <dgm:pt modelId="{35215111-E406-4733-B803-CF07E062312D}" type="pres">
      <dgm:prSet presAssocID="{CF92CC93-8E03-4A89-939A-2E6621348C32}" presName="sibTrans" presStyleLbl="sibTrans1D1" presStyleIdx="4" presStyleCnt="5"/>
      <dgm:spPr/>
      <dgm:t>
        <a:bodyPr/>
        <a:lstStyle/>
        <a:p>
          <a:endParaRPr lang="el-GR"/>
        </a:p>
      </dgm:t>
    </dgm:pt>
  </dgm:ptLst>
  <dgm:cxnLst>
    <dgm:cxn modelId="{5A6C5F38-09B3-4728-A91A-ED60E76F8C77}" type="presOf" srcId="{6BE523B9-553C-4346-83F1-3C30A0F766EE}" destId="{2BCB1ECF-99E5-43DB-974D-D20D967F7C30}" srcOrd="0" destOrd="0" presId="urn:microsoft.com/office/officeart/2005/8/layout/cycle6"/>
    <dgm:cxn modelId="{1C738DAF-7976-422E-8638-D9B6359A84B6}" srcId="{7144C3CE-3105-4700-896F-B192E7CE1C2B}" destId="{858344BE-0F7B-494D-B303-15A5FCE6B6BE}" srcOrd="4" destOrd="0" parTransId="{C191FDE0-254E-485E-B5DA-31A3703B8C71}" sibTransId="{CF92CC93-8E03-4A89-939A-2E6621348C32}"/>
    <dgm:cxn modelId="{EC4E6D83-E185-4276-A351-01BD81D1CA7F}" type="presOf" srcId="{543BEBC5-8CB1-42E4-AEC4-6EA6F69CED8C}" destId="{D2DCA48C-94A3-4396-ADA2-9DD8566B2B74}" srcOrd="0" destOrd="0" presId="urn:microsoft.com/office/officeart/2005/8/layout/cycle6"/>
    <dgm:cxn modelId="{CE3EDADE-B3C9-4F2E-82A1-9A72A3C6C5EA}" type="presOf" srcId="{C4DBE581-2BD4-4785-B7BA-7DDC7D5640DF}" destId="{4B7FD0FC-DB99-498B-8305-29D68B62E8E0}" srcOrd="0" destOrd="0" presId="urn:microsoft.com/office/officeart/2005/8/layout/cycle6"/>
    <dgm:cxn modelId="{483A5246-8FE9-426E-9391-6A097A2A49A3}" srcId="{7144C3CE-3105-4700-896F-B192E7CE1C2B}" destId="{3F8BE116-B27B-46AE-8F5B-83FBF9EE8E6F}" srcOrd="1" destOrd="0" parTransId="{A6C343B1-BA96-4FA7-BC6D-B46A25E73CEE}" sibTransId="{8D4EFFC2-E4C6-4C9B-B810-337175AB1D80}"/>
    <dgm:cxn modelId="{E5309285-DD71-4DFB-8827-7DCA3724DB20}" type="presOf" srcId="{858344BE-0F7B-494D-B303-15A5FCE6B6BE}" destId="{CCC9195A-0F05-4EBB-A139-F9E6013A0B0E}" srcOrd="0" destOrd="0" presId="urn:microsoft.com/office/officeart/2005/8/layout/cycle6"/>
    <dgm:cxn modelId="{D924DFE2-57F9-483B-92CE-14BFF4471234}" srcId="{7144C3CE-3105-4700-896F-B192E7CE1C2B}" destId="{65CCF5A2-6BFF-4DC4-804C-F0F0C8D5582B}" srcOrd="3" destOrd="0" parTransId="{B5724147-E96E-4D27-8B22-55EC896CE5BC}" sibTransId="{543BEBC5-8CB1-42E4-AEC4-6EA6F69CED8C}"/>
    <dgm:cxn modelId="{65B01BAC-6313-4484-910F-0AED6A7272FA}" srcId="{7144C3CE-3105-4700-896F-B192E7CE1C2B}" destId="{D524CFDE-328B-4908-9E3E-F21C86BE9C94}" srcOrd="2" destOrd="0" parTransId="{D40D7D49-AA0D-46F4-8A8B-2D1BD8C791CA}" sibTransId="{39AF17F2-14C3-4683-9D84-2A29AAFA4146}"/>
    <dgm:cxn modelId="{8516DD53-7D89-4A44-A9B4-552FBB75AC17}" srcId="{7144C3CE-3105-4700-896F-B192E7CE1C2B}" destId="{C4DBE581-2BD4-4785-B7BA-7DDC7D5640DF}" srcOrd="0" destOrd="0" parTransId="{199DDD0B-9F25-4756-8436-17E8EC963CE3}" sibTransId="{6BE523B9-553C-4346-83F1-3C30A0F766EE}"/>
    <dgm:cxn modelId="{EE9AD742-0B9C-4A73-ABF3-379224A7A6D8}" type="presOf" srcId="{7144C3CE-3105-4700-896F-B192E7CE1C2B}" destId="{B55FB631-E6B7-4E73-AAC3-4535F2DFB32F}" srcOrd="0" destOrd="0" presId="urn:microsoft.com/office/officeart/2005/8/layout/cycle6"/>
    <dgm:cxn modelId="{F2CD9786-F07D-492A-92B8-607673E9CEC5}" type="presOf" srcId="{CF92CC93-8E03-4A89-939A-2E6621348C32}" destId="{35215111-E406-4733-B803-CF07E062312D}" srcOrd="0" destOrd="0" presId="urn:microsoft.com/office/officeart/2005/8/layout/cycle6"/>
    <dgm:cxn modelId="{D15A82F0-DD8C-4950-B48B-5223E74485E2}" type="presOf" srcId="{39AF17F2-14C3-4683-9D84-2A29AAFA4146}" destId="{A67B6087-592B-42B0-BFBB-16723544456D}" srcOrd="0" destOrd="0" presId="urn:microsoft.com/office/officeart/2005/8/layout/cycle6"/>
    <dgm:cxn modelId="{61A535B7-32F4-4E03-9E09-A882B3436B6A}" type="presOf" srcId="{D524CFDE-328B-4908-9E3E-F21C86BE9C94}" destId="{ED00692E-40D7-4722-9952-113BE260C472}" srcOrd="0" destOrd="0" presId="urn:microsoft.com/office/officeart/2005/8/layout/cycle6"/>
    <dgm:cxn modelId="{C69B11B1-99FB-4E9E-9E75-B3FFE10D714B}" type="presOf" srcId="{65CCF5A2-6BFF-4DC4-804C-F0F0C8D5582B}" destId="{7A1D62FE-29B2-4F3D-9EBB-80F9B95072B6}" srcOrd="0" destOrd="0" presId="urn:microsoft.com/office/officeart/2005/8/layout/cycle6"/>
    <dgm:cxn modelId="{3D0333D9-4ECB-40FB-8B83-85E5B56419AA}" type="presOf" srcId="{3F8BE116-B27B-46AE-8F5B-83FBF9EE8E6F}" destId="{9882CB3F-ABF2-4CA8-A127-8CBDE1D08D72}" srcOrd="0" destOrd="0" presId="urn:microsoft.com/office/officeart/2005/8/layout/cycle6"/>
    <dgm:cxn modelId="{8674B5B9-0BC8-43BC-898F-28D933D280B9}" type="presOf" srcId="{8D4EFFC2-E4C6-4C9B-B810-337175AB1D80}" destId="{AAAD7CCC-431C-4B16-805D-494105C50B02}" srcOrd="0" destOrd="0" presId="urn:microsoft.com/office/officeart/2005/8/layout/cycle6"/>
    <dgm:cxn modelId="{25AE12C3-A371-46DE-BF51-B156BB7CE973}" type="presParOf" srcId="{B55FB631-E6B7-4E73-AAC3-4535F2DFB32F}" destId="{4B7FD0FC-DB99-498B-8305-29D68B62E8E0}" srcOrd="0" destOrd="0" presId="urn:microsoft.com/office/officeart/2005/8/layout/cycle6"/>
    <dgm:cxn modelId="{588620CD-9A5C-4489-BEBC-63D071B85866}" type="presParOf" srcId="{B55FB631-E6B7-4E73-AAC3-4535F2DFB32F}" destId="{7D30A6A0-AF5B-462F-AA44-713288631FD4}" srcOrd="1" destOrd="0" presId="urn:microsoft.com/office/officeart/2005/8/layout/cycle6"/>
    <dgm:cxn modelId="{5387291E-E17F-4486-8A5F-97DE56CD7B05}" type="presParOf" srcId="{B55FB631-E6B7-4E73-AAC3-4535F2DFB32F}" destId="{2BCB1ECF-99E5-43DB-974D-D20D967F7C30}" srcOrd="2" destOrd="0" presId="urn:microsoft.com/office/officeart/2005/8/layout/cycle6"/>
    <dgm:cxn modelId="{3CDCB88E-05A3-4E7F-AC93-260FFDEF3A8F}" type="presParOf" srcId="{B55FB631-E6B7-4E73-AAC3-4535F2DFB32F}" destId="{9882CB3F-ABF2-4CA8-A127-8CBDE1D08D72}" srcOrd="3" destOrd="0" presId="urn:microsoft.com/office/officeart/2005/8/layout/cycle6"/>
    <dgm:cxn modelId="{59521A8A-0D38-49CC-90A0-5D9BBD0F18BA}" type="presParOf" srcId="{B55FB631-E6B7-4E73-AAC3-4535F2DFB32F}" destId="{FAB41AD9-AC3B-4244-97BB-E71C4CF8E34A}" srcOrd="4" destOrd="0" presId="urn:microsoft.com/office/officeart/2005/8/layout/cycle6"/>
    <dgm:cxn modelId="{CED08938-427F-4531-96B3-3AD8AC25C54D}" type="presParOf" srcId="{B55FB631-E6B7-4E73-AAC3-4535F2DFB32F}" destId="{AAAD7CCC-431C-4B16-805D-494105C50B02}" srcOrd="5" destOrd="0" presId="urn:microsoft.com/office/officeart/2005/8/layout/cycle6"/>
    <dgm:cxn modelId="{7BDFD4C7-14B8-4335-A52E-27FFE8C45541}" type="presParOf" srcId="{B55FB631-E6B7-4E73-AAC3-4535F2DFB32F}" destId="{ED00692E-40D7-4722-9952-113BE260C472}" srcOrd="6" destOrd="0" presId="urn:microsoft.com/office/officeart/2005/8/layout/cycle6"/>
    <dgm:cxn modelId="{304E8F19-4192-4605-88B8-A5CA486C44EA}" type="presParOf" srcId="{B55FB631-E6B7-4E73-AAC3-4535F2DFB32F}" destId="{245189C8-3DA2-46D5-928F-C3C26FD46C53}" srcOrd="7" destOrd="0" presId="urn:microsoft.com/office/officeart/2005/8/layout/cycle6"/>
    <dgm:cxn modelId="{9274CC6B-5D06-4629-B7D9-23402BFEE5CA}" type="presParOf" srcId="{B55FB631-E6B7-4E73-AAC3-4535F2DFB32F}" destId="{A67B6087-592B-42B0-BFBB-16723544456D}" srcOrd="8" destOrd="0" presId="urn:microsoft.com/office/officeart/2005/8/layout/cycle6"/>
    <dgm:cxn modelId="{99B26040-FF09-4126-98E9-989D5E931773}" type="presParOf" srcId="{B55FB631-E6B7-4E73-AAC3-4535F2DFB32F}" destId="{7A1D62FE-29B2-4F3D-9EBB-80F9B95072B6}" srcOrd="9" destOrd="0" presId="urn:microsoft.com/office/officeart/2005/8/layout/cycle6"/>
    <dgm:cxn modelId="{704C76D2-B876-4D3D-9CF7-84DAB0840C9A}" type="presParOf" srcId="{B55FB631-E6B7-4E73-AAC3-4535F2DFB32F}" destId="{8080CDB3-669C-4262-8CA7-A2BA4B28F573}" srcOrd="10" destOrd="0" presId="urn:microsoft.com/office/officeart/2005/8/layout/cycle6"/>
    <dgm:cxn modelId="{5811C8F8-C0A3-4215-9733-63F832F68A85}" type="presParOf" srcId="{B55FB631-E6B7-4E73-AAC3-4535F2DFB32F}" destId="{D2DCA48C-94A3-4396-ADA2-9DD8566B2B74}" srcOrd="11" destOrd="0" presId="urn:microsoft.com/office/officeart/2005/8/layout/cycle6"/>
    <dgm:cxn modelId="{E8538420-35BA-4EB4-BFEE-3F378DAA0E6C}" type="presParOf" srcId="{B55FB631-E6B7-4E73-AAC3-4535F2DFB32F}" destId="{CCC9195A-0F05-4EBB-A139-F9E6013A0B0E}" srcOrd="12" destOrd="0" presId="urn:microsoft.com/office/officeart/2005/8/layout/cycle6"/>
    <dgm:cxn modelId="{571D6EDF-7217-4608-BB6B-D1D7188AF0DB}" type="presParOf" srcId="{B55FB631-E6B7-4E73-AAC3-4535F2DFB32F}" destId="{ACAEE7D8-7554-4896-8E85-87A7A0A668B2}" srcOrd="13" destOrd="0" presId="urn:microsoft.com/office/officeart/2005/8/layout/cycle6"/>
    <dgm:cxn modelId="{E38E32F1-FEFE-4253-8D82-D049E4219AD0}" type="presParOf" srcId="{B55FB631-E6B7-4E73-AAC3-4535F2DFB32F}" destId="{35215111-E406-4733-B803-CF07E062312D}" srcOrd="14" destOrd="0" presId="urn:microsoft.com/office/officeart/2005/8/layout/cycle6"/>
  </dgm:cxnLst>
  <dgm:bg/>
  <dgm:whole/>
  <dgm:extLst>
    <a:ext uri="{C62137D5-CB1D-491B-B009-E17868A290BF}">
      <dgm14:recolorImg xmlns:dgm14="http://schemas.microsoft.com/office/drawing/2010/diagram" xmlns="" val="1"/>
    </a:ex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BCD04B-FFD2-4683-86AE-B9C455B4C035}">
      <dsp:nvSpPr>
        <dsp:cNvPr id="0" name=""/>
        <dsp:cNvSpPr/>
      </dsp:nvSpPr>
      <dsp:spPr>
        <a:xfrm>
          <a:off x="4263707" y="1050"/>
          <a:ext cx="1691680" cy="1347244"/>
        </a:xfrm>
        <a:prstGeom prst="ellipse">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l-GR" sz="1600" kern="1200" dirty="0"/>
            <a:t>Πρόγραμμα Δημοσίων Επενδύσεων </a:t>
          </a:r>
        </a:p>
      </dsp:txBody>
      <dsp:txXfrm>
        <a:off x="4263707" y="1050"/>
        <a:ext cx="1691680" cy="1347244"/>
      </dsp:txXfrm>
    </dsp:sp>
    <dsp:sp modelId="{B4964EA1-748B-490C-8BA2-C7BE2C3476E2}">
      <dsp:nvSpPr>
        <dsp:cNvPr id="0" name=""/>
        <dsp:cNvSpPr/>
      </dsp:nvSpPr>
      <dsp:spPr>
        <a:xfrm rot="2700000">
          <a:off x="5683503" y="1181134"/>
          <a:ext cx="319708" cy="454694"/>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l-GR" sz="2000" kern="1200"/>
        </a:p>
      </dsp:txBody>
      <dsp:txXfrm rot="2700000">
        <a:off x="5683503" y="1181134"/>
        <a:ext cx="319708" cy="454694"/>
      </dsp:txXfrm>
    </dsp:sp>
    <dsp:sp modelId="{A29BF390-A59C-4012-894B-68EE0C1D3494}">
      <dsp:nvSpPr>
        <dsp:cNvPr id="0" name=""/>
        <dsp:cNvSpPr/>
      </dsp:nvSpPr>
      <dsp:spPr>
        <a:xfrm>
          <a:off x="5865727" y="1430852"/>
          <a:ext cx="1347244" cy="1347244"/>
        </a:xfrm>
        <a:prstGeom prst="ellipse">
          <a:avLst/>
        </a:prstGeom>
        <a:solidFill>
          <a:schemeClr val="accent3">
            <a:hueOff val="-507120"/>
            <a:satOff val="-3648"/>
            <a:lumOff val="85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l-GR" sz="1600" kern="1200" dirty="0"/>
            <a:t>ΚΑΠ</a:t>
          </a:r>
        </a:p>
      </dsp:txBody>
      <dsp:txXfrm>
        <a:off x="5865727" y="1430852"/>
        <a:ext cx="1347244" cy="1347244"/>
      </dsp:txXfrm>
    </dsp:sp>
    <dsp:sp modelId="{E2D95B24-88FB-4F9F-A5A7-4F45E0193545}">
      <dsp:nvSpPr>
        <dsp:cNvPr id="0" name=""/>
        <dsp:cNvSpPr/>
      </dsp:nvSpPr>
      <dsp:spPr>
        <a:xfrm rot="8100000">
          <a:off x="5652783" y="2584870"/>
          <a:ext cx="357644" cy="454694"/>
        </a:xfrm>
        <a:prstGeom prst="rightArrow">
          <a:avLst>
            <a:gd name="adj1" fmla="val 60000"/>
            <a:gd name="adj2" fmla="val 50000"/>
          </a:avLst>
        </a:prstGeom>
        <a:solidFill>
          <a:schemeClr val="accent3">
            <a:hueOff val="-507120"/>
            <a:satOff val="-3648"/>
            <a:lumOff val="85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l-GR" sz="2000" kern="1200"/>
        </a:p>
      </dsp:txBody>
      <dsp:txXfrm rot="8100000">
        <a:off x="5652783" y="2584870"/>
        <a:ext cx="357644" cy="454694"/>
      </dsp:txXfrm>
    </dsp:sp>
    <dsp:sp modelId="{15F643CC-C2F7-4D58-9480-47AC4A907479}">
      <dsp:nvSpPr>
        <dsp:cNvPr id="0" name=""/>
        <dsp:cNvSpPr/>
      </dsp:nvSpPr>
      <dsp:spPr>
        <a:xfrm>
          <a:off x="4435925" y="2860654"/>
          <a:ext cx="1347244" cy="1347244"/>
        </a:xfrm>
        <a:prstGeom prst="ellipse">
          <a:avLst/>
        </a:prstGeom>
        <a:solidFill>
          <a:schemeClr val="accent3">
            <a:hueOff val="-1014240"/>
            <a:satOff val="-7295"/>
            <a:lumOff val="170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kern="1200" dirty="0"/>
            <a:t>ΠΕΠ</a:t>
          </a:r>
        </a:p>
      </dsp:txBody>
      <dsp:txXfrm>
        <a:off x="4435925" y="2860654"/>
        <a:ext cx="1347244" cy="1347244"/>
      </dsp:txXfrm>
    </dsp:sp>
    <dsp:sp modelId="{DCD6152E-5132-4D32-88B5-BD2864E7E890}">
      <dsp:nvSpPr>
        <dsp:cNvPr id="0" name=""/>
        <dsp:cNvSpPr/>
      </dsp:nvSpPr>
      <dsp:spPr>
        <a:xfrm rot="13500000">
          <a:off x="4222982" y="2599185"/>
          <a:ext cx="357644" cy="454694"/>
        </a:xfrm>
        <a:prstGeom prst="rightArrow">
          <a:avLst>
            <a:gd name="adj1" fmla="val 60000"/>
            <a:gd name="adj2" fmla="val 50000"/>
          </a:avLst>
        </a:prstGeom>
        <a:solidFill>
          <a:schemeClr val="accent3">
            <a:hueOff val="-1014240"/>
            <a:satOff val="-7295"/>
            <a:lumOff val="170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l-GR" sz="2000" kern="1200"/>
        </a:p>
      </dsp:txBody>
      <dsp:txXfrm rot="13500000">
        <a:off x="4222982" y="2599185"/>
        <a:ext cx="357644" cy="454694"/>
      </dsp:txXfrm>
    </dsp:sp>
    <dsp:sp modelId="{56664363-A278-4E65-BC68-510FB0A082FA}">
      <dsp:nvSpPr>
        <dsp:cNvPr id="0" name=""/>
        <dsp:cNvSpPr/>
      </dsp:nvSpPr>
      <dsp:spPr>
        <a:xfrm>
          <a:off x="3006124" y="1430852"/>
          <a:ext cx="1347244" cy="1347244"/>
        </a:xfrm>
        <a:prstGeom prst="ellipse">
          <a:avLst/>
        </a:prstGeom>
        <a:solidFill>
          <a:schemeClr val="accent3">
            <a:hueOff val="-1521359"/>
            <a:satOff val="-10943"/>
            <a:lumOff val="255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kern="1200" dirty="0"/>
            <a:t>ΙΔΙΟΙ ΠΟΡΟΙ</a:t>
          </a:r>
        </a:p>
      </dsp:txBody>
      <dsp:txXfrm>
        <a:off x="3006124" y="1430852"/>
        <a:ext cx="1347244" cy="1347244"/>
      </dsp:txXfrm>
    </dsp:sp>
    <dsp:sp modelId="{85FBEE50-3221-40CE-BBFF-A088111A5B96}">
      <dsp:nvSpPr>
        <dsp:cNvPr id="0" name=""/>
        <dsp:cNvSpPr/>
      </dsp:nvSpPr>
      <dsp:spPr>
        <a:xfrm rot="18900000">
          <a:off x="4203088" y="1193930"/>
          <a:ext cx="319708" cy="454694"/>
        </a:xfrm>
        <a:prstGeom prst="rightArrow">
          <a:avLst>
            <a:gd name="adj1" fmla="val 60000"/>
            <a:gd name="adj2" fmla="val 50000"/>
          </a:avLst>
        </a:prstGeom>
        <a:solidFill>
          <a:schemeClr val="accent3">
            <a:hueOff val="-1521359"/>
            <a:satOff val="-10943"/>
            <a:lumOff val="255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l-GR" sz="2000" kern="1200"/>
        </a:p>
      </dsp:txBody>
      <dsp:txXfrm rot="18900000">
        <a:off x="4203088" y="1193930"/>
        <a:ext cx="319708" cy="45469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7FD0FC-DB99-498B-8305-29D68B62E8E0}">
      <dsp:nvSpPr>
        <dsp:cNvPr id="0" name=""/>
        <dsp:cNvSpPr/>
      </dsp:nvSpPr>
      <dsp:spPr>
        <a:xfrm>
          <a:off x="3599140" y="631"/>
          <a:ext cx="1779842" cy="1156897"/>
        </a:xfrm>
        <a:prstGeom prst="roundRect">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a:latin typeface="Arial" charset="0"/>
            </a:rPr>
            <a:t>Εσφαλμένη προσέγγιση, άστοχος σχεδιασμός και κακός προγραμματισμός</a:t>
          </a:r>
          <a:endParaRPr lang="el-GR" sz="1300" kern="1200" dirty="0"/>
        </a:p>
      </dsp:txBody>
      <dsp:txXfrm>
        <a:off x="3599140" y="631"/>
        <a:ext cx="1779842" cy="1156897"/>
      </dsp:txXfrm>
    </dsp:sp>
    <dsp:sp modelId="{2BCB1ECF-99E5-43DB-974D-D20D967F7C30}">
      <dsp:nvSpPr>
        <dsp:cNvPr id="0" name=""/>
        <dsp:cNvSpPr/>
      </dsp:nvSpPr>
      <dsp:spPr>
        <a:xfrm>
          <a:off x="2176374" y="579080"/>
          <a:ext cx="4625374" cy="4625374"/>
        </a:xfrm>
        <a:custGeom>
          <a:avLst/>
          <a:gdLst/>
          <a:ahLst/>
          <a:cxnLst/>
          <a:rect l="0" t="0" r="0" b="0"/>
          <a:pathLst>
            <a:path>
              <a:moveTo>
                <a:pt x="3214852" y="183222"/>
              </a:moveTo>
              <a:arcTo wR="2312687" hR="2312687" stAng="17577620" swAng="1962871"/>
            </a:path>
          </a:pathLst>
        </a:custGeom>
        <a:noFill/>
        <a:ln w="6350" cap="flat" cmpd="sng" algn="ctr">
          <a:solidFill>
            <a:schemeClr val="accent2">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9882CB3F-ABF2-4CA8-A127-8CBDE1D08D72}">
      <dsp:nvSpPr>
        <dsp:cNvPr id="0" name=""/>
        <dsp:cNvSpPr/>
      </dsp:nvSpPr>
      <dsp:spPr>
        <a:xfrm>
          <a:off x="5798636" y="1598658"/>
          <a:ext cx="1779842" cy="1156897"/>
        </a:xfrm>
        <a:prstGeom prst="round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a:latin typeface="Arial" charset="0"/>
            </a:rPr>
            <a:t>Χαοτική γραφειοκρατία </a:t>
          </a:r>
          <a:endParaRPr lang="el-GR" sz="1300" kern="1200" dirty="0"/>
        </a:p>
      </dsp:txBody>
      <dsp:txXfrm>
        <a:off x="5798636" y="1598658"/>
        <a:ext cx="1779842" cy="1156897"/>
      </dsp:txXfrm>
    </dsp:sp>
    <dsp:sp modelId="{AAAD7CCC-431C-4B16-805D-494105C50B02}">
      <dsp:nvSpPr>
        <dsp:cNvPr id="0" name=""/>
        <dsp:cNvSpPr/>
      </dsp:nvSpPr>
      <dsp:spPr>
        <a:xfrm>
          <a:off x="2176374" y="579080"/>
          <a:ext cx="4625374" cy="4625374"/>
        </a:xfrm>
        <a:custGeom>
          <a:avLst/>
          <a:gdLst/>
          <a:ahLst/>
          <a:cxnLst/>
          <a:rect l="0" t="0" r="0" b="0"/>
          <a:pathLst>
            <a:path>
              <a:moveTo>
                <a:pt x="4622184" y="2191266"/>
              </a:moveTo>
              <a:arcTo wR="2312687" hR="2312687" stAng="21419428" swAng="2197327"/>
            </a:path>
          </a:pathLst>
        </a:custGeom>
        <a:noFill/>
        <a:ln w="6350" cap="flat" cmpd="sng" algn="ctr">
          <a:solidFill>
            <a:schemeClr val="accent3">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ED00692E-40D7-4722-9952-113BE260C472}">
      <dsp:nvSpPr>
        <dsp:cNvPr id="0" name=""/>
        <dsp:cNvSpPr/>
      </dsp:nvSpPr>
      <dsp:spPr>
        <a:xfrm>
          <a:off x="4958503" y="4184321"/>
          <a:ext cx="1779842" cy="1156897"/>
        </a:xfrm>
        <a:prstGeom prst="round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a:latin typeface="Arial" charset="0"/>
            </a:rPr>
            <a:t>Θνησιγενή έργα βιτρίνας και έργα μιας χρήσης </a:t>
          </a:r>
          <a:endParaRPr lang="el-GR" sz="1300" kern="1200" dirty="0"/>
        </a:p>
      </dsp:txBody>
      <dsp:txXfrm>
        <a:off x="4958503" y="4184321"/>
        <a:ext cx="1779842" cy="1156897"/>
      </dsp:txXfrm>
    </dsp:sp>
    <dsp:sp modelId="{A67B6087-592B-42B0-BFBB-16723544456D}">
      <dsp:nvSpPr>
        <dsp:cNvPr id="0" name=""/>
        <dsp:cNvSpPr/>
      </dsp:nvSpPr>
      <dsp:spPr>
        <a:xfrm>
          <a:off x="2176374" y="579080"/>
          <a:ext cx="4625374" cy="4625374"/>
        </a:xfrm>
        <a:custGeom>
          <a:avLst/>
          <a:gdLst/>
          <a:ahLst/>
          <a:cxnLst/>
          <a:rect l="0" t="0" r="0" b="0"/>
          <a:pathLst>
            <a:path>
              <a:moveTo>
                <a:pt x="2772931" y="4579115"/>
              </a:moveTo>
              <a:arcTo wR="2312687" hR="2312687" stAng="4711260" swAng="1377479"/>
            </a:path>
          </a:pathLst>
        </a:custGeom>
        <a:noFill/>
        <a:ln w="6350" cap="flat" cmpd="sng" algn="ctr">
          <a:solidFill>
            <a:schemeClr val="accent4">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7A1D62FE-29B2-4F3D-9EBB-80F9B95072B6}">
      <dsp:nvSpPr>
        <dsp:cNvPr id="0" name=""/>
        <dsp:cNvSpPr/>
      </dsp:nvSpPr>
      <dsp:spPr>
        <a:xfrm>
          <a:off x="2239776" y="4184321"/>
          <a:ext cx="1779842" cy="1156897"/>
        </a:xfrm>
        <a:prstGeom prst="round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a:latin typeface="Arial" charset="0"/>
            </a:rPr>
            <a:t>Πόροι διέρρευσαν σε μεταβιβαστικές πληρωμές </a:t>
          </a:r>
          <a:endParaRPr lang="el-GR" sz="1300" kern="1200" dirty="0"/>
        </a:p>
      </dsp:txBody>
      <dsp:txXfrm>
        <a:off x="2239776" y="4184321"/>
        <a:ext cx="1779842" cy="1156897"/>
      </dsp:txXfrm>
    </dsp:sp>
    <dsp:sp modelId="{D2DCA48C-94A3-4396-ADA2-9DD8566B2B74}">
      <dsp:nvSpPr>
        <dsp:cNvPr id="0" name=""/>
        <dsp:cNvSpPr/>
      </dsp:nvSpPr>
      <dsp:spPr>
        <a:xfrm>
          <a:off x="2176374" y="579080"/>
          <a:ext cx="4625374" cy="4625374"/>
        </a:xfrm>
        <a:custGeom>
          <a:avLst/>
          <a:gdLst/>
          <a:ahLst/>
          <a:cxnLst/>
          <a:rect l="0" t="0" r="0" b="0"/>
          <a:pathLst>
            <a:path>
              <a:moveTo>
                <a:pt x="386682" y="3592931"/>
              </a:moveTo>
              <a:arcTo wR="2312687" hR="2312687" stAng="8783245" swAng="2197327"/>
            </a:path>
          </a:pathLst>
        </a:custGeom>
        <a:noFill/>
        <a:ln w="6350" cap="flat" cmpd="sng" algn="ctr">
          <a:solidFill>
            <a:schemeClr val="accent5">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CCC9195A-0F05-4EBB-A139-F9E6013A0B0E}">
      <dsp:nvSpPr>
        <dsp:cNvPr id="0" name=""/>
        <dsp:cNvSpPr/>
      </dsp:nvSpPr>
      <dsp:spPr>
        <a:xfrm>
          <a:off x="1399643" y="1598658"/>
          <a:ext cx="1779842" cy="1156897"/>
        </a:xfrm>
        <a:prstGeom prst="round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a:latin typeface="Arial" charset="0"/>
            </a:rPr>
            <a:t>Εντάχθηκαν έργα χωρίς να ικανοποιούνται οι προϋποθέσεις ωριμότητας</a:t>
          </a:r>
          <a:endParaRPr lang="el-GR" sz="1300" kern="1200" dirty="0"/>
        </a:p>
      </dsp:txBody>
      <dsp:txXfrm>
        <a:off x="1399643" y="1598658"/>
        <a:ext cx="1779842" cy="1156897"/>
      </dsp:txXfrm>
    </dsp:sp>
    <dsp:sp modelId="{35215111-E406-4733-B803-CF07E062312D}">
      <dsp:nvSpPr>
        <dsp:cNvPr id="0" name=""/>
        <dsp:cNvSpPr/>
      </dsp:nvSpPr>
      <dsp:spPr>
        <a:xfrm>
          <a:off x="2176374" y="579080"/>
          <a:ext cx="4625374" cy="4625374"/>
        </a:xfrm>
        <a:custGeom>
          <a:avLst/>
          <a:gdLst/>
          <a:ahLst/>
          <a:cxnLst/>
          <a:rect l="0" t="0" r="0" b="0"/>
          <a:pathLst>
            <a:path>
              <a:moveTo>
                <a:pt x="402752" y="1008589"/>
              </a:moveTo>
              <a:arcTo wR="2312687" hR="2312687" stAng="12859509" swAng="1962871"/>
            </a:path>
          </a:pathLst>
        </a:custGeom>
        <a:noFill/>
        <a:ln w="635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3T06:28:06.264"/>
    </inkml:context>
    <inkml:brush xml:id="br0">
      <inkml:brushProperty name="width" value="0.1" units="cm"/>
      <inkml:brushProperty name="height" value="0.1" units="cm"/>
      <inkml:brushProperty name="color" value="#FFFFFF"/>
    </inkml:brush>
  </inkml:definitions>
  <inkml:trace contextRef="#ctx0" brushRef="#br0">1 0 128,'0'6'0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702D76E-E893-4501-90DC-ADAC08E5EE2A}" type="datetimeFigureOut">
              <a:rPr lang="el-GR" smtClean="0"/>
              <a:pPr/>
              <a:t>3/7/2020</a:t>
            </a:fld>
            <a:endParaRPr lang="el-GR"/>
          </a:p>
        </p:txBody>
      </p:sp>
      <p:sp>
        <p:nvSpPr>
          <p:cNvPr id="4" name="Θέση εικόνας διαφάνειας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6B8A242-5AE9-4003-9244-05672052964E}" type="slidenum">
              <a:rPr lang="el-GR" smtClean="0"/>
              <a:pPr/>
              <a:t>‹#›</a:t>
            </a:fld>
            <a:endParaRPr lang="el-GR"/>
          </a:p>
        </p:txBody>
      </p:sp>
    </p:spTree>
    <p:extLst>
      <p:ext uri="{BB962C8B-B14F-4D97-AF65-F5344CB8AC3E}">
        <p14:creationId xmlns:p14="http://schemas.microsoft.com/office/powerpoint/2010/main" xmlns="" val="2410697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xmlns=""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xmlns=""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E11CD474-E5E1-4D01-97F6-0C9FC09332C0}"/>
              </a:ext>
            </a:extLst>
          </p:cNvPr>
          <p:cNvSpPr>
            <a:spLocks noGrp="1"/>
          </p:cNvSpPr>
          <p:nvPr>
            <p:ph type="dt" sz="half" idx="10"/>
          </p:nvPr>
        </p:nvSpPr>
        <p:spPr/>
        <p:txBody>
          <a:bodyPr/>
          <a:lstStyle/>
          <a:p>
            <a:fld id="{72345051-2045-45DA-935E-2E3CA1A69ADC}" type="datetimeFigureOut">
              <a:rPr lang="en-US" smtClean="0"/>
              <a:pPr/>
              <a:t>7/3/2020</a:t>
            </a:fld>
            <a:endParaRPr lang="en-US"/>
          </a:p>
        </p:txBody>
      </p:sp>
      <p:sp>
        <p:nvSpPr>
          <p:cNvPr id="5" name="Footer Placeholder 4">
            <a:extLst>
              <a:ext uri="{FF2B5EF4-FFF2-40B4-BE49-F238E27FC236}">
                <a16:creationId xmlns:a16="http://schemas.microsoft.com/office/drawing/2014/main" xmlns=""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48786C7-DD8D-492F-9A9A-A7B3EBE27FE9}"/>
              </a:ext>
            </a:extLst>
          </p:cNvPr>
          <p:cNvSpPr>
            <a:spLocks noGrp="1"/>
          </p:cNvSpPr>
          <p:nvPr>
            <p:ph type="sldNum" sz="quarter" idx="12"/>
          </p:nvPr>
        </p:nvSpPr>
        <p:spPr/>
        <p:txBody>
          <a:bodyPr/>
          <a:lstStyle/>
          <a:p>
            <a:fld id="{A7CD31F4-64FA-4BA0-9498-67783267A8C8}" type="slidenum">
              <a:rPr lang="en-US" smtClean="0"/>
              <a:pPr/>
              <a:t>‹#›</a:t>
            </a:fld>
            <a:endParaRPr lang="en-US"/>
          </a:p>
        </p:txBody>
      </p:sp>
    </p:spTree>
    <p:extLst>
      <p:ext uri="{BB962C8B-B14F-4D97-AF65-F5344CB8AC3E}">
        <p14:creationId xmlns:p14="http://schemas.microsoft.com/office/powerpoint/2010/main" xmlns="" val="1601660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084D1E-BC98-44E4-8D2C-89CCDC293331}"/>
              </a:ext>
            </a:extLst>
          </p:cNvPr>
          <p:cNvSpPr>
            <a:spLocks noGrp="1"/>
          </p:cNvSpPr>
          <p:nvPr>
            <p:ph type="dt" sz="half" idx="10"/>
          </p:nvPr>
        </p:nvSpPr>
        <p:spPr/>
        <p:txBody>
          <a:bodyPr/>
          <a:lstStyle/>
          <a:p>
            <a:fld id="{72345051-2045-45DA-935E-2E3CA1A69ADC}" type="datetimeFigureOut">
              <a:rPr lang="en-US" smtClean="0"/>
              <a:pPr/>
              <a:t>7/3/2020</a:t>
            </a:fld>
            <a:endParaRPr lang="en-US"/>
          </a:p>
        </p:txBody>
      </p:sp>
      <p:sp>
        <p:nvSpPr>
          <p:cNvPr id="5" name="Footer Placeholder 4">
            <a:extLst>
              <a:ext uri="{FF2B5EF4-FFF2-40B4-BE49-F238E27FC236}">
                <a16:creationId xmlns:a16="http://schemas.microsoft.com/office/drawing/2014/main" xmlns=""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5F6E764-5688-45F5-94ED-A7357D2F5689}"/>
              </a:ext>
            </a:extLst>
          </p:cNvPr>
          <p:cNvSpPr>
            <a:spLocks noGrp="1"/>
          </p:cNvSpPr>
          <p:nvPr>
            <p:ph type="sldNum" sz="quarter" idx="12"/>
          </p:nvPr>
        </p:nvSpPr>
        <p:spPr/>
        <p:txBody>
          <a:bodyPr/>
          <a:lstStyle/>
          <a:p>
            <a:fld id="{A7CD31F4-64FA-4BA0-9498-67783267A8C8}" type="slidenum">
              <a:rPr lang="en-US" smtClean="0"/>
              <a:pPr/>
              <a:t>‹#›</a:t>
            </a:fld>
            <a:endParaRPr lang="en-US"/>
          </a:p>
        </p:txBody>
      </p:sp>
    </p:spTree>
    <p:extLst>
      <p:ext uri="{BB962C8B-B14F-4D97-AF65-F5344CB8AC3E}">
        <p14:creationId xmlns:p14="http://schemas.microsoft.com/office/powerpoint/2010/main" xmlns="" val="3325917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50BC931-E2BF-4C1D-91AA-89F82F8268B2}"/>
              </a:ext>
            </a:extLst>
          </p:cNvPr>
          <p:cNvSpPr>
            <a:spLocks noGrp="1"/>
          </p:cNvSpPr>
          <p:nvPr>
            <p:ph type="dt" sz="half" idx="10"/>
          </p:nvPr>
        </p:nvSpPr>
        <p:spPr/>
        <p:txBody>
          <a:bodyPr/>
          <a:lstStyle/>
          <a:p>
            <a:fld id="{72345051-2045-45DA-935E-2E3CA1A69ADC}" type="datetimeFigureOut">
              <a:rPr lang="en-US" smtClean="0"/>
              <a:pPr/>
              <a:t>7/3/2020</a:t>
            </a:fld>
            <a:endParaRPr lang="en-US"/>
          </a:p>
        </p:txBody>
      </p:sp>
      <p:sp>
        <p:nvSpPr>
          <p:cNvPr id="5" name="Footer Placeholder 4">
            <a:extLst>
              <a:ext uri="{FF2B5EF4-FFF2-40B4-BE49-F238E27FC236}">
                <a16:creationId xmlns:a16="http://schemas.microsoft.com/office/drawing/2014/main" xmlns=""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8DEFD4-A052-46B3-B2AE-F3091D8A2F7B}"/>
              </a:ext>
            </a:extLst>
          </p:cNvPr>
          <p:cNvSpPr>
            <a:spLocks noGrp="1"/>
          </p:cNvSpPr>
          <p:nvPr>
            <p:ph type="sldNum" sz="quarter" idx="12"/>
          </p:nvPr>
        </p:nvSpPr>
        <p:spPr/>
        <p:txBody>
          <a:bodyPr/>
          <a:lstStyle/>
          <a:p>
            <a:fld id="{A7CD31F4-64FA-4BA0-9498-67783267A8C8}" type="slidenum">
              <a:rPr lang="en-US" smtClean="0"/>
              <a:pPr/>
              <a:t>‹#›</a:t>
            </a:fld>
            <a:endParaRPr lang="en-US"/>
          </a:p>
        </p:txBody>
      </p:sp>
    </p:spTree>
    <p:extLst>
      <p:ext uri="{BB962C8B-B14F-4D97-AF65-F5344CB8AC3E}">
        <p14:creationId xmlns:p14="http://schemas.microsoft.com/office/powerpoint/2010/main" xmlns="" val="496111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82A61642-BFBA-48AE-A29C-C2AA7386AE95}"/>
              </a:ext>
            </a:extLst>
          </p:cNvPr>
          <p:cNvSpPr>
            <a:spLocks noGrp="1"/>
          </p:cNvSpPr>
          <p:nvPr>
            <p:ph type="dt" sz="half" idx="10"/>
          </p:nvPr>
        </p:nvSpPr>
        <p:spPr/>
        <p:txBody>
          <a:bodyPr/>
          <a:lstStyle/>
          <a:p>
            <a:fld id="{72345051-2045-45DA-935E-2E3CA1A69ADC}" type="datetimeFigureOut">
              <a:rPr lang="en-US" smtClean="0"/>
              <a:pPr/>
              <a:t>7/3/2020</a:t>
            </a:fld>
            <a:endParaRPr lang="en-US"/>
          </a:p>
        </p:txBody>
      </p:sp>
      <p:sp>
        <p:nvSpPr>
          <p:cNvPr id="5" name="Footer Placeholder 4">
            <a:extLst>
              <a:ext uri="{FF2B5EF4-FFF2-40B4-BE49-F238E27FC236}">
                <a16:creationId xmlns:a16="http://schemas.microsoft.com/office/drawing/2014/main" xmlns=""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E6D4DFD-766F-4E45-A00C-2B5E8CE9A908}"/>
              </a:ext>
            </a:extLst>
          </p:cNvPr>
          <p:cNvSpPr>
            <a:spLocks noGrp="1"/>
          </p:cNvSpPr>
          <p:nvPr>
            <p:ph type="sldNum" sz="quarter" idx="12"/>
          </p:nvPr>
        </p:nvSpPr>
        <p:spPr/>
        <p:txBody>
          <a:bodyPr/>
          <a:lstStyle/>
          <a:p>
            <a:fld id="{A7CD31F4-64FA-4BA0-9498-67783267A8C8}" type="slidenum">
              <a:rPr lang="en-US" smtClean="0"/>
              <a:pPr/>
              <a:t>‹#›</a:t>
            </a:fld>
            <a:endParaRPr lang="en-US"/>
          </a:p>
        </p:txBody>
      </p:sp>
      <p:sp>
        <p:nvSpPr>
          <p:cNvPr id="8" name="Rectangle 7" descr="Tag=AccentColor&#10;Flavor=Light&#10;Target=FillAndLine">
            <a:extLst>
              <a:ext uri="{FF2B5EF4-FFF2-40B4-BE49-F238E27FC236}">
                <a16:creationId xmlns:a16="http://schemas.microsoft.com/office/drawing/2014/main" xmlns=""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xmlns="" val="267276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2BF300D-5CBE-47E9-A193-E23C8314D0EA}"/>
              </a:ext>
            </a:extLst>
          </p:cNvPr>
          <p:cNvSpPr>
            <a:spLocks noGrp="1"/>
          </p:cNvSpPr>
          <p:nvPr>
            <p:ph type="dt" sz="half" idx="10"/>
          </p:nvPr>
        </p:nvSpPr>
        <p:spPr/>
        <p:txBody>
          <a:bodyPr/>
          <a:lstStyle/>
          <a:p>
            <a:fld id="{72345051-2045-45DA-935E-2E3CA1A69ADC}" type="datetimeFigureOut">
              <a:rPr lang="en-US" smtClean="0"/>
              <a:pPr/>
              <a:t>7/3/2020</a:t>
            </a:fld>
            <a:endParaRPr lang="en-US"/>
          </a:p>
        </p:txBody>
      </p:sp>
      <p:sp>
        <p:nvSpPr>
          <p:cNvPr id="5" name="Footer Placeholder 4">
            <a:extLst>
              <a:ext uri="{FF2B5EF4-FFF2-40B4-BE49-F238E27FC236}">
                <a16:creationId xmlns:a16="http://schemas.microsoft.com/office/drawing/2014/main" xmlns=""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5269CF4-FAAB-44EF-A2A5-8352B4AA384F}"/>
              </a:ext>
            </a:extLst>
          </p:cNvPr>
          <p:cNvSpPr>
            <a:spLocks noGrp="1"/>
          </p:cNvSpPr>
          <p:nvPr>
            <p:ph type="sldNum" sz="quarter" idx="12"/>
          </p:nvPr>
        </p:nvSpPr>
        <p:spPr/>
        <p:txBody>
          <a:bodyPr/>
          <a:lstStyle/>
          <a:p>
            <a:fld id="{A7CD31F4-64FA-4BA0-9498-67783267A8C8}" type="slidenum">
              <a:rPr lang="en-US" smtClean="0"/>
              <a:pPr/>
              <a:t>‹#›</a:t>
            </a:fld>
            <a:endParaRPr lang="en-US"/>
          </a:p>
        </p:txBody>
      </p:sp>
      <p:sp>
        <p:nvSpPr>
          <p:cNvPr id="7" name="Rectangle 6" descr="Tag=AccentColor&#10;Flavor=Light&#10;Target=FillAndLine">
            <a:extLst>
              <a:ext uri="{FF2B5EF4-FFF2-40B4-BE49-F238E27FC236}">
                <a16:creationId xmlns:a16="http://schemas.microsoft.com/office/drawing/2014/main" xmlns=""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xmlns="" val="85841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xmlns="" id="{E9032FCA-14C6-4497-9C27-3F58062442CE}"/>
              </a:ext>
            </a:extLst>
          </p:cNvPr>
          <p:cNvSpPr>
            <a:spLocks noGrp="1"/>
          </p:cNvSpPr>
          <p:nvPr>
            <p:ph type="dt" sz="half" idx="10"/>
          </p:nvPr>
        </p:nvSpPr>
        <p:spPr/>
        <p:txBody>
          <a:bodyPr/>
          <a:lstStyle/>
          <a:p>
            <a:fld id="{72345051-2045-45DA-935E-2E3CA1A69ADC}" type="datetimeFigureOut">
              <a:rPr lang="en-US" smtClean="0"/>
              <a:pPr/>
              <a:t>7/3/2020</a:t>
            </a:fld>
            <a:endParaRPr lang="en-US"/>
          </a:p>
        </p:txBody>
      </p:sp>
      <p:sp>
        <p:nvSpPr>
          <p:cNvPr id="6" name="Footer Placeholder 5">
            <a:extLst>
              <a:ext uri="{FF2B5EF4-FFF2-40B4-BE49-F238E27FC236}">
                <a16:creationId xmlns:a16="http://schemas.microsoft.com/office/drawing/2014/main" xmlns=""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70CECB1-0A35-4C10-9D3D-FE4404283011}"/>
              </a:ext>
            </a:extLst>
          </p:cNvPr>
          <p:cNvSpPr>
            <a:spLocks noGrp="1"/>
          </p:cNvSpPr>
          <p:nvPr>
            <p:ph type="sldNum" sz="quarter" idx="12"/>
          </p:nvPr>
        </p:nvSpPr>
        <p:spPr/>
        <p:txBody>
          <a:bodyPr/>
          <a:lstStyle/>
          <a:p>
            <a:fld id="{A7CD31F4-64FA-4BA0-9498-67783267A8C8}" type="slidenum">
              <a:rPr lang="en-US" smtClean="0"/>
              <a:pPr/>
              <a:t>‹#›</a:t>
            </a:fld>
            <a:endParaRPr lang="en-US"/>
          </a:p>
        </p:txBody>
      </p:sp>
      <p:sp>
        <p:nvSpPr>
          <p:cNvPr id="9" name="Rectangle 8" descr="Tag=AccentColor&#10;Flavor=Light&#10;Target=FillAndLine">
            <a:extLst>
              <a:ext uri="{FF2B5EF4-FFF2-40B4-BE49-F238E27FC236}">
                <a16:creationId xmlns:a16="http://schemas.microsoft.com/office/drawing/2014/main" xmlns=""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xmlns="" val="3520683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4C9407CC-270D-4C98-B95C-7AE67D2E1913}"/>
              </a:ext>
            </a:extLst>
          </p:cNvPr>
          <p:cNvSpPr>
            <a:spLocks noGrp="1"/>
          </p:cNvSpPr>
          <p:nvPr>
            <p:ph type="dt" sz="half" idx="10"/>
          </p:nvPr>
        </p:nvSpPr>
        <p:spPr/>
        <p:txBody>
          <a:bodyPr/>
          <a:lstStyle/>
          <a:p>
            <a:fld id="{72345051-2045-45DA-935E-2E3CA1A69ADC}" type="datetimeFigureOut">
              <a:rPr lang="en-US" smtClean="0"/>
              <a:pPr/>
              <a:t>7/3/2020</a:t>
            </a:fld>
            <a:endParaRPr lang="en-US"/>
          </a:p>
        </p:txBody>
      </p:sp>
      <p:sp>
        <p:nvSpPr>
          <p:cNvPr id="8" name="Footer Placeholder 7">
            <a:extLst>
              <a:ext uri="{FF2B5EF4-FFF2-40B4-BE49-F238E27FC236}">
                <a16:creationId xmlns:a16="http://schemas.microsoft.com/office/drawing/2014/main" xmlns=""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428EAC17-33BE-4265-8C06-644C2D34FD3C}"/>
              </a:ext>
            </a:extLst>
          </p:cNvPr>
          <p:cNvSpPr>
            <a:spLocks noGrp="1"/>
          </p:cNvSpPr>
          <p:nvPr>
            <p:ph type="sldNum" sz="quarter" idx="12"/>
          </p:nvPr>
        </p:nvSpPr>
        <p:spPr/>
        <p:txBody>
          <a:bodyPr/>
          <a:lstStyle/>
          <a:p>
            <a:fld id="{A7CD31F4-64FA-4BA0-9498-67783267A8C8}" type="slidenum">
              <a:rPr lang="en-US" smtClean="0"/>
              <a:pPr/>
              <a:t>‹#›</a:t>
            </a:fld>
            <a:endParaRPr lang="en-US"/>
          </a:p>
        </p:txBody>
      </p:sp>
      <p:sp>
        <p:nvSpPr>
          <p:cNvPr id="11" name="Rectangle 10" descr="Tag=AccentColor&#10;Flavor=Light&#10;Target=FillAndLine">
            <a:extLst>
              <a:ext uri="{FF2B5EF4-FFF2-40B4-BE49-F238E27FC236}">
                <a16:creationId xmlns:a16="http://schemas.microsoft.com/office/drawing/2014/main" xmlns=""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xmlns="" val="298763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C6FD9A32-9C83-452B-BC69-CC6E95D3C93C}"/>
              </a:ext>
            </a:extLst>
          </p:cNvPr>
          <p:cNvSpPr>
            <a:spLocks noGrp="1"/>
          </p:cNvSpPr>
          <p:nvPr>
            <p:ph type="dt" sz="half" idx="10"/>
          </p:nvPr>
        </p:nvSpPr>
        <p:spPr/>
        <p:txBody>
          <a:bodyPr/>
          <a:lstStyle/>
          <a:p>
            <a:fld id="{72345051-2045-45DA-935E-2E3CA1A69ADC}" type="datetimeFigureOut">
              <a:rPr lang="en-US" smtClean="0"/>
              <a:pPr/>
              <a:t>7/3/2020</a:t>
            </a:fld>
            <a:endParaRPr lang="en-US"/>
          </a:p>
        </p:txBody>
      </p:sp>
      <p:sp>
        <p:nvSpPr>
          <p:cNvPr id="4" name="Footer Placeholder 3">
            <a:extLst>
              <a:ext uri="{FF2B5EF4-FFF2-40B4-BE49-F238E27FC236}">
                <a16:creationId xmlns:a16="http://schemas.microsoft.com/office/drawing/2014/main" xmlns=""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061C03A8-D428-4010-B413-13B1E9922628}"/>
              </a:ext>
            </a:extLst>
          </p:cNvPr>
          <p:cNvSpPr>
            <a:spLocks noGrp="1"/>
          </p:cNvSpPr>
          <p:nvPr>
            <p:ph type="sldNum" sz="quarter" idx="12"/>
          </p:nvPr>
        </p:nvSpPr>
        <p:spPr/>
        <p:txBody>
          <a:bodyPr/>
          <a:lstStyle/>
          <a:p>
            <a:fld id="{A7CD31F4-64FA-4BA0-9498-67783267A8C8}" type="slidenum">
              <a:rPr lang="en-US" smtClean="0"/>
              <a:pPr/>
              <a:t>‹#›</a:t>
            </a:fld>
            <a:endParaRPr lang="en-US"/>
          </a:p>
        </p:txBody>
      </p:sp>
      <p:sp>
        <p:nvSpPr>
          <p:cNvPr id="6" name="Rectangle 6" descr="Tag=AccentColor&#10;Flavor=Light&#10;Target=FillAndLine">
            <a:extLst>
              <a:ext uri="{FF2B5EF4-FFF2-40B4-BE49-F238E27FC236}">
                <a16:creationId xmlns:a16="http://schemas.microsoft.com/office/drawing/2014/main" xmlns=""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xmlns="" val="3953691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72816A0-77C4-4A3F-87BD-A7321E3C84D2}"/>
              </a:ext>
            </a:extLst>
          </p:cNvPr>
          <p:cNvSpPr>
            <a:spLocks noGrp="1"/>
          </p:cNvSpPr>
          <p:nvPr>
            <p:ph type="dt" sz="half" idx="10"/>
          </p:nvPr>
        </p:nvSpPr>
        <p:spPr/>
        <p:txBody>
          <a:bodyPr/>
          <a:lstStyle/>
          <a:p>
            <a:fld id="{72345051-2045-45DA-935E-2E3CA1A69ADC}" type="datetimeFigureOut">
              <a:rPr lang="en-US" smtClean="0"/>
              <a:pPr/>
              <a:t>7/3/2020</a:t>
            </a:fld>
            <a:endParaRPr lang="en-US"/>
          </a:p>
        </p:txBody>
      </p:sp>
      <p:sp>
        <p:nvSpPr>
          <p:cNvPr id="3" name="Footer Placeholder 2">
            <a:extLst>
              <a:ext uri="{FF2B5EF4-FFF2-40B4-BE49-F238E27FC236}">
                <a16:creationId xmlns:a16="http://schemas.microsoft.com/office/drawing/2014/main" xmlns=""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87D9257-BADE-4D0B-AF0B-D09FE95FA078}"/>
              </a:ext>
            </a:extLst>
          </p:cNvPr>
          <p:cNvSpPr>
            <a:spLocks noGrp="1"/>
          </p:cNvSpPr>
          <p:nvPr>
            <p:ph type="sldNum" sz="quarter" idx="12"/>
          </p:nvPr>
        </p:nvSpPr>
        <p:spPr/>
        <p:txBody>
          <a:bodyPr/>
          <a:lstStyle/>
          <a:p>
            <a:fld id="{A7CD31F4-64FA-4BA0-9498-67783267A8C8}" type="slidenum">
              <a:rPr lang="en-US" smtClean="0"/>
              <a:pPr/>
              <a:t>‹#›</a:t>
            </a:fld>
            <a:endParaRPr lang="en-US"/>
          </a:p>
        </p:txBody>
      </p:sp>
    </p:spTree>
    <p:extLst>
      <p:ext uri="{BB962C8B-B14F-4D97-AF65-F5344CB8AC3E}">
        <p14:creationId xmlns:p14="http://schemas.microsoft.com/office/powerpoint/2010/main" xmlns="" val="2752639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xmlns=""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584C988-A6DB-469A-B8AA-31866F36E83D}"/>
              </a:ext>
            </a:extLst>
          </p:cNvPr>
          <p:cNvSpPr>
            <a:spLocks noGrp="1"/>
          </p:cNvSpPr>
          <p:nvPr>
            <p:ph type="dt" sz="half" idx="10"/>
          </p:nvPr>
        </p:nvSpPr>
        <p:spPr/>
        <p:txBody>
          <a:bodyPr/>
          <a:lstStyle/>
          <a:p>
            <a:fld id="{72345051-2045-45DA-935E-2E3CA1A69ADC}" type="datetimeFigureOut">
              <a:rPr lang="en-US" smtClean="0"/>
              <a:pPr/>
              <a:t>7/3/2020</a:t>
            </a:fld>
            <a:endParaRPr lang="en-US"/>
          </a:p>
        </p:txBody>
      </p:sp>
      <p:sp>
        <p:nvSpPr>
          <p:cNvPr id="6" name="Footer Placeholder 5">
            <a:extLst>
              <a:ext uri="{FF2B5EF4-FFF2-40B4-BE49-F238E27FC236}">
                <a16:creationId xmlns:a16="http://schemas.microsoft.com/office/drawing/2014/main" xmlns=""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059376C-9810-49A5-BC9A-4E6A02175273}"/>
              </a:ext>
            </a:extLst>
          </p:cNvPr>
          <p:cNvSpPr>
            <a:spLocks noGrp="1"/>
          </p:cNvSpPr>
          <p:nvPr>
            <p:ph type="sldNum" sz="quarter" idx="12"/>
          </p:nvPr>
        </p:nvSpPr>
        <p:spPr/>
        <p:txBody>
          <a:bodyPr/>
          <a:lstStyle/>
          <a:p>
            <a:fld id="{A7CD31F4-64FA-4BA0-9498-67783267A8C8}" type="slidenum">
              <a:rPr lang="en-US" smtClean="0"/>
              <a:pPr/>
              <a:t>‹#›</a:t>
            </a:fld>
            <a:endParaRPr lang="en-US"/>
          </a:p>
        </p:txBody>
      </p:sp>
      <p:sp>
        <p:nvSpPr>
          <p:cNvPr id="8" name="Rectangle 6" descr="Tag=AccentColor&#10;Flavor=Light&#10;Target=FillAndLine">
            <a:extLst>
              <a:ext uri="{FF2B5EF4-FFF2-40B4-BE49-F238E27FC236}">
                <a16:creationId xmlns:a16="http://schemas.microsoft.com/office/drawing/2014/main" xmlns=""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550771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xmlns=""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62C2F5B-DDDD-4E64-94A9-99E46F4B06A0}"/>
              </a:ext>
            </a:extLst>
          </p:cNvPr>
          <p:cNvSpPr>
            <a:spLocks noGrp="1"/>
          </p:cNvSpPr>
          <p:nvPr>
            <p:ph type="dt" sz="half" idx="10"/>
          </p:nvPr>
        </p:nvSpPr>
        <p:spPr/>
        <p:txBody>
          <a:bodyPr/>
          <a:lstStyle/>
          <a:p>
            <a:fld id="{72345051-2045-45DA-935E-2E3CA1A69ADC}" type="datetimeFigureOut">
              <a:rPr lang="en-US" smtClean="0"/>
              <a:pPr/>
              <a:t>7/3/2020</a:t>
            </a:fld>
            <a:endParaRPr lang="en-US"/>
          </a:p>
        </p:txBody>
      </p:sp>
      <p:sp>
        <p:nvSpPr>
          <p:cNvPr id="6" name="Footer Placeholder 5">
            <a:extLst>
              <a:ext uri="{FF2B5EF4-FFF2-40B4-BE49-F238E27FC236}">
                <a16:creationId xmlns:a16="http://schemas.microsoft.com/office/drawing/2014/main" xmlns=""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30F98C3-0B62-4361-8408-A01F70807CDB}"/>
              </a:ext>
            </a:extLst>
          </p:cNvPr>
          <p:cNvSpPr>
            <a:spLocks noGrp="1"/>
          </p:cNvSpPr>
          <p:nvPr>
            <p:ph type="sldNum" sz="quarter" idx="12"/>
          </p:nvPr>
        </p:nvSpPr>
        <p:spPr/>
        <p:txBody>
          <a:bodyPr/>
          <a:lstStyle/>
          <a:p>
            <a:fld id="{A7CD31F4-64FA-4BA0-9498-67783267A8C8}" type="slidenum">
              <a:rPr lang="en-US" smtClean="0"/>
              <a:pPr/>
              <a:t>‹#›</a:t>
            </a:fld>
            <a:endParaRPr lang="en-US"/>
          </a:p>
        </p:txBody>
      </p:sp>
      <p:sp>
        <p:nvSpPr>
          <p:cNvPr id="8" name="Rectangle 6" descr="Tag=AccentColor&#10;Flavor=Light&#10;Target=FillAndLine">
            <a:extLst>
              <a:ext uri="{FF2B5EF4-FFF2-40B4-BE49-F238E27FC236}">
                <a16:creationId xmlns:a16="http://schemas.microsoft.com/office/drawing/2014/main" xmlns=""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241001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pPr/>
              <a:t>7/3/2020</a:t>
            </a:fld>
            <a:endParaRPr lang="en-US"/>
          </a:p>
        </p:txBody>
      </p:sp>
      <p:sp>
        <p:nvSpPr>
          <p:cNvPr id="5" name="Footer Placeholder 4">
            <a:extLst>
              <a:ext uri="{FF2B5EF4-FFF2-40B4-BE49-F238E27FC236}">
                <a16:creationId xmlns:a16="http://schemas.microsoft.com/office/drawing/2014/main" xmlns=""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pPr/>
              <a:t>‹#›</a:t>
            </a:fld>
            <a:endParaRPr lang="en-US"/>
          </a:p>
        </p:txBody>
      </p:sp>
    </p:spTree>
    <p:extLst>
      <p:ext uri="{BB962C8B-B14F-4D97-AF65-F5344CB8AC3E}">
        <p14:creationId xmlns:p14="http://schemas.microsoft.com/office/powerpoint/2010/main" xmlns="" val="317735935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8A95209C-5275-4E15-8EA7-7F42980ABF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BFD09CEB-765F-4297-823C-7BA410D82435}"/>
              </a:ext>
            </a:extLst>
          </p:cNvPr>
          <p:cNvPicPr>
            <a:picLocks noChangeAspect="1"/>
          </p:cNvPicPr>
          <p:nvPr/>
        </p:nvPicPr>
        <p:blipFill rotWithShape="1">
          <a:blip r:embed="rId2" cstate="print">
            <a:alphaModFix/>
          </a:blip>
          <a:srcRect t="7693" r="-1" b="447"/>
          <a:stretch/>
        </p:blipFill>
        <p:spPr>
          <a:xfrm>
            <a:off x="-94867" y="-162271"/>
            <a:ext cx="12188931" cy="6857990"/>
          </a:xfrm>
          <a:prstGeom prst="rect">
            <a:avLst/>
          </a:prstGeom>
        </p:spPr>
      </p:pic>
      <p:sp>
        <p:nvSpPr>
          <p:cNvPr id="11" name="Rectangle 6">
            <a:extLst>
              <a:ext uri="{FF2B5EF4-FFF2-40B4-BE49-F238E27FC236}">
                <a16:creationId xmlns:a16="http://schemas.microsoft.com/office/drawing/2014/main" xmlns="" id="{4F2ED431-E304-4FF0-9F4E-032783C9D61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838200" y="720953"/>
            <a:ext cx="10515600" cy="5416094"/>
          </a:xfrm>
          <a:custGeom>
            <a:avLst/>
            <a:gdLst>
              <a:gd name="connsiteX0" fmla="*/ 0 w 10515600"/>
              <a:gd name="connsiteY0" fmla="*/ 0 h 5416094"/>
              <a:gd name="connsiteX1" fmla="*/ 657225 w 10515600"/>
              <a:gd name="connsiteY1" fmla="*/ 0 h 5416094"/>
              <a:gd name="connsiteX2" fmla="*/ 1419606 w 10515600"/>
              <a:gd name="connsiteY2" fmla="*/ 0 h 5416094"/>
              <a:gd name="connsiteX3" fmla="*/ 2181987 w 10515600"/>
              <a:gd name="connsiteY3" fmla="*/ 0 h 5416094"/>
              <a:gd name="connsiteX4" fmla="*/ 3049524 w 10515600"/>
              <a:gd name="connsiteY4" fmla="*/ 0 h 5416094"/>
              <a:gd name="connsiteX5" fmla="*/ 3706749 w 10515600"/>
              <a:gd name="connsiteY5" fmla="*/ 0 h 5416094"/>
              <a:gd name="connsiteX6" fmla="*/ 4469130 w 10515600"/>
              <a:gd name="connsiteY6" fmla="*/ 0 h 5416094"/>
              <a:gd name="connsiteX7" fmla="*/ 5126355 w 10515600"/>
              <a:gd name="connsiteY7" fmla="*/ 0 h 5416094"/>
              <a:gd name="connsiteX8" fmla="*/ 5783580 w 10515600"/>
              <a:gd name="connsiteY8" fmla="*/ 0 h 5416094"/>
              <a:gd name="connsiteX9" fmla="*/ 6440805 w 10515600"/>
              <a:gd name="connsiteY9" fmla="*/ 0 h 5416094"/>
              <a:gd name="connsiteX10" fmla="*/ 6782562 w 10515600"/>
              <a:gd name="connsiteY10" fmla="*/ 0 h 5416094"/>
              <a:gd name="connsiteX11" fmla="*/ 7544943 w 10515600"/>
              <a:gd name="connsiteY11" fmla="*/ 0 h 5416094"/>
              <a:gd name="connsiteX12" fmla="*/ 7886700 w 10515600"/>
              <a:gd name="connsiteY12" fmla="*/ 0 h 5416094"/>
              <a:gd name="connsiteX13" fmla="*/ 8543925 w 10515600"/>
              <a:gd name="connsiteY13" fmla="*/ 0 h 5416094"/>
              <a:gd name="connsiteX14" fmla="*/ 9411462 w 10515600"/>
              <a:gd name="connsiteY14" fmla="*/ 0 h 5416094"/>
              <a:gd name="connsiteX15" fmla="*/ 10515600 w 10515600"/>
              <a:gd name="connsiteY15" fmla="*/ 0 h 5416094"/>
              <a:gd name="connsiteX16" fmla="*/ 10515600 w 10515600"/>
              <a:gd name="connsiteY16" fmla="*/ 731173 h 5416094"/>
              <a:gd name="connsiteX17" fmla="*/ 10515600 w 10515600"/>
              <a:gd name="connsiteY17" fmla="*/ 1299863 h 5416094"/>
              <a:gd name="connsiteX18" fmla="*/ 10515600 w 10515600"/>
              <a:gd name="connsiteY18" fmla="*/ 1868552 h 5416094"/>
              <a:gd name="connsiteX19" fmla="*/ 10515600 w 10515600"/>
              <a:gd name="connsiteY19" fmla="*/ 2545564 h 5416094"/>
              <a:gd name="connsiteX20" fmla="*/ 10515600 w 10515600"/>
              <a:gd name="connsiteY20" fmla="*/ 3222576 h 5416094"/>
              <a:gd name="connsiteX21" fmla="*/ 10515600 w 10515600"/>
              <a:gd name="connsiteY21" fmla="*/ 3845427 h 5416094"/>
              <a:gd name="connsiteX22" fmla="*/ 10515600 w 10515600"/>
              <a:gd name="connsiteY22" fmla="*/ 4630760 h 5416094"/>
              <a:gd name="connsiteX23" fmla="*/ 10515600 w 10515600"/>
              <a:gd name="connsiteY23" fmla="*/ 5416094 h 5416094"/>
              <a:gd name="connsiteX24" fmla="*/ 9648063 w 10515600"/>
              <a:gd name="connsiteY24" fmla="*/ 5416094 h 5416094"/>
              <a:gd name="connsiteX25" fmla="*/ 8885682 w 10515600"/>
              <a:gd name="connsiteY25" fmla="*/ 5416094 h 5416094"/>
              <a:gd name="connsiteX26" fmla="*/ 8543925 w 10515600"/>
              <a:gd name="connsiteY26" fmla="*/ 5416094 h 5416094"/>
              <a:gd name="connsiteX27" fmla="*/ 7676388 w 10515600"/>
              <a:gd name="connsiteY27" fmla="*/ 5416094 h 5416094"/>
              <a:gd name="connsiteX28" fmla="*/ 7124319 w 10515600"/>
              <a:gd name="connsiteY28" fmla="*/ 5416094 h 5416094"/>
              <a:gd name="connsiteX29" fmla="*/ 6361938 w 10515600"/>
              <a:gd name="connsiteY29" fmla="*/ 5416094 h 5416094"/>
              <a:gd name="connsiteX30" fmla="*/ 6020181 w 10515600"/>
              <a:gd name="connsiteY30" fmla="*/ 5416094 h 5416094"/>
              <a:gd name="connsiteX31" fmla="*/ 5152644 w 10515600"/>
              <a:gd name="connsiteY31" fmla="*/ 5416094 h 5416094"/>
              <a:gd name="connsiteX32" fmla="*/ 4600575 w 10515600"/>
              <a:gd name="connsiteY32" fmla="*/ 5416094 h 5416094"/>
              <a:gd name="connsiteX33" fmla="*/ 3943350 w 10515600"/>
              <a:gd name="connsiteY33" fmla="*/ 5416094 h 5416094"/>
              <a:gd name="connsiteX34" fmla="*/ 3496437 w 10515600"/>
              <a:gd name="connsiteY34" fmla="*/ 5416094 h 5416094"/>
              <a:gd name="connsiteX35" fmla="*/ 2734056 w 10515600"/>
              <a:gd name="connsiteY35" fmla="*/ 5416094 h 5416094"/>
              <a:gd name="connsiteX36" fmla="*/ 1866519 w 10515600"/>
              <a:gd name="connsiteY36" fmla="*/ 5416094 h 5416094"/>
              <a:gd name="connsiteX37" fmla="*/ 1314450 w 10515600"/>
              <a:gd name="connsiteY37" fmla="*/ 5416094 h 5416094"/>
              <a:gd name="connsiteX38" fmla="*/ 0 w 10515600"/>
              <a:gd name="connsiteY38" fmla="*/ 5416094 h 5416094"/>
              <a:gd name="connsiteX39" fmla="*/ 0 w 10515600"/>
              <a:gd name="connsiteY39" fmla="*/ 4739082 h 5416094"/>
              <a:gd name="connsiteX40" fmla="*/ 0 w 10515600"/>
              <a:gd name="connsiteY40" fmla="*/ 4062071 h 5416094"/>
              <a:gd name="connsiteX41" fmla="*/ 0 w 10515600"/>
              <a:gd name="connsiteY41" fmla="*/ 3330898 h 5416094"/>
              <a:gd name="connsiteX42" fmla="*/ 0 w 10515600"/>
              <a:gd name="connsiteY42" fmla="*/ 2653886 h 5416094"/>
              <a:gd name="connsiteX43" fmla="*/ 0 w 10515600"/>
              <a:gd name="connsiteY43" fmla="*/ 1922713 h 5416094"/>
              <a:gd name="connsiteX44" fmla="*/ 0 w 10515600"/>
              <a:gd name="connsiteY44" fmla="*/ 1191541 h 5416094"/>
              <a:gd name="connsiteX45" fmla="*/ 0 w 10515600"/>
              <a:gd name="connsiteY45"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0515600" h="5416094" fill="none" extrusionOk="0">
                <a:moveTo>
                  <a:pt x="0" y="0"/>
                </a:moveTo>
                <a:cubicBezTo>
                  <a:pt x="177150" y="-2233"/>
                  <a:pt x="437740" y="9549"/>
                  <a:pt x="657225" y="0"/>
                </a:cubicBezTo>
                <a:cubicBezTo>
                  <a:pt x="876711" y="-9549"/>
                  <a:pt x="1120002" y="4103"/>
                  <a:pt x="1419606" y="0"/>
                </a:cubicBezTo>
                <a:cubicBezTo>
                  <a:pt x="1719210" y="-4103"/>
                  <a:pt x="1938104" y="16641"/>
                  <a:pt x="2181987" y="0"/>
                </a:cubicBezTo>
                <a:cubicBezTo>
                  <a:pt x="2425870" y="-16641"/>
                  <a:pt x="2669395" y="-9276"/>
                  <a:pt x="3049524" y="0"/>
                </a:cubicBezTo>
                <a:cubicBezTo>
                  <a:pt x="3429653" y="9276"/>
                  <a:pt x="3553691" y="29352"/>
                  <a:pt x="3706749" y="0"/>
                </a:cubicBezTo>
                <a:cubicBezTo>
                  <a:pt x="3859808" y="-29352"/>
                  <a:pt x="4111295" y="-6375"/>
                  <a:pt x="4469130" y="0"/>
                </a:cubicBezTo>
                <a:cubicBezTo>
                  <a:pt x="4826965" y="6375"/>
                  <a:pt x="4916661" y="-30390"/>
                  <a:pt x="5126355" y="0"/>
                </a:cubicBezTo>
                <a:cubicBezTo>
                  <a:pt x="5336049" y="30390"/>
                  <a:pt x="5578402" y="-7004"/>
                  <a:pt x="5783580" y="0"/>
                </a:cubicBezTo>
                <a:cubicBezTo>
                  <a:pt x="5988759" y="7004"/>
                  <a:pt x="6270371" y="29583"/>
                  <a:pt x="6440805" y="0"/>
                </a:cubicBezTo>
                <a:cubicBezTo>
                  <a:pt x="6611240" y="-29583"/>
                  <a:pt x="6667725" y="8173"/>
                  <a:pt x="6782562" y="0"/>
                </a:cubicBezTo>
                <a:cubicBezTo>
                  <a:pt x="6897399" y="-8173"/>
                  <a:pt x="7375754" y="-24084"/>
                  <a:pt x="7544943" y="0"/>
                </a:cubicBezTo>
                <a:cubicBezTo>
                  <a:pt x="7714132" y="24084"/>
                  <a:pt x="7790780" y="5607"/>
                  <a:pt x="7886700" y="0"/>
                </a:cubicBezTo>
                <a:cubicBezTo>
                  <a:pt x="7982620" y="-5607"/>
                  <a:pt x="8404356" y="28301"/>
                  <a:pt x="8543925" y="0"/>
                </a:cubicBezTo>
                <a:cubicBezTo>
                  <a:pt x="8683495" y="-28301"/>
                  <a:pt x="9088340" y="-5992"/>
                  <a:pt x="9411462" y="0"/>
                </a:cubicBezTo>
                <a:cubicBezTo>
                  <a:pt x="9734584" y="5992"/>
                  <a:pt x="10083951" y="22703"/>
                  <a:pt x="10515600" y="0"/>
                </a:cubicBezTo>
                <a:cubicBezTo>
                  <a:pt x="10497934" y="171001"/>
                  <a:pt x="10537777" y="498242"/>
                  <a:pt x="10515600" y="731173"/>
                </a:cubicBezTo>
                <a:cubicBezTo>
                  <a:pt x="10493423" y="964104"/>
                  <a:pt x="10516932" y="1174374"/>
                  <a:pt x="10515600" y="1299863"/>
                </a:cubicBezTo>
                <a:cubicBezTo>
                  <a:pt x="10514269" y="1425352"/>
                  <a:pt x="10522086" y="1677469"/>
                  <a:pt x="10515600" y="1868552"/>
                </a:cubicBezTo>
                <a:cubicBezTo>
                  <a:pt x="10509114" y="2059635"/>
                  <a:pt x="10499452" y="2266556"/>
                  <a:pt x="10515600" y="2545564"/>
                </a:cubicBezTo>
                <a:cubicBezTo>
                  <a:pt x="10531748" y="2824572"/>
                  <a:pt x="10506359" y="3046060"/>
                  <a:pt x="10515600" y="3222576"/>
                </a:cubicBezTo>
                <a:cubicBezTo>
                  <a:pt x="10524841" y="3399092"/>
                  <a:pt x="10507180" y="3536552"/>
                  <a:pt x="10515600" y="3845427"/>
                </a:cubicBezTo>
                <a:cubicBezTo>
                  <a:pt x="10524020" y="4154302"/>
                  <a:pt x="10505750" y="4362578"/>
                  <a:pt x="10515600" y="4630760"/>
                </a:cubicBezTo>
                <a:cubicBezTo>
                  <a:pt x="10525450" y="4898942"/>
                  <a:pt x="10492122" y="5233505"/>
                  <a:pt x="10515600" y="5416094"/>
                </a:cubicBezTo>
                <a:cubicBezTo>
                  <a:pt x="10321022" y="5373763"/>
                  <a:pt x="9841056" y="5373781"/>
                  <a:pt x="9648063" y="5416094"/>
                </a:cubicBezTo>
                <a:cubicBezTo>
                  <a:pt x="9455070" y="5458407"/>
                  <a:pt x="9225135" y="5428993"/>
                  <a:pt x="8885682" y="5416094"/>
                </a:cubicBezTo>
                <a:cubicBezTo>
                  <a:pt x="8546229" y="5403195"/>
                  <a:pt x="8660252" y="5403063"/>
                  <a:pt x="8543925" y="5416094"/>
                </a:cubicBezTo>
                <a:cubicBezTo>
                  <a:pt x="8427598" y="5429125"/>
                  <a:pt x="8066747" y="5419630"/>
                  <a:pt x="7676388" y="5416094"/>
                </a:cubicBezTo>
                <a:cubicBezTo>
                  <a:pt x="7286029" y="5412558"/>
                  <a:pt x="7286084" y="5427534"/>
                  <a:pt x="7124319" y="5416094"/>
                </a:cubicBezTo>
                <a:cubicBezTo>
                  <a:pt x="6962554" y="5404654"/>
                  <a:pt x="6638960" y="5390930"/>
                  <a:pt x="6361938" y="5416094"/>
                </a:cubicBezTo>
                <a:cubicBezTo>
                  <a:pt x="6084916" y="5441258"/>
                  <a:pt x="6131919" y="5418087"/>
                  <a:pt x="6020181" y="5416094"/>
                </a:cubicBezTo>
                <a:cubicBezTo>
                  <a:pt x="5908443" y="5414101"/>
                  <a:pt x="5558871" y="5407232"/>
                  <a:pt x="5152644" y="5416094"/>
                </a:cubicBezTo>
                <a:cubicBezTo>
                  <a:pt x="4746417" y="5424956"/>
                  <a:pt x="4798774" y="5402919"/>
                  <a:pt x="4600575" y="5416094"/>
                </a:cubicBezTo>
                <a:cubicBezTo>
                  <a:pt x="4402376" y="5429269"/>
                  <a:pt x="4180360" y="5402655"/>
                  <a:pt x="3943350" y="5416094"/>
                </a:cubicBezTo>
                <a:cubicBezTo>
                  <a:pt x="3706340" y="5429533"/>
                  <a:pt x="3658445" y="5419171"/>
                  <a:pt x="3496437" y="5416094"/>
                </a:cubicBezTo>
                <a:cubicBezTo>
                  <a:pt x="3334429" y="5413017"/>
                  <a:pt x="3010124" y="5399344"/>
                  <a:pt x="2734056" y="5416094"/>
                </a:cubicBezTo>
                <a:cubicBezTo>
                  <a:pt x="2457988" y="5432844"/>
                  <a:pt x="2236739" y="5427521"/>
                  <a:pt x="1866519" y="5416094"/>
                </a:cubicBezTo>
                <a:cubicBezTo>
                  <a:pt x="1496299" y="5404667"/>
                  <a:pt x="1510850" y="5404957"/>
                  <a:pt x="1314450" y="5416094"/>
                </a:cubicBezTo>
                <a:cubicBezTo>
                  <a:pt x="1118050" y="5427231"/>
                  <a:pt x="570195" y="5429560"/>
                  <a:pt x="0" y="5416094"/>
                </a:cubicBezTo>
                <a:cubicBezTo>
                  <a:pt x="-26608" y="5186086"/>
                  <a:pt x="-30817" y="5026509"/>
                  <a:pt x="0" y="4739082"/>
                </a:cubicBezTo>
                <a:cubicBezTo>
                  <a:pt x="30817" y="4451655"/>
                  <a:pt x="30406" y="4379302"/>
                  <a:pt x="0" y="4062071"/>
                </a:cubicBezTo>
                <a:cubicBezTo>
                  <a:pt x="-30406" y="3744840"/>
                  <a:pt x="16937" y="3655631"/>
                  <a:pt x="0" y="3330898"/>
                </a:cubicBezTo>
                <a:cubicBezTo>
                  <a:pt x="-16937" y="3006165"/>
                  <a:pt x="-2848" y="2928355"/>
                  <a:pt x="0" y="2653886"/>
                </a:cubicBezTo>
                <a:cubicBezTo>
                  <a:pt x="2848" y="2379417"/>
                  <a:pt x="-4508" y="2270960"/>
                  <a:pt x="0" y="1922713"/>
                </a:cubicBezTo>
                <a:cubicBezTo>
                  <a:pt x="4508" y="1574466"/>
                  <a:pt x="-7038" y="1405929"/>
                  <a:pt x="0" y="1191541"/>
                </a:cubicBezTo>
                <a:cubicBezTo>
                  <a:pt x="7038" y="977153"/>
                  <a:pt x="-53038" y="292447"/>
                  <a:pt x="0" y="0"/>
                </a:cubicBezTo>
                <a:close/>
              </a:path>
              <a:path w="10515600" h="5416094"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24919" y="196329"/>
                  <a:pt x="10549062" y="488432"/>
                  <a:pt x="10515600" y="785334"/>
                </a:cubicBezTo>
                <a:cubicBezTo>
                  <a:pt x="10482138" y="1082236"/>
                  <a:pt x="10536385" y="1323726"/>
                  <a:pt x="10515600" y="1516506"/>
                </a:cubicBezTo>
                <a:cubicBezTo>
                  <a:pt x="10494815" y="1709286"/>
                  <a:pt x="10546328" y="2097632"/>
                  <a:pt x="10515600" y="2247679"/>
                </a:cubicBezTo>
                <a:cubicBezTo>
                  <a:pt x="10484872" y="2397726"/>
                  <a:pt x="10491771" y="2577292"/>
                  <a:pt x="10515600" y="2762208"/>
                </a:cubicBezTo>
                <a:cubicBezTo>
                  <a:pt x="10539429" y="2947124"/>
                  <a:pt x="10511007" y="3105736"/>
                  <a:pt x="10515600" y="3330898"/>
                </a:cubicBezTo>
                <a:cubicBezTo>
                  <a:pt x="10520194" y="3556060"/>
                  <a:pt x="10497393" y="3882611"/>
                  <a:pt x="10515600" y="4062071"/>
                </a:cubicBezTo>
                <a:cubicBezTo>
                  <a:pt x="10533807" y="4241531"/>
                  <a:pt x="10544791" y="4505155"/>
                  <a:pt x="10515600" y="4684921"/>
                </a:cubicBezTo>
                <a:cubicBezTo>
                  <a:pt x="10486410" y="4864687"/>
                  <a:pt x="10497356" y="5246484"/>
                  <a:pt x="10515600" y="5416094"/>
                </a:cubicBezTo>
                <a:cubicBezTo>
                  <a:pt x="10245623" y="5445692"/>
                  <a:pt x="10029676" y="5415505"/>
                  <a:pt x="9753219" y="5416094"/>
                </a:cubicBezTo>
                <a:cubicBezTo>
                  <a:pt x="9476762" y="5416683"/>
                  <a:pt x="9553148" y="5422760"/>
                  <a:pt x="9411462" y="5416094"/>
                </a:cubicBezTo>
                <a:cubicBezTo>
                  <a:pt x="9269776" y="5409428"/>
                  <a:pt x="8927709" y="5385012"/>
                  <a:pt x="8754237" y="5416094"/>
                </a:cubicBezTo>
                <a:cubicBezTo>
                  <a:pt x="8580766" y="5447176"/>
                  <a:pt x="8413264" y="5410024"/>
                  <a:pt x="8307324" y="5416094"/>
                </a:cubicBezTo>
                <a:cubicBezTo>
                  <a:pt x="8201384" y="5422164"/>
                  <a:pt x="7912690" y="5421686"/>
                  <a:pt x="7544943" y="5416094"/>
                </a:cubicBezTo>
                <a:cubicBezTo>
                  <a:pt x="7177196" y="5410502"/>
                  <a:pt x="7304235" y="5418502"/>
                  <a:pt x="7098030" y="5416094"/>
                </a:cubicBezTo>
                <a:cubicBezTo>
                  <a:pt x="6891825" y="5413686"/>
                  <a:pt x="6541479" y="5434609"/>
                  <a:pt x="6335649" y="5416094"/>
                </a:cubicBezTo>
                <a:cubicBezTo>
                  <a:pt x="6129819" y="5397579"/>
                  <a:pt x="6106541" y="5402791"/>
                  <a:pt x="5993892" y="5416094"/>
                </a:cubicBezTo>
                <a:cubicBezTo>
                  <a:pt x="5881243" y="5429397"/>
                  <a:pt x="5545248" y="5437743"/>
                  <a:pt x="5231511" y="5416094"/>
                </a:cubicBezTo>
                <a:cubicBezTo>
                  <a:pt x="4917774" y="5394445"/>
                  <a:pt x="4963237" y="5426599"/>
                  <a:pt x="4784598" y="5416094"/>
                </a:cubicBezTo>
                <a:cubicBezTo>
                  <a:pt x="4605959" y="5405589"/>
                  <a:pt x="4605904" y="5406658"/>
                  <a:pt x="4442841" y="5416094"/>
                </a:cubicBezTo>
                <a:cubicBezTo>
                  <a:pt x="4279778" y="5425530"/>
                  <a:pt x="4177180" y="5426138"/>
                  <a:pt x="3995928" y="5416094"/>
                </a:cubicBezTo>
                <a:cubicBezTo>
                  <a:pt x="3814676" y="5406050"/>
                  <a:pt x="3516440" y="5429234"/>
                  <a:pt x="3233547" y="5416094"/>
                </a:cubicBezTo>
                <a:cubicBezTo>
                  <a:pt x="2950654" y="5402954"/>
                  <a:pt x="2884354" y="5436103"/>
                  <a:pt x="2786634" y="5416094"/>
                </a:cubicBezTo>
                <a:cubicBezTo>
                  <a:pt x="2688914" y="5396085"/>
                  <a:pt x="2522958" y="5423232"/>
                  <a:pt x="2444877" y="5416094"/>
                </a:cubicBezTo>
                <a:cubicBezTo>
                  <a:pt x="2366796" y="5408956"/>
                  <a:pt x="2104768" y="5395479"/>
                  <a:pt x="1997964" y="5416094"/>
                </a:cubicBezTo>
                <a:cubicBezTo>
                  <a:pt x="1891160" y="5436709"/>
                  <a:pt x="1573016" y="5412376"/>
                  <a:pt x="1445895" y="5416094"/>
                </a:cubicBezTo>
                <a:cubicBezTo>
                  <a:pt x="1318774" y="5419812"/>
                  <a:pt x="986443" y="5400529"/>
                  <a:pt x="788670" y="5416094"/>
                </a:cubicBezTo>
                <a:cubicBezTo>
                  <a:pt x="590897" y="5431659"/>
                  <a:pt x="363709" y="5381266"/>
                  <a:pt x="0" y="5416094"/>
                </a:cubicBezTo>
                <a:cubicBezTo>
                  <a:pt x="-22973" y="5218643"/>
                  <a:pt x="-26699" y="5010779"/>
                  <a:pt x="0" y="4630760"/>
                </a:cubicBezTo>
                <a:cubicBezTo>
                  <a:pt x="26699" y="4250741"/>
                  <a:pt x="-15389" y="4196664"/>
                  <a:pt x="0" y="3953749"/>
                </a:cubicBezTo>
                <a:cubicBezTo>
                  <a:pt x="15389" y="3710834"/>
                  <a:pt x="468" y="3611311"/>
                  <a:pt x="0" y="3276737"/>
                </a:cubicBezTo>
                <a:cubicBezTo>
                  <a:pt x="-468" y="2942163"/>
                  <a:pt x="15360" y="2781998"/>
                  <a:pt x="0" y="2599725"/>
                </a:cubicBezTo>
                <a:cubicBezTo>
                  <a:pt x="-15360" y="2417452"/>
                  <a:pt x="14816" y="2100232"/>
                  <a:pt x="0" y="1922713"/>
                </a:cubicBezTo>
                <a:cubicBezTo>
                  <a:pt x="-14816" y="1745194"/>
                  <a:pt x="-24648" y="1604167"/>
                  <a:pt x="0" y="1299863"/>
                </a:cubicBezTo>
                <a:cubicBezTo>
                  <a:pt x="24648" y="995559"/>
                  <a:pt x="2182" y="279525"/>
                  <a:pt x="0" y="0"/>
                </a:cubicBezTo>
                <a:close/>
              </a:path>
            </a:pathLst>
          </a:custGeom>
          <a:gradFill>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gradFill>
          <a:ln w="57150" cap="rnd">
            <a:solidFill>
              <a:schemeClr val="bg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Εικόνα 4">
            <a:extLst>
              <a:ext uri="{FF2B5EF4-FFF2-40B4-BE49-F238E27FC236}">
                <a16:creationId xmlns:a16="http://schemas.microsoft.com/office/drawing/2014/main" xmlns="" id="{8D732A5B-FCAF-4F13-A72E-97E2A7655D4B}"/>
              </a:ext>
            </a:extLst>
          </p:cNvPr>
          <p:cNvPicPr>
            <a:picLocks noChangeAspect="1"/>
          </p:cNvPicPr>
          <p:nvPr/>
        </p:nvPicPr>
        <p:blipFill>
          <a:blip r:embed="rId3" cstate="print"/>
          <a:stretch>
            <a:fillRect/>
          </a:stretch>
        </p:blipFill>
        <p:spPr>
          <a:xfrm>
            <a:off x="1" y="-22312"/>
            <a:ext cx="2687216" cy="1430233"/>
          </a:xfrm>
          <a:prstGeom prst="rect">
            <a:avLst/>
          </a:prstGeom>
        </p:spPr>
      </p:pic>
      <p:sp>
        <p:nvSpPr>
          <p:cNvPr id="2" name="Τίτλος 1">
            <a:extLst>
              <a:ext uri="{FF2B5EF4-FFF2-40B4-BE49-F238E27FC236}">
                <a16:creationId xmlns:a16="http://schemas.microsoft.com/office/drawing/2014/main" xmlns="" id="{06D78B52-DC7C-447D-A932-F1A2754CA594}"/>
              </a:ext>
            </a:extLst>
          </p:cNvPr>
          <p:cNvSpPr>
            <a:spLocks noGrp="1"/>
          </p:cNvSpPr>
          <p:nvPr>
            <p:ph type="ctrTitle"/>
          </p:nvPr>
        </p:nvSpPr>
        <p:spPr>
          <a:xfrm>
            <a:off x="1178814" y="2622941"/>
            <a:ext cx="9831324" cy="1930139"/>
          </a:xfrm>
        </p:spPr>
        <p:txBody>
          <a:bodyPr>
            <a:normAutofit fontScale="90000"/>
          </a:bodyPr>
          <a:lstStyle/>
          <a:p>
            <a:pPr algn="ctr"/>
            <a:r>
              <a:rPr lang="el-GR" sz="4400" dirty="0"/>
              <a:t>Περιφερειακή Ανάπτυξη και Δημόσιες Δαπάνες – </a:t>
            </a:r>
            <a:br>
              <a:rPr lang="el-GR" sz="4400" dirty="0"/>
            </a:br>
            <a:r>
              <a:rPr lang="el-GR" sz="4400" dirty="0"/>
              <a:t/>
            </a:r>
            <a:br>
              <a:rPr lang="el-GR" sz="4400" dirty="0"/>
            </a:br>
            <a:r>
              <a:rPr lang="el-GR" sz="4400" dirty="0">
                <a:solidFill>
                  <a:schemeClr val="bg1"/>
                </a:solidFill>
              </a:rPr>
              <a:t>Τελικά οι Περιφέρειες μπορούν να σχεδιάσουν?</a:t>
            </a:r>
          </a:p>
        </p:txBody>
      </p:sp>
      <p:sp>
        <p:nvSpPr>
          <p:cNvPr id="13" name="Rectangle 6">
            <a:extLst>
              <a:ext uri="{FF2B5EF4-FFF2-40B4-BE49-F238E27FC236}">
                <a16:creationId xmlns:a16="http://schemas.microsoft.com/office/drawing/2014/main" xmlns="" id="{4E87FCFB-2CCE-460D-B3DD-557C8BD1B9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xmlns="" id="{B68A4DC6-C216-4BB5-B180-8E899D723C20}"/>
              </a:ext>
            </a:extLst>
          </p:cNvPr>
          <p:cNvSpPr txBox="1"/>
          <p:nvPr/>
        </p:nvSpPr>
        <p:spPr>
          <a:xfrm>
            <a:off x="7213342" y="5299532"/>
            <a:ext cx="4342664" cy="1477328"/>
          </a:xfrm>
          <a:prstGeom prst="rect">
            <a:avLst/>
          </a:prstGeom>
          <a:noFill/>
        </p:spPr>
        <p:txBody>
          <a:bodyPr wrap="none" rtlCol="0">
            <a:spAutoFit/>
          </a:bodyPr>
          <a:lstStyle/>
          <a:p>
            <a:r>
              <a:rPr lang="el-GR" dirty="0">
                <a:latin typeface="Calibri" panose="020F0502020204030204" pitchFamily="34" charset="0"/>
                <a:cs typeface="Calibri" panose="020F0502020204030204" pitchFamily="34" charset="0"/>
              </a:rPr>
              <a:t>ΓΑΛΑΝΟΣ ΓΕΩΡΓΙΟΣ </a:t>
            </a:r>
          </a:p>
          <a:p>
            <a:r>
              <a:rPr lang="el-GR" dirty="0" err="1">
                <a:latin typeface="Calibri" panose="020F0502020204030204" pitchFamily="34" charset="0"/>
                <a:cs typeface="Calibri" panose="020F0502020204030204" pitchFamily="34" charset="0"/>
              </a:rPr>
              <a:t>Επ</a:t>
            </a:r>
            <a:r>
              <a:rPr lang="el-GR" dirty="0">
                <a:latin typeface="Calibri" panose="020F0502020204030204" pitchFamily="34" charset="0"/>
                <a:cs typeface="Calibri" panose="020F0502020204030204" pitchFamily="34" charset="0"/>
              </a:rPr>
              <a:t>. Καθηγητής</a:t>
            </a:r>
          </a:p>
          <a:p>
            <a:r>
              <a:rPr lang="el-GR" dirty="0">
                <a:latin typeface="Calibri" panose="020F0502020204030204" pitchFamily="34" charset="0"/>
                <a:cs typeface="Calibri" panose="020F0502020204030204" pitchFamily="34" charset="0"/>
              </a:rPr>
              <a:t>Οικονομική Πολιτική και Ανταγωνιστικότητα</a:t>
            </a:r>
          </a:p>
          <a:p>
            <a:r>
              <a:rPr lang="el-GR" dirty="0">
                <a:latin typeface="Calibri" panose="020F0502020204030204" pitchFamily="34" charset="0"/>
                <a:cs typeface="Calibri" panose="020F0502020204030204" pitchFamily="34" charset="0"/>
              </a:rPr>
              <a:t>Τμήμα Διεθνών και Ευρωπαϊκών Σπουδών </a:t>
            </a:r>
          </a:p>
          <a:p>
            <a:r>
              <a:rPr lang="el-GR" dirty="0">
                <a:latin typeface="Calibri" panose="020F0502020204030204" pitchFamily="34" charset="0"/>
                <a:cs typeface="Calibri" panose="020F0502020204030204" pitchFamily="34" charset="0"/>
              </a:rPr>
              <a:t>Πανεπιστήμιο Πειραιώς </a:t>
            </a:r>
          </a:p>
        </p:txBody>
      </p:sp>
    </p:spTree>
    <p:extLst>
      <p:ext uri="{BB962C8B-B14F-4D97-AF65-F5344CB8AC3E}">
        <p14:creationId xmlns:p14="http://schemas.microsoft.com/office/powerpoint/2010/main" xmlns="" val="2028777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69363A3-67C0-4277-BCF7-B13CB904D2AA}"/>
              </a:ext>
            </a:extLst>
          </p:cNvPr>
          <p:cNvSpPr>
            <a:spLocks noGrp="1"/>
          </p:cNvSpPr>
          <p:nvPr>
            <p:ph type="title"/>
          </p:nvPr>
        </p:nvSpPr>
        <p:spPr>
          <a:xfrm>
            <a:off x="556291" y="-125590"/>
            <a:ext cx="3429000" cy="1719072"/>
          </a:xfrm>
        </p:spPr>
        <p:txBody>
          <a:bodyPr anchor="b">
            <a:normAutofit/>
          </a:bodyPr>
          <a:lstStyle/>
          <a:p>
            <a:pPr>
              <a:lnSpc>
                <a:spcPct val="90000"/>
              </a:lnSpc>
            </a:pPr>
            <a:r>
              <a:rPr lang="el-GR" sz="2800" dirty="0"/>
              <a:t>Περιφερειακή Ανάπτυξη και Δημόσιες Δαπάνες –</a:t>
            </a:r>
            <a:endParaRPr lang="el-GR" sz="2600" dirty="0"/>
          </a:p>
        </p:txBody>
      </p:sp>
      <p:sp>
        <p:nvSpPr>
          <p:cNvPr id="3" name="Θέση περιεχομένου 2">
            <a:extLst>
              <a:ext uri="{FF2B5EF4-FFF2-40B4-BE49-F238E27FC236}">
                <a16:creationId xmlns:a16="http://schemas.microsoft.com/office/drawing/2014/main" xmlns="" id="{5F739F49-9DAE-43F0-B0BE-2D7A838E5828}"/>
              </a:ext>
            </a:extLst>
          </p:cNvPr>
          <p:cNvSpPr>
            <a:spLocks noGrp="1"/>
          </p:cNvSpPr>
          <p:nvPr>
            <p:ph idx="1"/>
          </p:nvPr>
        </p:nvSpPr>
        <p:spPr>
          <a:xfrm>
            <a:off x="724242" y="1986113"/>
            <a:ext cx="11153627" cy="3612254"/>
          </a:xfrm>
        </p:spPr>
        <p:txBody>
          <a:bodyPr anchor="t">
            <a:normAutofit fontScale="92500" lnSpcReduction="10000"/>
          </a:bodyPr>
          <a:lstStyle/>
          <a:p>
            <a:pPr marL="0" indent="0">
              <a:lnSpc>
                <a:spcPct val="100000"/>
              </a:lnSpc>
              <a:buNone/>
            </a:pPr>
            <a:endParaRPr lang="el-GR" altLang="el-GR" sz="2000" i="1" u="sng" dirty="0">
              <a:latin typeface="Times New Roman" panose="02020603050405020304" pitchFamily="18" charset="0"/>
            </a:endParaRPr>
          </a:p>
          <a:p>
            <a:pPr marL="0" indent="0" algn="ctr">
              <a:lnSpc>
                <a:spcPct val="100000"/>
              </a:lnSpc>
              <a:buNone/>
            </a:pPr>
            <a:r>
              <a:rPr lang="el-GR" u="sng" dirty="0"/>
              <a:t>Πυλώνας 1. Προσαρμογή του θεσμικού πλαισίου διαχείρισης και υλοποίησης του ΕΣΠΑ</a:t>
            </a:r>
            <a:r>
              <a:rPr lang="el-GR" dirty="0"/>
              <a:t>. </a:t>
            </a:r>
          </a:p>
          <a:p>
            <a:pPr marL="0" indent="0" algn="ctr">
              <a:lnSpc>
                <a:spcPct val="100000"/>
              </a:lnSpc>
              <a:buNone/>
            </a:pPr>
            <a:r>
              <a:rPr lang="el-GR" dirty="0"/>
              <a:t>Ο βασικός νόμος που διέπει το ΕΣΠΑ εφαρμόζεται ήδη για χρόνια και θέλει αλλαγές.. Για παράδειγμα στα σημεία που περιλαμβάνει περιττές υπογραφές και διαδικασίες αυτές θα απαλειφθούν ή σε ένα άλλο παράδειγμα οι διαδικασίες που θα ενισχύουν την οικονομική ανάπτυξη θα γίνουν όσο το δυνατόν πιο «φιλικές» στους δικαιούχους και οι αντίστοιχες δομές όσο το δυνατόν πιο δυνατές και ενισχυμένες. </a:t>
            </a:r>
            <a:endParaRPr lang="el-GR" sz="2000" dirty="0"/>
          </a:p>
        </p:txBody>
      </p:sp>
    </p:spTree>
    <p:extLst>
      <p:ext uri="{BB962C8B-B14F-4D97-AF65-F5344CB8AC3E}">
        <p14:creationId xmlns:p14="http://schemas.microsoft.com/office/powerpoint/2010/main" xmlns="" val="1284516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69363A3-67C0-4277-BCF7-B13CB904D2AA}"/>
              </a:ext>
            </a:extLst>
          </p:cNvPr>
          <p:cNvSpPr>
            <a:spLocks noGrp="1"/>
          </p:cNvSpPr>
          <p:nvPr>
            <p:ph type="title"/>
          </p:nvPr>
        </p:nvSpPr>
        <p:spPr>
          <a:xfrm>
            <a:off x="556291" y="-125590"/>
            <a:ext cx="3429000" cy="1719072"/>
          </a:xfrm>
        </p:spPr>
        <p:txBody>
          <a:bodyPr anchor="b">
            <a:normAutofit/>
          </a:bodyPr>
          <a:lstStyle/>
          <a:p>
            <a:pPr>
              <a:lnSpc>
                <a:spcPct val="90000"/>
              </a:lnSpc>
            </a:pPr>
            <a:r>
              <a:rPr lang="el-GR" sz="2800" dirty="0"/>
              <a:t>Περιφερειακή Ανάπτυξη και Δημόσιες Δαπάνες –</a:t>
            </a:r>
            <a:endParaRPr lang="el-GR" sz="2600" dirty="0"/>
          </a:p>
        </p:txBody>
      </p:sp>
      <p:sp>
        <p:nvSpPr>
          <p:cNvPr id="3" name="Θέση περιεχομένου 2">
            <a:extLst>
              <a:ext uri="{FF2B5EF4-FFF2-40B4-BE49-F238E27FC236}">
                <a16:creationId xmlns:a16="http://schemas.microsoft.com/office/drawing/2014/main" xmlns="" id="{5F739F49-9DAE-43F0-B0BE-2D7A838E5828}"/>
              </a:ext>
            </a:extLst>
          </p:cNvPr>
          <p:cNvSpPr>
            <a:spLocks noGrp="1"/>
          </p:cNvSpPr>
          <p:nvPr>
            <p:ph idx="1"/>
          </p:nvPr>
        </p:nvSpPr>
        <p:spPr>
          <a:xfrm>
            <a:off x="724242" y="1986113"/>
            <a:ext cx="11153627" cy="3612254"/>
          </a:xfrm>
        </p:spPr>
        <p:txBody>
          <a:bodyPr anchor="t">
            <a:normAutofit/>
          </a:bodyPr>
          <a:lstStyle/>
          <a:p>
            <a:pPr marL="0" indent="0">
              <a:lnSpc>
                <a:spcPct val="100000"/>
              </a:lnSpc>
              <a:buNone/>
            </a:pPr>
            <a:endParaRPr lang="el-GR" altLang="el-GR" sz="2000" i="1" u="sng" dirty="0">
              <a:latin typeface="Times New Roman" panose="02020603050405020304" pitchFamily="18" charset="0"/>
            </a:endParaRPr>
          </a:p>
          <a:p>
            <a:pPr marL="0" indent="0" algn="ctr">
              <a:lnSpc>
                <a:spcPct val="100000"/>
              </a:lnSpc>
              <a:buNone/>
            </a:pPr>
            <a:r>
              <a:rPr lang="el-GR" u="sng" dirty="0"/>
              <a:t>Πυλώνας 2. Ενίσχυση των μηχανισμών εφαρμογής πολιτικών σε κεντρικό και περιφερειακό επίπεδο.</a:t>
            </a:r>
            <a:r>
              <a:rPr lang="el-GR" dirty="0"/>
              <a:t>. Η ενίσχυση της ικανότητας των Περιφερειών αλλά και δομών του κεντρικού κράτους να ανταποκριθούν στις νέες συνθήκες αποτελεί προτεραιότητα. </a:t>
            </a:r>
            <a:endParaRPr lang="el-GR" sz="2000" dirty="0"/>
          </a:p>
        </p:txBody>
      </p:sp>
    </p:spTree>
    <p:extLst>
      <p:ext uri="{BB962C8B-B14F-4D97-AF65-F5344CB8AC3E}">
        <p14:creationId xmlns:p14="http://schemas.microsoft.com/office/powerpoint/2010/main" xmlns="" val="475257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69363A3-67C0-4277-BCF7-B13CB904D2AA}"/>
              </a:ext>
            </a:extLst>
          </p:cNvPr>
          <p:cNvSpPr>
            <a:spLocks noGrp="1"/>
          </p:cNvSpPr>
          <p:nvPr>
            <p:ph type="title"/>
          </p:nvPr>
        </p:nvSpPr>
        <p:spPr>
          <a:xfrm>
            <a:off x="556291" y="-125590"/>
            <a:ext cx="3429000" cy="1719072"/>
          </a:xfrm>
        </p:spPr>
        <p:txBody>
          <a:bodyPr anchor="b">
            <a:normAutofit/>
          </a:bodyPr>
          <a:lstStyle/>
          <a:p>
            <a:pPr>
              <a:lnSpc>
                <a:spcPct val="90000"/>
              </a:lnSpc>
            </a:pPr>
            <a:r>
              <a:rPr lang="el-GR" sz="2800" dirty="0"/>
              <a:t>Περιφερειακή Ανάπτυξη και Δημόσιες Δαπάνες –</a:t>
            </a:r>
            <a:endParaRPr lang="el-GR" sz="2600" dirty="0"/>
          </a:p>
        </p:txBody>
      </p:sp>
      <p:sp>
        <p:nvSpPr>
          <p:cNvPr id="3" name="Θέση περιεχομένου 2">
            <a:extLst>
              <a:ext uri="{FF2B5EF4-FFF2-40B4-BE49-F238E27FC236}">
                <a16:creationId xmlns:a16="http://schemas.microsoft.com/office/drawing/2014/main" xmlns="" id="{5F739F49-9DAE-43F0-B0BE-2D7A838E5828}"/>
              </a:ext>
            </a:extLst>
          </p:cNvPr>
          <p:cNvSpPr>
            <a:spLocks noGrp="1"/>
          </p:cNvSpPr>
          <p:nvPr>
            <p:ph idx="1"/>
          </p:nvPr>
        </p:nvSpPr>
        <p:spPr>
          <a:xfrm>
            <a:off x="724242" y="1986113"/>
            <a:ext cx="11153627" cy="3612254"/>
          </a:xfrm>
        </p:spPr>
        <p:txBody>
          <a:bodyPr anchor="t">
            <a:normAutofit lnSpcReduction="10000"/>
          </a:bodyPr>
          <a:lstStyle/>
          <a:p>
            <a:pPr marL="0" indent="0">
              <a:lnSpc>
                <a:spcPct val="100000"/>
              </a:lnSpc>
              <a:buNone/>
            </a:pPr>
            <a:endParaRPr lang="el-GR" altLang="el-GR" sz="2000" i="1" u="sng" dirty="0">
              <a:latin typeface="Times New Roman" panose="02020603050405020304" pitchFamily="18" charset="0"/>
            </a:endParaRPr>
          </a:p>
          <a:p>
            <a:pPr marL="0" indent="0" algn="ctr">
              <a:lnSpc>
                <a:spcPct val="100000"/>
              </a:lnSpc>
              <a:buNone/>
            </a:pPr>
            <a:r>
              <a:rPr lang="el-GR" u="sng" dirty="0"/>
              <a:t>Πυλώνας 3. </a:t>
            </a:r>
            <a:r>
              <a:rPr lang="el-GR" u="sng" dirty="0" err="1"/>
              <a:t>Μόχλευση</a:t>
            </a:r>
            <a:r>
              <a:rPr lang="el-GR" u="sng" dirty="0"/>
              <a:t> πόρων και εφαρμογή χρηματοδοτικών εργαλείων</a:t>
            </a:r>
            <a:r>
              <a:rPr lang="el-GR" dirty="0"/>
              <a:t>. Στη χώρα μας σήμερα απαιτούνται πολύ σημαντικοί πόροι προκειμένου γρήγορα να οι θετικοί δείκτες να ανέβουν και οι αρνητικοί να ταπεινωθούν. Οι ευρωπαϊκοί πόροι από μόνοι τους δεν αρκούν και απαιτείται η σημαντικότατη επένδυση ιδιωτικών κεφαλαίων. Μια σειρά χρηματοδοτικών εργαλείων/μέσων έρχεται να δημιουργήσει το πλαίσιο εκείνο όπου με εμπιστοσύνη ιδιωτικά κεφάλαια θα έρθουν να εμπλουτίσουν τα διαθέσιμα δημόσια. </a:t>
            </a:r>
            <a:endParaRPr lang="el-GR" sz="2000" dirty="0"/>
          </a:p>
        </p:txBody>
      </p:sp>
    </p:spTree>
    <p:extLst>
      <p:ext uri="{BB962C8B-B14F-4D97-AF65-F5344CB8AC3E}">
        <p14:creationId xmlns:p14="http://schemas.microsoft.com/office/powerpoint/2010/main" xmlns="" val="3743116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69363A3-67C0-4277-BCF7-B13CB904D2AA}"/>
              </a:ext>
            </a:extLst>
          </p:cNvPr>
          <p:cNvSpPr>
            <a:spLocks noGrp="1"/>
          </p:cNvSpPr>
          <p:nvPr>
            <p:ph type="title"/>
          </p:nvPr>
        </p:nvSpPr>
        <p:spPr>
          <a:xfrm>
            <a:off x="556291" y="-125590"/>
            <a:ext cx="3429000" cy="1719072"/>
          </a:xfrm>
        </p:spPr>
        <p:txBody>
          <a:bodyPr anchor="b">
            <a:normAutofit/>
          </a:bodyPr>
          <a:lstStyle/>
          <a:p>
            <a:pPr>
              <a:lnSpc>
                <a:spcPct val="90000"/>
              </a:lnSpc>
            </a:pPr>
            <a:r>
              <a:rPr lang="el-GR" sz="2800" dirty="0"/>
              <a:t>Περιφερειακή Ανάπτυξη και Δημόσιες Δαπάνες –</a:t>
            </a:r>
            <a:endParaRPr lang="el-GR" sz="2600" dirty="0"/>
          </a:p>
        </p:txBody>
      </p:sp>
      <p:sp>
        <p:nvSpPr>
          <p:cNvPr id="3" name="Θέση περιεχομένου 2">
            <a:extLst>
              <a:ext uri="{FF2B5EF4-FFF2-40B4-BE49-F238E27FC236}">
                <a16:creationId xmlns:a16="http://schemas.microsoft.com/office/drawing/2014/main" xmlns="" id="{5F739F49-9DAE-43F0-B0BE-2D7A838E5828}"/>
              </a:ext>
            </a:extLst>
          </p:cNvPr>
          <p:cNvSpPr>
            <a:spLocks noGrp="1"/>
          </p:cNvSpPr>
          <p:nvPr>
            <p:ph idx="1"/>
          </p:nvPr>
        </p:nvSpPr>
        <p:spPr>
          <a:xfrm>
            <a:off x="724242" y="1986113"/>
            <a:ext cx="11153627" cy="3612254"/>
          </a:xfrm>
        </p:spPr>
        <p:txBody>
          <a:bodyPr anchor="t">
            <a:normAutofit/>
          </a:bodyPr>
          <a:lstStyle/>
          <a:p>
            <a:pPr marL="0" indent="0">
              <a:lnSpc>
                <a:spcPct val="100000"/>
              </a:lnSpc>
              <a:buNone/>
            </a:pPr>
            <a:endParaRPr lang="el-GR" altLang="el-GR" sz="2000" i="1" u="sng" dirty="0">
              <a:latin typeface="Times New Roman" panose="02020603050405020304" pitchFamily="18" charset="0"/>
            </a:endParaRPr>
          </a:p>
          <a:p>
            <a:pPr marL="0" indent="0">
              <a:lnSpc>
                <a:spcPct val="100000"/>
              </a:lnSpc>
              <a:buNone/>
            </a:pPr>
            <a:endParaRPr lang="el-GR" altLang="el-GR" sz="2000" i="1" u="sng" dirty="0">
              <a:latin typeface="Times New Roman" panose="02020603050405020304" pitchFamily="18" charset="0"/>
            </a:endParaRPr>
          </a:p>
          <a:p>
            <a:pPr marL="0" indent="0">
              <a:lnSpc>
                <a:spcPct val="100000"/>
              </a:lnSpc>
              <a:buNone/>
            </a:pPr>
            <a:endParaRPr lang="el-GR" altLang="el-GR" sz="2000" i="1" u="sng" dirty="0">
              <a:latin typeface="Times New Roman" panose="02020603050405020304" pitchFamily="18" charset="0"/>
            </a:endParaRPr>
          </a:p>
          <a:p>
            <a:pPr marL="0" indent="0" algn="ctr">
              <a:lnSpc>
                <a:spcPct val="100000"/>
              </a:lnSpc>
              <a:buNone/>
            </a:pPr>
            <a:r>
              <a:rPr lang="el-GR" altLang="el-GR" sz="3200" i="1" u="sng" dirty="0">
                <a:latin typeface="Times New Roman" panose="02020603050405020304" pitchFamily="18" charset="0"/>
              </a:rPr>
              <a:t>Σας ευχαριστώ πολύ για την προσοχή σας</a:t>
            </a:r>
          </a:p>
        </p:txBody>
      </p:sp>
    </p:spTree>
    <p:extLst>
      <p:ext uri="{BB962C8B-B14F-4D97-AF65-F5344CB8AC3E}">
        <p14:creationId xmlns:p14="http://schemas.microsoft.com/office/powerpoint/2010/main" xmlns="" val="1475608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69363A3-67C0-4277-BCF7-B13CB904D2AA}"/>
              </a:ext>
            </a:extLst>
          </p:cNvPr>
          <p:cNvSpPr>
            <a:spLocks noGrp="1"/>
          </p:cNvSpPr>
          <p:nvPr>
            <p:ph type="title"/>
          </p:nvPr>
        </p:nvSpPr>
        <p:spPr/>
        <p:txBody>
          <a:bodyPr>
            <a:noAutofit/>
          </a:bodyPr>
          <a:lstStyle/>
          <a:p>
            <a:r>
              <a:rPr lang="el-GR" sz="3000" dirty="0"/>
              <a:t>Οικονομική Πολιτική και Περιφερειακή Ανάπτυξη </a:t>
            </a:r>
          </a:p>
        </p:txBody>
      </p:sp>
      <p:sp>
        <p:nvSpPr>
          <p:cNvPr id="3" name="Θέση περιεχομένου 2">
            <a:extLst>
              <a:ext uri="{FF2B5EF4-FFF2-40B4-BE49-F238E27FC236}">
                <a16:creationId xmlns:a16="http://schemas.microsoft.com/office/drawing/2014/main" xmlns="" id="{5F739F49-9DAE-43F0-B0BE-2D7A838E5828}"/>
              </a:ext>
            </a:extLst>
          </p:cNvPr>
          <p:cNvSpPr>
            <a:spLocks noGrp="1"/>
          </p:cNvSpPr>
          <p:nvPr>
            <p:ph idx="1"/>
          </p:nvPr>
        </p:nvSpPr>
        <p:spPr>
          <a:xfrm>
            <a:off x="838200" y="1856792"/>
            <a:ext cx="10515600" cy="4324552"/>
          </a:xfrm>
        </p:spPr>
        <p:txBody>
          <a:bodyPr>
            <a:normAutofit fontScale="85000" lnSpcReduction="20000"/>
          </a:bodyPr>
          <a:lstStyle/>
          <a:p>
            <a:pPr marL="0" indent="0">
              <a:buNone/>
            </a:pPr>
            <a:endParaRPr lang="el-GR" altLang="el-GR" i="1" u="sng" dirty="0">
              <a:solidFill>
                <a:srgbClr val="000000"/>
              </a:solidFill>
              <a:latin typeface="Times New Roman" panose="02020603050405020304" pitchFamily="18" charset="0"/>
            </a:endParaRPr>
          </a:p>
          <a:p>
            <a:pPr marL="0" indent="0">
              <a:buNone/>
            </a:pPr>
            <a:endParaRPr lang="el-GR" altLang="el-GR" i="1" u="sng" dirty="0">
              <a:solidFill>
                <a:srgbClr val="000000"/>
              </a:solidFill>
              <a:latin typeface="Times New Roman" panose="02020603050405020304" pitchFamily="18" charset="0"/>
            </a:endParaRPr>
          </a:p>
          <a:p>
            <a:pPr marL="0" indent="0" algn="ctr">
              <a:buNone/>
            </a:pPr>
            <a:r>
              <a:rPr lang="el-GR" altLang="el-GR" i="1" u="sng" dirty="0">
                <a:solidFill>
                  <a:srgbClr val="000000"/>
                </a:solidFill>
                <a:latin typeface="Times New Roman" panose="02020603050405020304" pitchFamily="18" charset="0"/>
              </a:rPr>
              <a:t>«Το καλό της  εθνικής οικονομίας δεν συμπίπτει απαραίτητα με το καλό κάθε  μιας  από  τις περιφέρειες που την απαρτίζουν</a:t>
            </a:r>
            <a:r>
              <a:rPr lang="el-GR" altLang="el-GR" i="1" dirty="0">
                <a:solidFill>
                  <a:srgbClr val="000000"/>
                </a:solidFill>
                <a:latin typeface="Times New Roman" panose="02020603050405020304" pitchFamily="18" charset="0"/>
              </a:rPr>
              <a:t>.»</a:t>
            </a:r>
          </a:p>
          <a:p>
            <a:pPr marL="0" indent="0" algn="ctr">
              <a:buNone/>
            </a:pPr>
            <a:endParaRPr lang="el-GR" altLang="el-GR" i="1" dirty="0">
              <a:solidFill>
                <a:srgbClr val="000000"/>
              </a:solidFill>
              <a:latin typeface="Times New Roman" panose="02020603050405020304" pitchFamily="18" charset="0"/>
            </a:endParaRPr>
          </a:p>
          <a:p>
            <a:pPr marL="0" indent="0" algn="ctr">
              <a:buNone/>
            </a:pPr>
            <a:r>
              <a:rPr lang="el-GR" altLang="el-GR" dirty="0">
                <a:solidFill>
                  <a:srgbClr val="000000"/>
                </a:solidFill>
                <a:latin typeface="Times New Roman" panose="02020603050405020304" pitchFamily="18" charset="0"/>
              </a:rPr>
              <a:t>Περιφερειακό Πρόβλημα είναι η έκφραση και το μέγεθος των περιφερειακών ανισοτήτων σε μια χώρα. </a:t>
            </a:r>
          </a:p>
          <a:p>
            <a:pPr marL="0" indent="0" algn="ctr">
              <a:buNone/>
            </a:pPr>
            <a:endParaRPr lang="el-GR" altLang="el-GR" dirty="0">
              <a:solidFill>
                <a:srgbClr val="000000"/>
              </a:solidFill>
              <a:latin typeface="Times New Roman" panose="02020603050405020304" pitchFamily="18" charset="0"/>
            </a:endParaRPr>
          </a:p>
          <a:p>
            <a:pPr marL="0" indent="0" algn="ctr">
              <a:buNone/>
            </a:pPr>
            <a:endParaRPr lang="el-GR" altLang="el-GR" dirty="0">
              <a:solidFill>
                <a:srgbClr val="000000"/>
              </a:solidFill>
              <a:latin typeface="Times New Roman" panose="02020603050405020304" pitchFamily="18" charset="0"/>
            </a:endParaRPr>
          </a:p>
          <a:p>
            <a:pPr marL="0" indent="0" algn="ctr">
              <a:buNone/>
            </a:pPr>
            <a:r>
              <a:rPr lang="el-GR" altLang="el-GR" i="1" dirty="0">
                <a:solidFill>
                  <a:srgbClr val="000000"/>
                </a:solidFill>
                <a:latin typeface="Times New Roman" panose="02020603050405020304" pitchFamily="18" charset="0"/>
              </a:rPr>
              <a:t> </a:t>
            </a:r>
          </a:p>
          <a:p>
            <a:endParaRPr lang="el-GR" dirty="0"/>
          </a:p>
        </p:txBody>
      </p:sp>
    </p:spTree>
    <p:extLst>
      <p:ext uri="{BB962C8B-B14F-4D97-AF65-F5344CB8AC3E}">
        <p14:creationId xmlns:p14="http://schemas.microsoft.com/office/powerpoint/2010/main" xmlns="" val="182159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69363A3-67C0-4277-BCF7-B13CB904D2AA}"/>
              </a:ext>
            </a:extLst>
          </p:cNvPr>
          <p:cNvSpPr>
            <a:spLocks noGrp="1"/>
          </p:cNvSpPr>
          <p:nvPr>
            <p:ph type="title"/>
          </p:nvPr>
        </p:nvSpPr>
        <p:spPr/>
        <p:txBody>
          <a:bodyPr>
            <a:noAutofit/>
          </a:bodyPr>
          <a:lstStyle/>
          <a:p>
            <a:r>
              <a:rPr lang="el-GR" sz="3000" dirty="0"/>
              <a:t>Βασικές Πηγές Χρηματοδότησης – </a:t>
            </a:r>
            <a:br>
              <a:rPr lang="el-GR" sz="3000" dirty="0"/>
            </a:br>
            <a:endParaRPr lang="el-GR" sz="3000" dirty="0">
              <a:solidFill>
                <a:schemeClr val="accent5">
                  <a:lumMod val="75000"/>
                </a:schemeClr>
              </a:solidFill>
            </a:endParaRPr>
          </a:p>
        </p:txBody>
      </p:sp>
      <p:sp>
        <p:nvSpPr>
          <p:cNvPr id="3" name="Θέση περιεχομένου 2">
            <a:extLst>
              <a:ext uri="{FF2B5EF4-FFF2-40B4-BE49-F238E27FC236}">
                <a16:creationId xmlns:a16="http://schemas.microsoft.com/office/drawing/2014/main" xmlns="" id="{5F739F49-9DAE-43F0-B0BE-2D7A838E5828}"/>
              </a:ext>
            </a:extLst>
          </p:cNvPr>
          <p:cNvSpPr>
            <a:spLocks noGrp="1"/>
          </p:cNvSpPr>
          <p:nvPr>
            <p:ph idx="1"/>
          </p:nvPr>
        </p:nvSpPr>
        <p:spPr>
          <a:xfrm>
            <a:off x="222379" y="1971185"/>
            <a:ext cx="10515600" cy="4251960"/>
          </a:xfrm>
        </p:spPr>
        <p:txBody>
          <a:bodyPr/>
          <a:lstStyle/>
          <a:p>
            <a:pPr marL="0" indent="0">
              <a:buNone/>
            </a:pPr>
            <a:endParaRPr lang="el-GR" altLang="el-GR" i="1" u="sng" dirty="0">
              <a:solidFill>
                <a:srgbClr val="000000"/>
              </a:solidFill>
              <a:latin typeface="Times New Roman" panose="02020603050405020304" pitchFamily="18" charset="0"/>
            </a:endParaRPr>
          </a:p>
          <a:p>
            <a:pPr marL="0" indent="0">
              <a:buNone/>
            </a:pPr>
            <a:endParaRPr lang="el-GR" altLang="el-GR" i="1" u="sng" dirty="0">
              <a:solidFill>
                <a:srgbClr val="000000"/>
              </a:solidFill>
              <a:latin typeface="Times New Roman" panose="02020603050405020304" pitchFamily="18" charset="0"/>
            </a:endParaRPr>
          </a:p>
          <a:p>
            <a:pPr algn="just">
              <a:spcBef>
                <a:spcPct val="0"/>
              </a:spcBef>
              <a:buNone/>
            </a:pPr>
            <a:endParaRPr lang="el-GR" altLang="el-GR" dirty="0">
              <a:solidFill>
                <a:srgbClr val="000000"/>
              </a:solidFill>
              <a:latin typeface="Times New Roman" panose="02020603050405020304" pitchFamily="18" charset="0"/>
            </a:endParaRPr>
          </a:p>
          <a:p>
            <a:endParaRPr lang="el-GR" dirty="0"/>
          </a:p>
        </p:txBody>
      </p:sp>
      <p:graphicFrame>
        <p:nvGraphicFramePr>
          <p:cNvPr id="5" name="Διάγραμμα 4">
            <a:extLst>
              <a:ext uri="{FF2B5EF4-FFF2-40B4-BE49-F238E27FC236}">
                <a16:creationId xmlns:a16="http://schemas.microsoft.com/office/drawing/2014/main" xmlns="" id="{5A71631F-2474-4FDD-B9B5-39FEB8F1F22D}"/>
              </a:ext>
            </a:extLst>
          </p:cNvPr>
          <p:cNvGraphicFramePr/>
          <p:nvPr>
            <p:extLst>
              <p:ext uri="{D42A27DB-BD31-4B8C-83A1-F6EECF244321}">
                <p14:modId xmlns:p14="http://schemas.microsoft.com/office/powerpoint/2010/main" xmlns="" val="2659879700"/>
              </p:ext>
            </p:extLst>
          </p:nvPr>
        </p:nvGraphicFramePr>
        <p:xfrm>
          <a:off x="1388186" y="2014196"/>
          <a:ext cx="10219096" cy="42089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915052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2B97F24A-32CE-4C1C-A50D-3016B394D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xmlns="" id="{069363A3-67C0-4277-BCF7-B13CB904D2AA}"/>
              </a:ext>
            </a:extLst>
          </p:cNvPr>
          <p:cNvSpPr>
            <a:spLocks noGrp="1"/>
          </p:cNvSpPr>
          <p:nvPr>
            <p:ph type="title"/>
          </p:nvPr>
        </p:nvSpPr>
        <p:spPr>
          <a:xfrm>
            <a:off x="630936" y="639520"/>
            <a:ext cx="3429000" cy="1719072"/>
          </a:xfrm>
        </p:spPr>
        <p:txBody>
          <a:bodyPr anchor="b">
            <a:normAutofit/>
          </a:bodyPr>
          <a:lstStyle/>
          <a:p>
            <a:pPr>
              <a:lnSpc>
                <a:spcPct val="90000"/>
              </a:lnSpc>
            </a:pPr>
            <a:r>
              <a:rPr lang="el-GR" sz="2600"/>
              <a:t>Οικονομική Πολιτική και Περιφερειακή Ανάπτυξη </a:t>
            </a:r>
          </a:p>
        </p:txBody>
      </p:sp>
      <p:sp>
        <p:nvSpPr>
          <p:cNvPr id="11" name="Rectangle 6">
            <a:extLst>
              <a:ext uri="{FF2B5EF4-FFF2-40B4-BE49-F238E27FC236}">
                <a16:creationId xmlns:a16="http://schemas.microsoft.com/office/drawing/2014/main" xmlns="" id="{3CE8AF5E-D374-4CF1-90CC-35CF73B81C3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79084" y="2532888"/>
            <a:ext cx="3291840" cy="18288"/>
          </a:xfrm>
          <a:custGeom>
            <a:avLst/>
            <a:gdLst>
              <a:gd name="connsiteX0" fmla="*/ 0 w 3291840"/>
              <a:gd name="connsiteY0" fmla="*/ 0 h 18288"/>
              <a:gd name="connsiteX1" fmla="*/ 625450 w 3291840"/>
              <a:gd name="connsiteY1" fmla="*/ 0 h 18288"/>
              <a:gd name="connsiteX2" fmla="*/ 1283818 w 3291840"/>
              <a:gd name="connsiteY2" fmla="*/ 0 h 18288"/>
              <a:gd name="connsiteX3" fmla="*/ 1975104 w 3291840"/>
              <a:gd name="connsiteY3" fmla="*/ 0 h 18288"/>
              <a:gd name="connsiteX4" fmla="*/ 2666390 w 3291840"/>
              <a:gd name="connsiteY4" fmla="*/ 0 h 18288"/>
              <a:gd name="connsiteX5" fmla="*/ 3291840 w 3291840"/>
              <a:gd name="connsiteY5" fmla="*/ 0 h 18288"/>
              <a:gd name="connsiteX6" fmla="*/ 3291840 w 3291840"/>
              <a:gd name="connsiteY6" fmla="*/ 18288 h 18288"/>
              <a:gd name="connsiteX7" fmla="*/ 2567635 w 3291840"/>
              <a:gd name="connsiteY7" fmla="*/ 18288 h 18288"/>
              <a:gd name="connsiteX8" fmla="*/ 1843430 w 3291840"/>
              <a:gd name="connsiteY8" fmla="*/ 18288 h 18288"/>
              <a:gd name="connsiteX9" fmla="*/ 1185062 w 3291840"/>
              <a:gd name="connsiteY9" fmla="*/ 18288 h 18288"/>
              <a:gd name="connsiteX10" fmla="*/ 0 w 3291840"/>
              <a:gd name="connsiteY10" fmla="*/ 18288 h 18288"/>
              <a:gd name="connsiteX11" fmla="*/ 0 w 3291840"/>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91840" h="18288" fill="none" extrusionOk="0">
                <a:moveTo>
                  <a:pt x="0" y="0"/>
                </a:moveTo>
                <a:cubicBezTo>
                  <a:pt x="173613" y="5552"/>
                  <a:pt x="489242" y="1770"/>
                  <a:pt x="625450" y="0"/>
                </a:cubicBezTo>
                <a:cubicBezTo>
                  <a:pt x="761658" y="-1770"/>
                  <a:pt x="1015131" y="32079"/>
                  <a:pt x="1283818" y="0"/>
                </a:cubicBezTo>
                <a:cubicBezTo>
                  <a:pt x="1552505" y="-32079"/>
                  <a:pt x="1752773" y="10771"/>
                  <a:pt x="1975104" y="0"/>
                </a:cubicBezTo>
                <a:cubicBezTo>
                  <a:pt x="2197435" y="-10771"/>
                  <a:pt x="2433070" y="21341"/>
                  <a:pt x="2666390" y="0"/>
                </a:cubicBezTo>
                <a:cubicBezTo>
                  <a:pt x="2899710" y="-21341"/>
                  <a:pt x="3028437" y="16612"/>
                  <a:pt x="3291840" y="0"/>
                </a:cubicBezTo>
                <a:cubicBezTo>
                  <a:pt x="3291131" y="8157"/>
                  <a:pt x="3291427" y="12125"/>
                  <a:pt x="3291840" y="18288"/>
                </a:cubicBezTo>
                <a:cubicBezTo>
                  <a:pt x="3043276" y="37868"/>
                  <a:pt x="2921041" y="-12908"/>
                  <a:pt x="2567635" y="18288"/>
                </a:cubicBezTo>
                <a:cubicBezTo>
                  <a:pt x="2214230" y="49484"/>
                  <a:pt x="2189623" y="-13019"/>
                  <a:pt x="1843430" y="18288"/>
                </a:cubicBezTo>
                <a:cubicBezTo>
                  <a:pt x="1497237" y="49595"/>
                  <a:pt x="1492584" y="29180"/>
                  <a:pt x="1185062" y="18288"/>
                </a:cubicBezTo>
                <a:cubicBezTo>
                  <a:pt x="877540" y="7396"/>
                  <a:pt x="313238" y="46443"/>
                  <a:pt x="0" y="18288"/>
                </a:cubicBezTo>
                <a:cubicBezTo>
                  <a:pt x="-46" y="12483"/>
                  <a:pt x="-203" y="6491"/>
                  <a:pt x="0" y="0"/>
                </a:cubicBezTo>
                <a:close/>
              </a:path>
              <a:path w="3291840" h="18288" stroke="0" extrusionOk="0">
                <a:moveTo>
                  <a:pt x="0" y="0"/>
                </a:moveTo>
                <a:cubicBezTo>
                  <a:pt x="281971" y="23935"/>
                  <a:pt x="485873" y="-14021"/>
                  <a:pt x="625450" y="0"/>
                </a:cubicBezTo>
                <a:cubicBezTo>
                  <a:pt x="765027" y="14021"/>
                  <a:pt x="1048900" y="27914"/>
                  <a:pt x="1185062" y="0"/>
                </a:cubicBezTo>
                <a:cubicBezTo>
                  <a:pt x="1321224" y="-27914"/>
                  <a:pt x="1648252" y="-3988"/>
                  <a:pt x="1909267" y="0"/>
                </a:cubicBezTo>
                <a:cubicBezTo>
                  <a:pt x="2170282" y="3988"/>
                  <a:pt x="2301957" y="25891"/>
                  <a:pt x="2534717" y="0"/>
                </a:cubicBezTo>
                <a:cubicBezTo>
                  <a:pt x="2767477" y="-25891"/>
                  <a:pt x="3078800" y="21500"/>
                  <a:pt x="3291840" y="0"/>
                </a:cubicBezTo>
                <a:cubicBezTo>
                  <a:pt x="3291576" y="4493"/>
                  <a:pt x="3292224" y="9472"/>
                  <a:pt x="3291840" y="18288"/>
                </a:cubicBezTo>
                <a:cubicBezTo>
                  <a:pt x="3120474" y="15714"/>
                  <a:pt x="2816568" y="4633"/>
                  <a:pt x="2633472" y="18288"/>
                </a:cubicBezTo>
                <a:cubicBezTo>
                  <a:pt x="2450376" y="31943"/>
                  <a:pt x="2160769" y="37350"/>
                  <a:pt x="1909267" y="18288"/>
                </a:cubicBezTo>
                <a:cubicBezTo>
                  <a:pt x="1657765" y="-774"/>
                  <a:pt x="1623992" y="9648"/>
                  <a:pt x="1349654" y="18288"/>
                </a:cubicBezTo>
                <a:cubicBezTo>
                  <a:pt x="1075316" y="26928"/>
                  <a:pt x="833426" y="34181"/>
                  <a:pt x="691286" y="18288"/>
                </a:cubicBezTo>
                <a:cubicBezTo>
                  <a:pt x="549146" y="2395"/>
                  <a:pt x="342011" y="24201"/>
                  <a:pt x="0" y="18288"/>
                </a:cubicBezTo>
                <a:cubicBezTo>
                  <a:pt x="843" y="9577"/>
                  <a:pt x="371" y="6900"/>
                  <a:pt x="0" y="0"/>
                </a:cubicBezTo>
                <a:close/>
              </a:path>
            </a:pathLst>
          </a:custGeom>
          <a:solidFill>
            <a:srgbClr val="E729A8"/>
          </a:solidFill>
          <a:ln w="38100" cap="rnd">
            <a:solidFill>
              <a:srgbClr val="E729A8"/>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xmlns="" id="{5F739F49-9DAE-43F0-B0BE-2D7A838E5828}"/>
              </a:ext>
            </a:extLst>
          </p:cNvPr>
          <p:cNvSpPr>
            <a:spLocks noGrp="1"/>
          </p:cNvSpPr>
          <p:nvPr>
            <p:ph idx="1"/>
          </p:nvPr>
        </p:nvSpPr>
        <p:spPr>
          <a:xfrm>
            <a:off x="630936" y="2807208"/>
            <a:ext cx="3429000" cy="3410712"/>
          </a:xfrm>
        </p:spPr>
        <p:txBody>
          <a:bodyPr anchor="t">
            <a:normAutofit/>
          </a:bodyPr>
          <a:lstStyle/>
          <a:p>
            <a:pPr marL="0" indent="0">
              <a:lnSpc>
                <a:spcPct val="100000"/>
              </a:lnSpc>
              <a:buNone/>
            </a:pPr>
            <a:endParaRPr lang="el-GR" altLang="el-GR" sz="2000" i="1" u="sng" dirty="0">
              <a:latin typeface="Times New Roman" panose="02020603050405020304" pitchFamily="18" charset="0"/>
            </a:endParaRPr>
          </a:p>
          <a:p>
            <a:pPr marL="0" indent="0">
              <a:lnSpc>
                <a:spcPct val="100000"/>
              </a:lnSpc>
              <a:buNone/>
            </a:pPr>
            <a:endParaRPr lang="el-GR" altLang="el-GR" sz="2000" i="1" u="sng" dirty="0">
              <a:latin typeface="Times New Roman" panose="02020603050405020304" pitchFamily="18" charset="0"/>
            </a:endParaRPr>
          </a:p>
          <a:p>
            <a:pPr>
              <a:lnSpc>
                <a:spcPct val="100000"/>
              </a:lnSpc>
              <a:spcBef>
                <a:spcPct val="0"/>
              </a:spcBef>
              <a:buNone/>
            </a:pPr>
            <a:r>
              <a:rPr lang="el-GR" sz="2000" dirty="0">
                <a:latin typeface="Calibri" pitchFamily="34" charset="0"/>
              </a:rPr>
              <a:t>Η Ελλάδα από το 1985 λαμβάνει κοινοτικά κονδύλια χρηματοδοτούμενα από την Ευρωπαϊκή Ένωση έτσι ώστε να επιτύχει με την σταδιακή ανάπτυξη της την σύγκλιση με τα υπόλοιπα κράτη-μέλη της Ένωσης</a:t>
            </a:r>
            <a:endParaRPr lang="el-GR" altLang="el-GR" sz="2000" dirty="0">
              <a:latin typeface="Times New Roman" panose="02020603050405020304" pitchFamily="18" charset="0"/>
            </a:endParaRPr>
          </a:p>
          <a:p>
            <a:pPr>
              <a:lnSpc>
                <a:spcPct val="100000"/>
              </a:lnSpc>
              <a:spcBef>
                <a:spcPct val="0"/>
              </a:spcBef>
              <a:buNone/>
            </a:pPr>
            <a:endParaRPr lang="el-GR" altLang="el-GR" sz="2000" dirty="0">
              <a:latin typeface="Times New Roman" panose="02020603050405020304" pitchFamily="18" charset="0"/>
            </a:endParaRPr>
          </a:p>
          <a:p>
            <a:pPr>
              <a:lnSpc>
                <a:spcPct val="100000"/>
              </a:lnSpc>
            </a:pPr>
            <a:endParaRPr lang="el-GR" sz="2000" dirty="0"/>
          </a:p>
        </p:txBody>
      </p:sp>
      <mc:AlternateContent xmlns:mc="http://schemas.openxmlformats.org/markup-compatibility/2006">
        <mc:Choice xmlns:p14="http://schemas.microsoft.com/office/powerpoint/2010/main" xmlns="" Requires="p14">
          <p:contentPart p14:bwMode="auto" r:id="rId2">
            <p14:nvContentPartPr>
              <p14:cNvPr id="13" name="Ink 12">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p:pic>
            <p:nvPicPr>
              <p:cNvPr id="13" name="Ink 12">
                <a:extLst>
                  <a:ext uri="{FF2B5EF4-FFF2-40B4-BE49-F238E27FC236}">
                    <a16:creationId xmlns:a16="http://schemas.microsoft.com/office/drawing/2014/main" xmlns="" id="{070477C5-0410-4E4F-97A1-F84C2465C187}"/>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p:cNvPicPr>
              <p:nvPr/>
            </p:nvPicPr>
            <p:blipFill>
              <a:blip r:embed="rId3" cstate="print"/>
              <a:stretch>
                <a:fillRect/>
              </a:stretch>
            </p:blipFill>
            <p:spPr>
              <a:xfrm>
                <a:off x="5737403" y="1956150"/>
                <a:ext cx="36000" cy="32709"/>
              </a:xfrm>
              <a:prstGeom prst="rect">
                <a:avLst/>
              </a:prstGeom>
            </p:spPr>
          </p:pic>
        </mc:Fallback>
      </mc:AlternateContent>
      <p:graphicFrame>
        <p:nvGraphicFramePr>
          <p:cNvPr id="4" name="Γράφημα 3">
            <a:extLst>
              <a:ext uri="{FF2B5EF4-FFF2-40B4-BE49-F238E27FC236}">
                <a16:creationId xmlns:a16="http://schemas.microsoft.com/office/drawing/2014/main" xmlns="" id="{C728B046-C0EA-4166-A52D-55F009D233C7}"/>
              </a:ext>
            </a:extLst>
          </p:cNvPr>
          <p:cNvGraphicFramePr>
            <a:graphicFrameLocks/>
          </p:cNvGraphicFramePr>
          <p:nvPr>
            <p:extLst>
              <p:ext uri="{D42A27DB-BD31-4B8C-83A1-F6EECF244321}">
                <p14:modId xmlns:p14="http://schemas.microsoft.com/office/powerpoint/2010/main" xmlns="" val="1550545062"/>
              </p:ext>
            </p:extLst>
          </p:nvPr>
        </p:nvGraphicFramePr>
        <p:xfrm>
          <a:off x="4654296" y="640080"/>
          <a:ext cx="6903720" cy="55778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3727300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5F739F49-9DAE-43F0-B0BE-2D7A838E5828}"/>
              </a:ext>
            </a:extLst>
          </p:cNvPr>
          <p:cNvSpPr>
            <a:spLocks noGrp="1"/>
          </p:cNvSpPr>
          <p:nvPr>
            <p:ph idx="1"/>
          </p:nvPr>
        </p:nvSpPr>
        <p:spPr>
          <a:xfrm>
            <a:off x="838200" y="1856792"/>
            <a:ext cx="10515600" cy="4324552"/>
          </a:xfrm>
        </p:spPr>
        <p:txBody>
          <a:bodyPr>
            <a:normAutofit/>
          </a:bodyPr>
          <a:lstStyle/>
          <a:p>
            <a:pPr marL="0" indent="0">
              <a:buNone/>
            </a:pPr>
            <a:endParaRPr lang="el-GR" altLang="el-GR" i="1" u="sng" dirty="0">
              <a:solidFill>
                <a:srgbClr val="000000"/>
              </a:solidFill>
              <a:latin typeface="Times New Roman" panose="02020603050405020304" pitchFamily="18" charset="0"/>
            </a:endParaRPr>
          </a:p>
          <a:p>
            <a:pPr marL="0" indent="0">
              <a:buNone/>
            </a:pPr>
            <a:endParaRPr lang="el-GR" altLang="el-GR" i="1" u="sng" dirty="0">
              <a:solidFill>
                <a:srgbClr val="000000"/>
              </a:solidFill>
              <a:latin typeface="Times New Roman" panose="02020603050405020304" pitchFamily="18" charset="0"/>
            </a:endParaRPr>
          </a:p>
          <a:p>
            <a:pPr marL="0" indent="0" algn="ctr">
              <a:buNone/>
            </a:pPr>
            <a:r>
              <a:rPr lang="el-GR" dirty="0">
                <a:latin typeface="Arial" charset="0"/>
              </a:rPr>
              <a:t>Από εκτιμήσεις υπολογίζεται ότι όλο αυτό το διάστημα το αναπτυξιακό αποτέλεσμα ήταν 1,10 αντί του 2,80 που θεωρητικά αναμένονταν</a:t>
            </a:r>
            <a:endParaRPr lang="el-GR" altLang="el-GR" dirty="0">
              <a:solidFill>
                <a:srgbClr val="000000"/>
              </a:solidFill>
              <a:latin typeface="Times New Roman" panose="02020603050405020304" pitchFamily="18" charset="0"/>
            </a:endParaRPr>
          </a:p>
          <a:p>
            <a:pPr marL="0" indent="0" algn="ctr">
              <a:buNone/>
            </a:pPr>
            <a:r>
              <a:rPr lang="el-GR" altLang="el-GR" i="1" dirty="0">
                <a:solidFill>
                  <a:srgbClr val="000000"/>
                </a:solidFill>
                <a:latin typeface="Times New Roman" panose="02020603050405020304" pitchFamily="18" charset="0"/>
              </a:rPr>
              <a:t> </a:t>
            </a:r>
          </a:p>
          <a:p>
            <a:endParaRPr lang="el-GR" dirty="0"/>
          </a:p>
        </p:txBody>
      </p:sp>
    </p:spTree>
    <p:extLst>
      <p:ext uri="{BB962C8B-B14F-4D97-AF65-F5344CB8AC3E}">
        <p14:creationId xmlns:p14="http://schemas.microsoft.com/office/powerpoint/2010/main" xmlns="" val="19867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69363A3-67C0-4277-BCF7-B13CB904D2AA}"/>
              </a:ext>
            </a:extLst>
          </p:cNvPr>
          <p:cNvSpPr>
            <a:spLocks noGrp="1"/>
          </p:cNvSpPr>
          <p:nvPr>
            <p:ph type="title"/>
          </p:nvPr>
        </p:nvSpPr>
        <p:spPr>
          <a:xfrm>
            <a:off x="838200" y="365126"/>
            <a:ext cx="10515600" cy="636248"/>
          </a:xfrm>
        </p:spPr>
        <p:txBody>
          <a:bodyPr>
            <a:noAutofit/>
          </a:bodyPr>
          <a:lstStyle/>
          <a:p>
            <a:r>
              <a:rPr lang="el-GR" sz="3000" dirty="0"/>
              <a:t>Οι βασικότεροι παράγοντες…</a:t>
            </a:r>
            <a:endParaRPr lang="el-GR" sz="3000" dirty="0">
              <a:solidFill>
                <a:schemeClr val="accent5">
                  <a:lumMod val="75000"/>
                </a:schemeClr>
              </a:solidFill>
            </a:endParaRPr>
          </a:p>
        </p:txBody>
      </p:sp>
      <p:sp>
        <p:nvSpPr>
          <p:cNvPr id="3" name="Θέση περιεχομένου 2">
            <a:extLst>
              <a:ext uri="{FF2B5EF4-FFF2-40B4-BE49-F238E27FC236}">
                <a16:creationId xmlns:a16="http://schemas.microsoft.com/office/drawing/2014/main" xmlns="" id="{5F739F49-9DAE-43F0-B0BE-2D7A838E5828}"/>
              </a:ext>
            </a:extLst>
          </p:cNvPr>
          <p:cNvSpPr>
            <a:spLocks noGrp="1"/>
          </p:cNvSpPr>
          <p:nvPr>
            <p:ph idx="1"/>
          </p:nvPr>
        </p:nvSpPr>
        <p:spPr/>
        <p:txBody>
          <a:bodyPr/>
          <a:lstStyle/>
          <a:p>
            <a:pPr marL="0" indent="0">
              <a:buNone/>
            </a:pPr>
            <a:endParaRPr lang="el-GR" altLang="el-GR" i="1" u="sng" dirty="0">
              <a:solidFill>
                <a:srgbClr val="000000"/>
              </a:solidFill>
              <a:latin typeface="Times New Roman" panose="02020603050405020304" pitchFamily="18" charset="0"/>
            </a:endParaRPr>
          </a:p>
          <a:p>
            <a:pPr marL="0" indent="0">
              <a:buNone/>
            </a:pPr>
            <a:endParaRPr lang="el-GR" altLang="el-GR" i="1" u="sng" dirty="0">
              <a:solidFill>
                <a:srgbClr val="000000"/>
              </a:solidFill>
              <a:latin typeface="Times New Roman" panose="02020603050405020304" pitchFamily="18" charset="0"/>
            </a:endParaRPr>
          </a:p>
          <a:p>
            <a:pPr algn="just">
              <a:spcBef>
                <a:spcPct val="0"/>
              </a:spcBef>
              <a:buNone/>
            </a:pPr>
            <a:endParaRPr lang="el-GR" altLang="el-GR" dirty="0">
              <a:solidFill>
                <a:srgbClr val="000000"/>
              </a:solidFill>
              <a:latin typeface="Times New Roman" panose="02020603050405020304" pitchFamily="18" charset="0"/>
            </a:endParaRPr>
          </a:p>
          <a:p>
            <a:endParaRPr lang="el-GR" dirty="0"/>
          </a:p>
        </p:txBody>
      </p:sp>
      <p:graphicFrame>
        <p:nvGraphicFramePr>
          <p:cNvPr id="4" name="Διάγραμμα 3">
            <a:extLst>
              <a:ext uri="{FF2B5EF4-FFF2-40B4-BE49-F238E27FC236}">
                <a16:creationId xmlns:a16="http://schemas.microsoft.com/office/drawing/2014/main" xmlns="" id="{4ED288C1-95EA-4FAB-B6C1-99308EEAA4E1}"/>
              </a:ext>
            </a:extLst>
          </p:cNvPr>
          <p:cNvGraphicFramePr/>
          <p:nvPr>
            <p:extLst>
              <p:ext uri="{D42A27DB-BD31-4B8C-83A1-F6EECF244321}">
                <p14:modId xmlns:p14="http://schemas.microsoft.com/office/powerpoint/2010/main" xmlns="" val="3748202269"/>
              </p:ext>
            </p:extLst>
          </p:nvPr>
        </p:nvGraphicFramePr>
        <p:xfrm>
          <a:off x="1481493" y="1001374"/>
          <a:ext cx="8978123"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805995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69363A3-67C0-4277-BCF7-B13CB904D2AA}"/>
              </a:ext>
            </a:extLst>
          </p:cNvPr>
          <p:cNvSpPr>
            <a:spLocks noGrp="1"/>
          </p:cNvSpPr>
          <p:nvPr>
            <p:ph type="title"/>
          </p:nvPr>
        </p:nvSpPr>
        <p:spPr>
          <a:xfrm>
            <a:off x="556291" y="-125590"/>
            <a:ext cx="3429000" cy="1719072"/>
          </a:xfrm>
        </p:spPr>
        <p:txBody>
          <a:bodyPr anchor="b">
            <a:normAutofit/>
          </a:bodyPr>
          <a:lstStyle/>
          <a:p>
            <a:pPr>
              <a:lnSpc>
                <a:spcPct val="90000"/>
              </a:lnSpc>
            </a:pPr>
            <a:r>
              <a:rPr lang="el-GR" sz="2800" dirty="0"/>
              <a:t>Περιφερειακή Ανάπτυξη και Δημόσιες Δαπάνες –</a:t>
            </a:r>
            <a:endParaRPr lang="el-GR" sz="2600" dirty="0"/>
          </a:p>
        </p:txBody>
      </p:sp>
      <p:sp>
        <p:nvSpPr>
          <p:cNvPr id="3" name="Θέση περιεχομένου 2">
            <a:extLst>
              <a:ext uri="{FF2B5EF4-FFF2-40B4-BE49-F238E27FC236}">
                <a16:creationId xmlns:a16="http://schemas.microsoft.com/office/drawing/2014/main" xmlns="" id="{5F739F49-9DAE-43F0-B0BE-2D7A838E5828}"/>
              </a:ext>
            </a:extLst>
          </p:cNvPr>
          <p:cNvSpPr>
            <a:spLocks noGrp="1"/>
          </p:cNvSpPr>
          <p:nvPr>
            <p:ph idx="1"/>
          </p:nvPr>
        </p:nvSpPr>
        <p:spPr>
          <a:xfrm>
            <a:off x="724242" y="1986113"/>
            <a:ext cx="11153627" cy="3410712"/>
          </a:xfrm>
        </p:spPr>
        <p:txBody>
          <a:bodyPr anchor="t">
            <a:normAutofit fontScale="85000" lnSpcReduction="20000"/>
          </a:bodyPr>
          <a:lstStyle/>
          <a:p>
            <a:pPr marL="0" indent="0">
              <a:lnSpc>
                <a:spcPct val="100000"/>
              </a:lnSpc>
              <a:buNone/>
            </a:pPr>
            <a:endParaRPr lang="el-GR" altLang="el-GR" sz="2000" i="1" u="sng" dirty="0">
              <a:latin typeface="Times New Roman" panose="02020603050405020304" pitchFamily="18" charset="0"/>
            </a:endParaRPr>
          </a:p>
          <a:p>
            <a:pPr marL="0" indent="0">
              <a:lnSpc>
                <a:spcPct val="100000"/>
              </a:lnSpc>
              <a:buNone/>
            </a:pPr>
            <a:endParaRPr lang="el-GR" altLang="el-GR" sz="2000" i="1" u="sng" dirty="0">
              <a:latin typeface="Times New Roman" panose="02020603050405020304" pitchFamily="18" charset="0"/>
            </a:endParaRPr>
          </a:p>
          <a:p>
            <a:pPr algn="ctr">
              <a:lnSpc>
                <a:spcPct val="100000"/>
              </a:lnSpc>
              <a:spcBef>
                <a:spcPct val="0"/>
              </a:spcBef>
              <a:buNone/>
            </a:pPr>
            <a:r>
              <a:rPr lang="el-GR" dirty="0"/>
              <a:t>Η αξιοποίηση των πόρων των προγραμμάτων του ΕΣΠΑ και των εργαλείων που αυτό χρησιμοποιεί αποτελεί τον βασικό πυρήνα χρήσιμης εφαρμοσμένης πολιτικής με σημαντικό αντίκτυπο στις ανάγκες της κοινωνίας. </a:t>
            </a:r>
          </a:p>
          <a:p>
            <a:pPr algn="ctr">
              <a:lnSpc>
                <a:spcPct val="100000"/>
              </a:lnSpc>
              <a:spcBef>
                <a:spcPct val="0"/>
              </a:spcBef>
              <a:buNone/>
            </a:pPr>
            <a:endParaRPr lang="el-GR" u="sng" dirty="0"/>
          </a:p>
          <a:p>
            <a:pPr algn="ctr">
              <a:lnSpc>
                <a:spcPct val="100000"/>
              </a:lnSpc>
              <a:spcBef>
                <a:spcPct val="0"/>
              </a:spcBef>
              <a:buNone/>
            </a:pPr>
            <a:r>
              <a:rPr lang="el-GR" u="sng" dirty="0"/>
              <a:t>Τα προηγούμενα χρόνια όλες οι διοικήσεις «πέφτοντας» στην παγίδα της εμφάνισης μιας μαγικής εικόνας</a:t>
            </a:r>
            <a:r>
              <a:rPr lang="el-GR" dirty="0"/>
              <a:t> </a:t>
            </a:r>
          </a:p>
          <a:p>
            <a:pPr algn="ctr">
              <a:lnSpc>
                <a:spcPct val="100000"/>
              </a:lnSpc>
              <a:spcBef>
                <a:spcPct val="0"/>
              </a:spcBef>
              <a:buNone/>
            </a:pPr>
            <a:r>
              <a:rPr lang="el-GR" dirty="0"/>
              <a:t>παρουσίαζαν ως βασικό επίτευγμα της υλοποίησης των επιχειρησιακών προγραμμάτων αποκλειστικά και μόνο την απορρόφηση πόρων με μοναδικό στόχο «να μην χαθούν πολύτιμοι πόροι για την χώρα</a:t>
            </a:r>
            <a:endParaRPr lang="el-GR" altLang="el-GR" sz="2000" dirty="0">
              <a:latin typeface="Times New Roman" panose="02020603050405020304" pitchFamily="18" charset="0"/>
            </a:endParaRPr>
          </a:p>
          <a:p>
            <a:pPr>
              <a:lnSpc>
                <a:spcPct val="100000"/>
              </a:lnSpc>
            </a:pPr>
            <a:endParaRPr lang="el-GR" sz="2000" dirty="0"/>
          </a:p>
        </p:txBody>
      </p:sp>
    </p:spTree>
    <p:extLst>
      <p:ext uri="{BB962C8B-B14F-4D97-AF65-F5344CB8AC3E}">
        <p14:creationId xmlns:p14="http://schemas.microsoft.com/office/powerpoint/2010/main" xmlns="" val="664590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69363A3-67C0-4277-BCF7-B13CB904D2AA}"/>
              </a:ext>
            </a:extLst>
          </p:cNvPr>
          <p:cNvSpPr>
            <a:spLocks noGrp="1"/>
          </p:cNvSpPr>
          <p:nvPr>
            <p:ph type="title"/>
          </p:nvPr>
        </p:nvSpPr>
        <p:spPr>
          <a:xfrm>
            <a:off x="556291" y="-125590"/>
            <a:ext cx="3429000" cy="1719072"/>
          </a:xfrm>
        </p:spPr>
        <p:txBody>
          <a:bodyPr anchor="b">
            <a:normAutofit/>
          </a:bodyPr>
          <a:lstStyle/>
          <a:p>
            <a:pPr>
              <a:lnSpc>
                <a:spcPct val="90000"/>
              </a:lnSpc>
            </a:pPr>
            <a:r>
              <a:rPr lang="el-GR" sz="2800" dirty="0"/>
              <a:t>Περιφερειακή Ανάπτυξη και Δημόσιες Δαπάνες –</a:t>
            </a:r>
            <a:endParaRPr lang="el-GR" sz="2600" dirty="0"/>
          </a:p>
        </p:txBody>
      </p:sp>
      <p:sp>
        <p:nvSpPr>
          <p:cNvPr id="3" name="Θέση περιεχομένου 2">
            <a:extLst>
              <a:ext uri="{FF2B5EF4-FFF2-40B4-BE49-F238E27FC236}">
                <a16:creationId xmlns:a16="http://schemas.microsoft.com/office/drawing/2014/main" xmlns="" id="{5F739F49-9DAE-43F0-B0BE-2D7A838E5828}"/>
              </a:ext>
            </a:extLst>
          </p:cNvPr>
          <p:cNvSpPr>
            <a:spLocks noGrp="1"/>
          </p:cNvSpPr>
          <p:nvPr>
            <p:ph idx="1"/>
          </p:nvPr>
        </p:nvSpPr>
        <p:spPr>
          <a:xfrm>
            <a:off x="724242" y="1986113"/>
            <a:ext cx="11153627" cy="4517324"/>
          </a:xfrm>
        </p:spPr>
        <p:txBody>
          <a:bodyPr anchor="t">
            <a:normAutofit fontScale="85000" lnSpcReduction="20000"/>
          </a:bodyPr>
          <a:lstStyle/>
          <a:p>
            <a:pPr marL="0" indent="0">
              <a:lnSpc>
                <a:spcPct val="100000"/>
              </a:lnSpc>
              <a:buNone/>
            </a:pPr>
            <a:endParaRPr lang="el-GR" altLang="el-GR" sz="2000" i="1" u="sng" dirty="0">
              <a:latin typeface="Times New Roman" panose="02020603050405020304" pitchFamily="18" charset="0"/>
            </a:endParaRPr>
          </a:p>
          <a:p>
            <a:pPr marL="0" indent="0" algn="ctr">
              <a:buNone/>
            </a:pPr>
            <a:r>
              <a:rPr lang="el-GR" dirty="0"/>
              <a:t>Άρα λοιπόν το κρίσιμο ερώτημα που τίθεται είναι εάν θα δοθεί η δυνατότητα στις Περιφέρειες να εφαρμόσουν τις πολιτικές τους. </a:t>
            </a:r>
          </a:p>
          <a:p>
            <a:pPr marL="0" indent="0" algn="ctr">
              <a:buNone/>
            </a:pPr>
            <a:r>
              <a:rPr lang="el-GR" dirty="0"/>
              <a:t>Σε ένα περιβάλλον  όπου δεν θα εφαρμοστούν οι ίδιες πολυσύνθετες και γραφειοκρατικά χαοτικές διαδικασίες που διέπουν τη σημερινή λειτουργία του κρατικού μηχανισμού. </a:t>
            </a:r>
          </a:p>
          <a:p>
            <a:pPr marL="0" indent="0" algn="ctr">
              <a:buNone/>
            </a:pPr>
            <a:r>
              <a:rPr lang="el-GR" dirty="0"/>
              <a:t>Όπως επίσης και δεν θα υιοθετηθούν και πρακτικές του παρελθόντος  όπως πχ να εμφανίζονται σχέδια σε όλη την Ελλάδα, κατ’ εντολή των οδηγιών της κεντρικής διοίκησης, σχεδόν παρόμοια χωρίς ουσιαστική προσαρμογή στα τοπικά χαρακτηριστικά και ιδιαιτερότητες. </a:t>
            </a:r>
          </a:p>
          <a:p>
            <a:pPr marL="0" indent="0" algn="ctr">
              <a:buNone/>
            </a:pPr>
            <a:r>
              <a:rPr lang="el-GR" dirty="0"/>
              <a:t>Μια τέτοια προσέγγιση  θα οδηγούσε για άλλη μια φορά σε έργα  χαμηλής προστιθέμενης  αξίας. </a:t>
            </a:r>
          </a:p>
          <a:p>
            <a:pPr>
              <a:lnSpc>
                <a:spcPct val="100000"/>
              </a:lnSpc>
            </a:pPr>
            <a:endParaRPr lang="el-GR" sz="2000" dirty="0"/>
          </a:p>
        </p:txBody>
      </p:sp>
    </p:spTree>
    <p:extLst>
      <p:ext uri="{BB962C8B-B14F-4D97-AF65-F5344CB8AC3E}">
        <p14:creationId xmlns:p14="http://schemas.microsoft.com/office/powerpoint/2010/main" xmlns="" val="3330309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69363A3-67C0-4277-BCF7-B13CB904D2AA}"/>
              </a:ext>
            </a:extLst>
          </p:cNvPr>
          <p:cNvSpPr>
            <a:spLocks noGrp="1"/>
          </p:cNvSpPr>
          <p:nvPr>
            <p:ph type="title"/>
          </p:nvPr>
        </p:nvSpPr>
        <p:spPr>
          <a:xfrm>
            <a:off x="556291" y="-125590"/>
            <a:ext cx="3429000" cy="1719072"/>
          </a:xfrm>
        </p:spPr>
        <p:txBody>
          <a:bodyPr anchor="b">
            <a:normAutofit/>
          </a:bodyPr>
          <a:lstStyle/>
          <a:p>
            <a:pPr>
              <a:lnSpc>
                <a:spcPct val="90000"/>
              </a:lnSpc>
            </a:pPr>
            <a:r>
              <a:rPr lang="el-GR" sz="2800" dirty="0"/>
              <a:t>Περιφερειακή Ανάπτυξη και Δημόσιες Δαπάνες –</a:t>
            </a:r>
            <a:endParaRPr lang="el-GR" sz="2600" dirty="0"/>
          </a:p>
        </p:txBody>
      </p:sp>
      <p:sp>
        <p:nvSpPr>
          <p:cNvPr id="3" name="Θέση περιεχομένου 2">
            <a:extLst>
              <a:ext uri="{FF2B5EF4-FFF2-40B4-BE49-F238E27FC236}">
                <a16:creationId xmlns:a16="http://schemas.microsoft.com/office/drawing/2014/main" xmlns="" id="{5F739F49-9DAE-43F0-B0BE-2D7A838E5828}"/>
              </a:ext>
            </a:extLst>
          </p:cNvPr>
          <p:cNvSpPr>
            <a:spLocks noGrp="1"/>
          </p:cNvSpPr>
          <p:nvPr>
            <p:ph idx="1"/>
          </p:nvPr>
        </p:nvSpPr>
        <p:spPr>
          <a:xfrm>
            <a:off x="724242" y="1986113"/>
            <a:ext cx="11153627" cy="3612254"/>
          </a:xfrm>
        </p:spPr>
        <p:txBody>
          <a:bodyPr anchor="t">
            <a:normAutofit/>
          </a:bodyPr>
          <a:lstStyle/>
          <a:p>
            <a:pPr marL="0" indent="0">
              <a:lnSpc>
                <a:spcPct val="100000"/>
              </a:lnSpc>
              <a:buNone/>
            </a:pPr>
            <a:endParaRPr lang="el-GR" altLang="el-GR" sz="2000" i="1" u="sng" dirty="0">
              <a:latin typeface="Times New Roman" panose="02020603050405020304" pitchFamily="18" charset="0"/>
            </a:endParaRPr>
          </a:p>
          <a:p>
            <a:pPr marL="0" indent="0" algn="ctr">
              <a:lnSpc>
                <a:spcPct val="100000"/>
              </a:lnSpc>
              <a:buNone/>
            </a:pPr>
            <a:r>
              <a:rPr lang="el-GR" dirty="0"/>
              <a:t>Πως θα τα καταφέρουμε? Θα παρέμβουμε εκεί που χρειάζεται ώστε η αξιοποίηση των πολύτιμων ευρωπαϊκών πόρων να φέρουν αποτέλεσμα και σε συνδυασμό με την </a:t>
            </a:r>
            <a:r>
              <a:rPr lang="el-GR" dirty="0" err="1"/>
              <a:t>μόχλευση</a:t>
            </a:r>
            <a:r>
              <a:rPr lang="el-GR" dirty="0"/>
              <a:t> ιδιωτικών πόρων να επιταχύνουν την αναπτυξιακή δυναμική της χώρας. Θα κινηθούμε σε τρεις βασικούς πυλώνες:</a:t>
            </a:r>
          </a:p>
          <a:p>
            <a:pPr>
              <a:lnSpc>
                <a:spcPct val="100000"/>
              </a:lnSpc>
            </a:pPr>
            <a:endParaRPr lang="el-GR" sz="2000" dirty="0"/>
          </a:p>
        </p:txBody>
      </p:sp>
    </p:spTree>
    <p:extLst>
      <p:ext uri="{BB962C8B-B14F-4D97-AF65-F5344CB8AC3E}">
        <p14:creationId xmlns:p14="http://schemas.microsoft.com/office/powerpoint/2010/main" xmlns="" val="774233084"/>
      </p:ext>
    </p:extLst>
  </p:cSld>
  <p:clrMapOvr>
    <a:masterClrMapping/>
  </p:clrMapOvr>
</p:sld>
</file>

<file path=ppt/theme/theme1.xml><?xml version="1.0" encoding="utf-8"?>
<a:theme xmlns:a="http://schemas.openxmlformats.org/drawingml/2006/main" name="SketchyVTI">
  <a:themeElements>
    <a:clrScheme name="AnalogousFromDarkSeedLeftStep">
      <a:dk1>
        <a:srgbClr val="000000"/>
      </a:dk1>
      <a:lt1>
        <a:srgbClr val="FFFFFF"/>
      </a:lt1>
      <a:dk2>
        <a:srgbClr val="242E41"/>
      </a:dk2>
      <a:lt2>
        <a:srgbClr val="E2E8E4"/>
      </a:lt2>
      <a:accent1>
        <a:srgbClr val="E729A8"/>
      </a:accent1>
      <a:accent2>
        <a:srgbClr val="C517D5"/>
      </a:accent2>
      <a:accent3>
        <a:srgbClr val="8829E7"/>
      </a:accent3>
      <a:accent4>
        <a:srgbClr val="4D41DC"/>
      </a:accent4>
      <a:accent5>
        <a:srgbClr val="2969E7"/>
      </a:accent5>
      <a:accent6>
        <a:srgbClr val="17A6D5"/>
      </a:accent6>
      <a:hlink>
        <a:srgbClr val="6172CA"/>
      </a:hlink>
      <a:folHlink>
        <a:srgbClr val="7F7F7F"/>
      </a:folHlink>
    </a:clrScheme>
    <a:fontScheme name="Sketchy_SerifHand">
      <a:majorFont>
        <a:latin typeface="The Serif Hand Black"/>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ketchyVTI" id="{A6D2C935-A6E4-4DD9-BCC5-5AE2504DB8EA}" vid="{F0754072-50B6-4C01-B911-67246C9F58D2}"/>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609</Words>
  <Application>Microsoft Office PowerPoint</Application>
  <PresentationFormat>Προσαρμογή</PresentationFormat>
  <Paragraphs>69</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SketchyVTI</vt:lpstr>
      <vt:lpstr>Περιφερειακή Ανάπτυξη και Δημόσιες Δαπάνες –   Τελικά οι Περιφέρειες μπορούν να σχεδιάσουν?</vt:lpstr>
      <vt:lpstr>Οικονομική Πολιτική και Περιφερειακή Ανάπτυξη </vt:lpstr>
      <vt:lpstr>Βασικές Πηγές Χρηματοδότησης –  </vt:lpstr>
      <vt:lpstr>Οικονομική Πολιτική και Περιφερειακή Ανάπτυξη </vt:lpstr>
      <vt:lpstr>Διαφάνεια 5</vt:lpstr>
      <vt:lpstr>Οι βασικότεροι παράγοντες…</vt:lpstr>
      <vt:lpstr>Περιφερειακή Ανάπτυξη και Δημόσιες Δαπάνες –</vt:lpstr>
      <vt:lpstr>Περιφερειακή Ανάπτυξη και Δημόσιες Δαπάνες –</vt:lpstr>
      <vt:lpstr>Περιφερειακή Ανάπτυξη και Δημόσιες Δαπάνες –</vt:lpstr>
      <vt:lpstr>Περιφερειακή Ανάπτυξη και Δημόσιες Δαπάνες –</vt:lpstr>
      <vt:lpstr>Περιφερειακή Ανάπτυξη και Δημόσιες Δαπάνες –</vt:lpstr>
      <vt:lpstr>Περιφερειακή Ανάπτυξη και Δημόσιες Δαπάνες –</vt:lpstr>
      <vt:lpstr>Περιφερειακή Ανάπτυξη και Δημόσιες Δαπάνες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Περιφερειακή Ανάπτυξη και Δημόσιες Δαπάνες –   Τελικά οι Περιφέρειες μπορούν να σχεδιάσουν?</dc:title>
  <dc:creator>Γιώργος Γαλανός</dc:creator>
  <cp:lastModifiedBy>javar54@hotmail.com</cp:lastModifiedBy>
  <cp:revision>8</cp:revision>
  <dcterms:created xsi:type="dcterms:W3CDTF">2020-07-03T06:28:08Z</dcterms:created>
  <dcterms:modified xsi:type="dcterms:W3CDTF">2020-07-03T07:56:20Z</dcterms:modified>
</cp:coreProperties>
</file>