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handoutMasterIdLst>
    <p:handoutMasterId r:id="rId20"/>
  </p:handoutMasterIdLst>
  <p:sldIdLst>
    <p:sldId id="256" r:id="rId2"/>
    <p:sldId id="339" r:id="rId3"/>
    <p:sldId id="335" r:id="rId4"/>
    <p:sldId id="338" r:id="rId5"/>
    <p:sldId id="340" r:id="rId6"/>
    <p:sldId id="336" r:id="rId7"/>
    <p:sldId id="344" r:id="rId8"/>
    <p:sldId id="327" r:id="rId9"/>
    <p:sldId id="330" r:id="rId10"/>
    <p:sldId id="350" r:id="rId11"/>
    <p:sldId id="329" r:id="rId12"/>
    <p:sldId id="341" r:id="rId13"/>
    <p:sldId id="332" r:id="rId14"/>
    <p:sldId id="349" r:id="rId15"/>
    <p:sldId id="345" r:id="rId16"/>
    <p:sldId id="348" r:id="rId17"/>
    <p:sldId id="346" r:id="rId18"/>
    <p:sldId id="352" r:id="rId19"/>
  </p:sldIdLst>
  <p:sldSz cx="12192000" cy="6858000"/>
  <p:notesSz cx="6745288" cy="9882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CC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20769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2FFA4-9176-4289-9513-90CC942240FF}" type="datetimeFigureOut">
              <a:rPr lang="el-GR" smtClean="0"/>
              <a:pPr/>
              <a:t>3/7/2020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20769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1BBA1-7599-449F-B85C-F268B8BB69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17242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466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669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812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664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290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903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10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412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2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487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838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60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ourmanlab.web.auth.g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ourmanlab.web.auth.g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63370" y="1684421"/>
            <a:ext cx="9890975" cy="1443789"/>
          </a:xfrm>
        </p:spPr>
        <p:txBody>
          <a:bodyPr>
            <a:normAutofit fontScale="90000"/>
          </a:bodyPr>
          <a:lstStyle/>
          <a:p>
            <a:r>
              <a:rPr lang="el-GR" sz="2200" b="1" dirty="0" smtClean="0"/>
              <a:t/>
            </a:r>
            <a:br>
              <a:rPr lang="el-GR" sz="2200" b="1" dirty="0" smtClean="0"/>
            </a:b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dirty="0"/>
              <a:t/>
            </a:r>
            <a:br>
              <a:rPr lang="el-GR" sz="4000" dirty="0"/>
            </a:b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ΜΑΖΙΚΟΣ ΑΘΛΗΤΙΣΜΟΣ ΚΑΙ ΥΓΕΙΑ</a:t>
            </a:r>
            <a:r>
              <a:rPr lang="el-GR" sz="3100" dirty="0"/>
              <a:t/>
            </a:r>
            <a:br>
              <a:rPr lang="el-GR" sz="3100" dirty="0"/>
            </a:br>
            <a:endParaRPr lang="el-GR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88167" y="3970420"/>
            <a:ext cx="8452947" cy="1913023"/>
          </a:xfrm>
        </p:spPr>
        <p:txBody>
          <a:bodyPr>
            <a:normAutofit lnSpcReduction="10000"/>
          </a:bodyPr>
          <a:lstStyle/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l-GR" sz="1800" b="1" dirty="0" smtClean="0"/>
              <a:t>Δρ.  Παναγιώτα Μπαλάσκα </a:t>
            </a:r>
          </a:p>
          <a:p>
            <a:pPr algn="ctr"/>
            <a:r>
              <a:rPr lang="el-GR" sz="1400" dirty="0" smtClean="0"/>
              <a:t>Προϊστάμενη τμ. Διαχείρισης Αθλητικών  Χώρων  Δ. Κορδελιού – Εύοσμου</a:t>
            </a:r>
          </a:p>
          <a:p>
            <a:pPr algn="ctr"/>
            <a:r>
              <a:rPr lang="el-GR" sz="1400" dirty="0"/>
              <a:t>Εργαστήριο </a:t>
            </a:r>
            <a:r>
              <a:rPr lang="el-GR" sz="1400" dirty="0" smtClean="0"/>
              <a:t> Διοίκησης  </a:t>
            </a:r>
            <a:r>
              <a:rPr lang="el-GR" sz="1400" dirty="0"/>
              <a:t>Αθλητισμού, Τουρισμού και </a:t>
            </a:r>
            <a:r>
              <a:rPr lang="el-GR" sz="1400" dirty="0" smtClean="0"/>
              <a:t>Αναψυχής  ΤΕΦΑΑ, ΑΠΘ</a:t>
            </a:r>
          </a:p>
          <a:p>
            <a:pPr algn="ctr"/>
            <a:r>
              <a:rPr lang="el-GR" sz="1400" dirty="0" smtClean="0"/>
              <a:t>Μέλος  ΣΕΠ ΕΑΠ</a:t>
            </a:r>
          </a:p>
          <a:p>
            <a:endParaRPr lang="en-US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5291182" y="6428440"/>
            <a:ext cx="1771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ΠΑΤΡΑ  2020</a:t>
            </a:r>
            <a:endParaRPr lang="el-GR" sz="1400" dirty="0"/>
          </a:p>
        </p:txBody>
      </p:sp>
    </p:spTree>
    <p:extLst>
      <p:ext uri="{BB962C8B-B14F-4D97-AF65-F5344CB8AC3E}">
        <p14:creationId xmlns="" xmlns:p14="http://schemas.microsoft.com/office/powerpoint/2010/main" val="7742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13547" y="214480"/>
            <a:ext cx="7126706" cy="603667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/>
              <a:t>Γενική Γραμματεία Αθλητισμού / Ομοσπονδίες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40569" y="1852864"/>
            <a:ext cx="9496925" cy="45259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l-GR" sz="2000" dirty="0" smtClean="0"/>
              <a:t>Οδηγίες Υγειονομικής Επιστημονικής Επιτροπής ΓΓΑ περί ασφαλούς άσκησης σε οργανωμένους αθλητικούς χώρους</a:t>
            </a:r>
            <a:endParaRPr lang="en-US" sz="2000" dirty="0" smtClean="0"/>
          </a:p>
          <a:p>
            <a:pPr>
              <a:buClr>
                <a:schemeClr val="tx1"/>
              </a:buClr>
            </a:pPr>
            <a:endParaRPr lang="el-GR" sz="2000" dirty="0" smtClean="0"/>
          </a:p>
          <a:p>
            <a:pPr>
              <a:buClr>
                <a:schemeClr val="tx1"/>
              </a:buClr>
            </a:pPr>
            <a:r>
              <a:rPr lang="el-GR" sz="2000" dirty="0" smtClean="0"/>
              <a:t>Προπονητικά Πρωτόκολλα Αθλημάτων</a:t>
            </a:r>
            <a:endParaRPr lang="en-US" sz="2000" dirty="0" smtClean="0"/>
          </a:p>
          <a:p>
            <a:pPr>
              <a:buClr>
                <a:schemeClr val="tx1"/>
              </a:buClr>
              <a:buNone/>
            </a:pPr>
            <a:endParaRPr lang="el-GR" sz="2000" dirty="0" smtClean="0"/>
          </a:p>
          <a:p>
            <a:pPr>
              <a:buClr>
                <a:schemeClr val="tx1"/>
              </a:buClr>
            </a:pPr>
            <a:r>
              <a:rPr lang="el-GR" sz="2000" dirty="0" smtClean="0"/>
              <a:t>Αγωνιστικά Πρωτόκολλα Αθλημάτων</a:t>
            </a:r>
            <a:endParaRPr lang="en-US" sz="2000" dirty="0" smtClean="0"/>
          </a:p>
          <a:p>
            <a:pPr>
              <a:buClr>
                <a:schemeClr val="tx1"/>
              </a:buClr>
            </a:pPr>
            <a:endParaRPr lang="el-GR" sz="2000" dirty="0" smtClean="0"/>
          </a:p>
          <a:p>
            <a:pPr>
              <a:buClr>
                <a:schemeClr val="tx1"/>
              </a:buClr>
            </a:pPr>
            <a:r>
              <a:rPr lang="el-GR" sz="2000" dirty="0" smtClean="0"/>
              <a:t> Συστάσεις ΕΟΔΥ και Υγειονομικής Επιτροπής ΓΓΑ για τα Ομαδικά Αθλήματα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481" y="1094474"/>
            <a:ext cx="8076698" cy="545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792706" y="252662"/>
            <a:ext cx="7868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Κατάλογος εισερχομένων – εξερχομένων ανά ώρα προπόνησης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1788" y="214481"/>
            <a:ext cx="10459453" cy="844299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700" b="1" dirty="0" smtClean="0"/>
              <a:t/>
            </a:r>
            <a:br>
              <a:rPr lang="el-GR" sz="2700" b="1" dirty="0" smtClean="0"/>
            </a:br>
            <a:r>
              <a:rPr lang="el-GR" sz="2200" b="1" dirty="0" smtClean="0"/>
              <a:t>ΟΔΗΓΙΕΣ ΕΡΓΑΖΟΜΕΝΩΝ </a:t>
            </a:r>
            <a:br>
              <a:rPr lang="el-GR" sz="2200" b="1" dirty="0" smtClean="0"/>
            </a:br>
            <a:r>
              <a:rPr lang="el-GR" sz="2200" b="1" dirty="0" smtClean="0"/>
              <a:t>ΓΙΑ ΤΗ Γ΄ΦΑΣΗ ΕΠΑΝΕΚΚΙΝΗΣΗΣ ΤΩΝ ΑΘΛΗΤΙΚΩΝ ΧΩΡΩΝ ΓΙΑ ΤΟ </a:t>
            </a:r>
            <a:r>
              <a:rPr lang="el-GR" sz="2200" b="1" u="sng" dirty="0" smtClean="0"/>
              <a:t>ΚΟΙΝΟ</a:t>
            </a:r>
            <a:r>
              <a:rPr lang="el-GR" sz="2200" b="1" dirty="0" smtClean="0"/>
              <a:t> </a:t>
            </a:r>
            <a:r>
              <a:rPr lang="el-GR" sz="2200" dirty="0" smtClean="0"/>
              <a:t/>
            </a:r>
            <a:br>
              <a:rPr lang="el-GR" sz="2200" dirty="0" smtClean="0"/>
            </a:br>
            <a:endParaRPr lang="el-GR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87380" y="1407695"/>
            <a:ext cx="9480883" cy="5137484"/>
          </a:xfrm>
        </p:spPr>
        <p:txBody>
          <a:bodyPr>
            <a:normAutofit fontScale="55000" lnSpcReduction="20000"/>
          </a:bodyPr>
          <a:lstStyle/>
          <a:p>
            <a:pPr lvl="0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900" dirty="0" smtClean="0"/>
              <a:t>Έλεγχος του </a:t>
            </a:r>
            <a:r>
              <a:rPr lang="el-GR" sz="2900" i="1" dirty="0" smtClean="0"/>
              <a:t>«Δελτίου καταγραφής αθλούμενου για την ασφαλή επιστροφή στην αθλητική δραστηριότητα»</a:t>
            </a:r>
            <a:r>
              <a:rPr lang="el-GR" sz="2900" dirty="0" smtClean="0"/>
              <a:t> 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endParaRPr lang="el-GR" sz="2900" dirty="0" smtClean="0"/>
          </a:p>
          <a:p>
            <a:pPr lvl="0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900" dirty="0" smtClean="0"/>
              <a:t>Καταγραφή των στοιχείων των αθλουμένων δημοτών  στον </a:t>
            </a:r>
            <a:r>
              <a:rPr lang="el-GR" sz="2900" i="1" dirty="0" smtClean="0"/>
              <a:t>«Κατάλογο εισερχομένων-εξερχομένων στην αθλητική εγκατάσταση για ενδεχόμενο </a:t>
            </a:r>
            <a:r>
              <a:rPr lang="el-GR" sz="2900" i="1" dirty="0" err="1" smtClean="0"/>
              <a:t>ιχνηλάτησης</a:t>
            </a:r>
            <a:r>
              <a:rPr lang="el-GR" sz="2900" i="1" dirty="0" smtClean="0"/>
              <a:t> επαφών λόγω COVID-19»</a:t>
            </a:r>
            <a:r>
              <a:rPr lang="el-GR" sz="2900" dirty="0" smtClean="0"/>
              <a:t>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endParaRPr lang="el-GR" sz="2900" dirty="0" smtClean="0"/>
          </a:p>
          <a:p>
            <a:pPr lvl="0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900" dirty="0" smtClean="0"/>
              <a:t>Αυστηρή τήρηση του μέγιστου αριθμού αθλουμένων ανά ώρα με την διανομή αριθμημένου δελτίου καθώς και της διάρκειας ατομικής άσκησης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l-GR" sz="2900" dirty="0" smtClean="0"/>
          </a:p>
          <a:p>
            <a:pPr lvl="0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900" dirty="0" smtClean="0"/>
              <a:t>Υπόδειξη στον αθλούμενο δημότη για τήρηση των κανόνων ατομικής υγιεινής (ατομική πετσέτα, μπουκάλι με νερό, μπάλα)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l-GR" sz="2900" dirty="0" smtClean="0"/>
          </a:p>
          <a:p>
            <a:pPr lvl="0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900" dirty="0" smtClean="0"/>
              <a:t>Μια είσοδος/έξοδος στην αθλητική εγκατάσταση </a:t>
            </a:r>
          </a:p>
          <a:p>
            <a:pPr lvl="0">
              <a:buClr>
                <a:schemeClr val="accent5">
                  <a:lumMod val="50000"/>
                </a:schemeClr>
              </a:buClr>
              <a:buNone/>
            </a:pPr>
            <a:endParaRPr lang="el-GR" sz="2900" dirty="0" smtClean="0"/>
          </a:p>
          <a:p>
            <a:pPr lvl="0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900" dirty="0" smtClean="0"/>
              <a:t>Διάρκεια προπόνησης 1 ώρα (60 λεπτά)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endParaRPr lang="el-GR" sz="2900" dirty="0" smtClean="0"/>
          </a:p>
          <a:p>
            <a:pPr lvl="0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900" dirty="0" smtClean="0"/>
              <a:t>Σχολαστική απολύμανση της τουαλέτας, των αποδυτηρίων, των κοινόχρηστων χώρων και της εισόδου ανά ώρα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endParaRPr lang="el-GR" sz="2900" dirty="0" smtClean="0"/>
          </a:p>
          <a:p>
            <a:pPr lvl="0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900" dirty="0" smtClean="0"/>
              <a:t>Υποχρεωτικός εξοπλισμός εργαζομένου προστατευτική μάσκα, γάντια , στολή και χρήση απολυμαντικού</a:t>
            </a:r>
            <a:endParaRPr lang="en-US" sz="2900" dirty="0" smtClean="0"/>
          </a:p>
          <a:p>
            <a:pPr>
              <a:buClr>
                <a:schemeClr val="accent5">
                  <a:lumMod val="50000"/>
                </a:schemeClr>
              </a:buClr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729917" y="300789"/>
            <a:ext cx="9956800" cy="128529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200" b="1" dirty="0" smtClean="0"/>
              <a:t>ΟΔΗΓΙΕΣ  ΕΡΓΑΖΟΜΕΝΩΝ </a:t>
            </a:r>
            <a:br>
              <a:rPr lang="el-GR" sz="2200" b="1" dirty="0" smtClean="0"/>
            </a:br>
            <a:r>
              <a:rPr lang="el-GR" sz="2200" b="1" dirty="0" smtClean="0"/>
              <a:t>ΓΙΑ ΤΗ Γ΄ΦΑΣΗ ΕΠΑΝΕΚΚΙΝΗΣΗΣ ΤΩΝ ΑΘΛΗΤΙΚΩΝ ΧΩΡΩΝ ΓΙΑ ΤΑ </a:t>
            </a:r>
            <a:r>
              <a:rPr lang="el-GR" sz="2200" b="1" u="sng" dirty="0" smtClean="0"/>
              <a:t>ΑΘΛΗΤΙΚΑ ΣΩΜΑΤΕΙΑ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39253" y="1311889"/>
            <a:ext cx="10046367" cy="5353606"/>
          </a:xfrm>
        </p:spPr>
        <p:txBody>
          <a:bodyPr>
            <a:no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Μια είσοδος/έξοδος στην αθλητική εγκατάσταση και  Διάρκεια προπόνησης 1 ώρα (60 λεπτά)</a:t>
            </a: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endParaRPr lang="el-GR" sz="1600" dirty="0" smtClean="0"/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Αερισμός αθλητικού χώρου μεταξύ των προπονήσεων για 20 λεπτά</a:t>
            </a: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endParaRPr lang="el-GR" sz="1600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Αυστηρή τήρηση του μέγιστου αριθμού αθλητών ανά ώρα σύμφωνα με τα τμ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endParaRPr lang="el-GR" sz="1600" dirty="0" smtClean="0"/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Σχολαστική απολύμανση της τουαλέτας, των αποδυτηρίων, κοινόχρηστων χώρων και των εισόδων ανά ώρα χρήσης</a:t>
            </a: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endParaRPr lang="el-GR" sz="1600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Τήρηση των κανόνων ατομικής υγιεινής (ατομική πετσέτα, μπουκάλι με νερό, μπάλα)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endParaRPr lang="el-GR" sz="1600" dirty="0" smtClean="0"/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600" u="sng" dirty="0" smtClean="0"/>
              <a:t>Παραλαβή λίστας από τον προπονητή με τα ονόματα των αθλητών ανά προπονητική ώρα</a:t>
            </a: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endParaRPr lang="el-GR" sz="1600" u="sng" dirty="0" smtClean="0"/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600" u="sng" dirty="0" smtClean="0"/>
              <a:t>Απολύμανση του αθλητικού εξοπλισμού στην έναρξη της προπόνησης και ανά προπονητική ώρα εάν δεν υπάρχει ατομικός εξοπλισμός (υπεύθυνος προπονητής)</a:t>
            </a: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endParaRPr lang="el-GR" sz="1600" dirty="0" smtClean="0">
              <a:solidFill>
                <a:srgbClr val="92D050"/>
              </a:solidFill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600" dirty="0" smtClean="0"/>
              <a:t>Υποχρεωτικός εξοπλισμός εργαζομένου προστατευτική μάσκα, γάντια , στολή και χρήση απολυμαντικού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24262" y="0"/>
            <a:ext cx="8686800" cy="998621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/>
              <a:t>Προγραμματισμός  / Έλεγχος καθαριότητας</a:t>
            </a:r>
            <a:endParaRPr lang="el-GR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01780" y="1344482"/>
            <a:ext cx="7643812" cy="49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43526" y="348916"/>
            <a:ext cx="9581147" cy="97455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200" b="1" dirty="0" smtClean="0"/>
              <a:t>Τεχνικός Ασφαλείας </a:t>
            </a:r>
            <a:br>
              <a:rPr lang="el-GR" sz="2200" b="1" dirty="0" smtClean="0"/>
            </a:br>
            <a:r>
              <a:rPr lang="el-GR" sz="2200" b="1" dirty="0" smtClean="0"/>
              <a:t>Έντυπο αξιολόγησης για τη λήψη μέτρων προφύλαξης των εργαζομένων</a:t>
            </a:r>
            <a:r>
              <a:rPr lang="el-GR" sz="2800" dirty="0" smtClean="0"/>
              <a:t> </a:t>
            </a:r>
            <a:br>
              <a:rPr lang="el-GR" sz="2800" dirty="0" smtClean="0"/>
            </a:br>
            <a:endParaRPr lang="el-G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3947" y="1430225"/>
            <a:ext cx="3994485" cy="521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3427" y="1395663"/>
            <a:ext cx="3968591" cy="5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1989" y="144379"/>
            <a:ext cx="8329864" cy="778040"/>
          </a:xfrm>
        </p:spPr>
        <p:txBody>
          <a:bodyPr>
            <a:noAutofit/>
          </a:bodyPr>
          <a:lstStyle/>
          <a:p>
            <a:r>
              <a:rPr lang="el-GR" sz="2400" b="1" dirty="0"/>
              <a:t>Δ</a:t>
            </a:r>
            <a:r>
              <a:rPr lang="el-GR" sz="2400" b="1" dirty="0" smtClean="0"/>
              <a:t>ιαδικασία </a:t>
            </a:r>
            <a:r>
              <a:rPr lang="el-GR" sz="2400" b="1" dirty="0"/>
              <a:t>διαχείρισης ύποπτου κρούσματος </a:t>
            </a:r>
            <a:r>
              <a:rPr lang="el-GR" sz="2400" b="1" dirty="0" smtClean="0"/>
              <a:t>COVID-19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395663" y="1086853"/>
            <a:ext cx="9817769" cy="5193631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l-GR" sz="1400" dirty="0" smtClean="0"/>
          </a:p>
          <a:p>
            <a:pPr>
              <a:buClr>
                <a:srgbClr val="002060"/>
              </a:buClr>
              <a:buNone/>
            </a:pPr>
            <a:r>
              <a:rPr lang="el-GR" sz="1400" dirty="0" smtClean="0"/>
              <a:t> </a:t>
            </a:r>
            <a:r>
              <a:rPr lang="el-GR" sz="1600" dirty="0" smtClean="0"/>
              <a:t>Εργαζόμενος που εμφανίσει αιφνιδίως συμπτώματα:</a:t>
            </a:r>
          </a:p>
          <a:p>
            <a:pPr>
              <a:buClr>
                <a:srgbClr val="002060"/>
              </a:buClr>
              <a:buNone/>
            </a:pPr>
            <a:endParaRPr lang="el-GR" sz="16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l-GR" sz="1600" dirty="0" smtClean="0"/>
              <a:t> αναμένει σε χώρο όπου δε θα έρχεται σε επαφή με άλλα άτομα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l-GR" sz="16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l-GR" sz="1600" dirty="0" smtClean="0"/>
              <a:t> ενημερώνονται ο ιατρός εργασίας 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l-GR" sz="16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l-GR" sz="1600" dirty="0" smtClean="0"/>
              <a:t> ενημερώνονται ο προϊστάμενος 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l-GR" sz="16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l-GR" sz="1600" dirty="0" smtClean="0"/>
              <a:t>ειδοποιείται άμεσα ο ΕΟΔΥ ώστε να παράσχει τις απαραίτητες οδηγίες, οι οποίες πρέπει να ακολουθούνται πιστά. 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l-GR" sz="16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l-GR" sz="1600" dirty="0" smtClean="0"/>
              <a:t>Ο χώρος όπου παρέμεινε ο εργαζόμενος καθαρίζεται και απολυμαίνεται, μετά την αποχώρησή του, από το προσωπικό καθαριότητας, σύμφωνα με τις οδηγίες του ΕΟΔΥ όπως αναγράφονται στην ιστοσελίδα του </a:t>
            </a:r>
            <a:r>
              <a:rPr lang="el-GR" sz="1600" i="1" dirty="0" smtClean="0"/>
              <a:t>(</a:t>
            </a:r>
            <a:r>
              <a:rPr lang="el-GR" sz="1600" i="1" dirty="0" err="1" smtClean="0"/>
              <a:t>www.eody.gov.gr</a:t>
            </a:r>
            <a:r>
              <a:rPr lang="el-GR" sz="1600" i="1" dirty="0" smtClean="0"/>
              <a:t>, ενότητα: «Οδηγίες για τον περιβαλλοντικό καθαρισμό μη υγειονομικών μονάδων που έχουν εκτεθεί στον ιό SARS-CoV-2»).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l-GR" sz="1600" i="1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l-GR" sz="1600" dirty="0" smtClean="0"/>
              <a:t>Σε περιπτώσεις που είναι εφικτό, συνιστάται η εξ’ αποστάσεως εργασία.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94224" y="192506"/>
            <a:ext cx="3384884" cy="673768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/>
              <a:t>Σύνοψη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75348" y="1624267"/>
            <a:ext cx="9781673" cy="4475744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002060"/>
              </a:buClr>
            </a:pPr>
            <a:r>
              <a:rPr lang="el-GR" sz="3200" dirty="0" smtClean="0"/>
              <a:t>Ετοιμότητα και προσαρμογή των αθλητικών υπηρεσιών στις νέες συνθήκες</a:t>
            </a:r>
          </a:p>
          <a:p>
            <a:pPr>
              <a:buClr>
                <a:srgbClr val="002060"/>
              </a:buClr>
            </a:pPr>
            <a:endParaRPr lang="el-GR" sz="3200" dirty="0" smtClean="0"/>
          </a:p>
          <a:p>
            <a:pPr>
              <a:buClr>
                <a:srgbClr val="002060"/>
              </a:buClr>
            </a:pPr>
            <a:r>
              <a:rPr lang="el-GR" sz="3200" dirty="0" smtClean="0"/>
              <a:t>Εφαρμογή υγειονομικών πρωτοκόλλων</a:t>
            </a:r>
          </a:p>
          <a:p>
            <a:pPr>
              <a:buClr>
                <a:srgbClr val="002060"/>
              </a:buClr>
            </a:pPr>
            <a:endParaRPr lang="el-GR" sz="3200" dirty="0" smtClean="0"/>
          </a:p>
          <a:p>
            <a:pPr>
              <a:buClr>
                <a:srgbClr val="002060"/>
              </a:buClr>
            </a:pPr>
            <a:r>
              <a:rPr lang="el-GR" sz="3200" dirty="0" smtClean="0"/>
              <a:t>Υιοθέτηση των νέων τεχνολογιών και εναλλακτικών υπηρεσιών στην άσκηση (</a:t>
            </a:r>
            <a:r>
              <a:rPr lang="en-US" sz="3200" dirty="0" smtClean="0"/>
              <a:t>on</a:t>
            </a:r>
            <a:r>
              <a:rPr lang="el-GR" sz="3200" dirty="0" smtClean="0"/>
              <a:t>-</a:t>
            </a:r>
            <a:r>
              <a:rPr lang="en-US" sz="3200" dirty="0" smtClean="0"/>
              <a:t>line live streaming</a:t>
            </a:r>
            <a:r>
              <a:rPr lang="el-GR" sz="3200" dirty="0" smtClean="0"/>
              <a:t>)</a:t>
            </a:r>
          </a:p>
          <a:p>
            <a:pPr>
              <a:buClr>
                <a:srgbClr val="002060"/>
              </a:buClr>
            </a:pPr>
            <a:endParaRPr lang="el-GR" sz="3200" dirty="0" smtClean="0"/>
          </a:p>
          <a:p>
            <a:pPr>
              <a:buClr>
                <a:srgbClr val="002060"/>
              </a:buClr>
            </a:pPr>
            <a:r>
              <a:rPr lang="el-GR" sz="3200" dirty="0" smtClean="0"/>
              <a:t>Συνεργασία με όλους τους φορείς (κρατικούς και ιδιωτικούς)</a:t>
            </a:r>
          </a:p>
          <a:p>
            <a:pPr>
              <a:buClr>
                <a:srgbClr val="002060"/>
              </a:buClr>
            </a:pPr>
            <a:endParaRPr lang="el-GR" sz="3200" dirty="0" smtClean="0"/>
          </a:p>
          <a:p>
            <a:pPr>
              <a:buClr>
                <a:srgbClr val="002060"/>
              </a:buClr>
            </a:pPr>
            <a:r>
              <a:rPr lang="el-GR" sz="3200" dirty="0" smtClean="0"/>
              <a:t> Παροχή αθλητικών εγκαταστάσεων για ασφαλή άθληση των πολιτών</a:t>
            </a:r>
          </a:p>
          <a:p>
            <a:pPr>
              <a:buClr>
                <a:srgbClr val="002060"/>
              </a:buClr>
              <a:buNone/>
            </a:pPr>
            <a:endParaRPr lang="el-GR" sz="3200" dirty="0" smtClean="0"/>
          </a:p>
          <a:p>
            <a:pPr>
              <a:buClr>
                <a:srgbClr val="002060"/>
              </a:buClr>
              <a:buNone/>
            </a:pPr>
            <a:endParaRPr lang="el-GR" sz="3200" dirty="0" smtClean="0"/>
          </a:p>
          <a:p>
            <a:pPr>
              <a:buClr>
                <a:srgbClr val="002060"/>
              </a:buClr>
              <a:buNone/>
            </a:pP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0073" y="1116848"/>
            <a:ext cx="995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Ευχαριστώ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Picture 1" descr="C:\Users\GIOTA\Desktop\97098730_102047841519199_1945007993334530048_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73626" y="2586792"/>
            <a:ext cx="2634280" cy="2346156"/>
          </a:xfrm>
          <a:prstGeom prst="rect">
            <a:avLst/>
          </a:prstGeom>
          <a:noFill/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39" y="2545389"/>
            <a:ext cx="2679388" cy="2676317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9135979" y="6256421"/>
            <a:ext cx="305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pmpalask@phed.auth.gr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3455" y="433138"/>
            <a:ext cx="10131425" cy="950494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100" b="1" dirty="0"/>
              <a:t>Εφαρμογή – Εποπτεία Πρωτοκόλλου </a:t>
            </a:r>
            <a:r>
              <a:rPr lang="el-GR" sz="3100" b="1" dirty="0" smtClean="0"/>
              <a:t>Υγείας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l-GR" sz="3100" b="1" dirty="0"/>
              <a:t> </a:t>
            </a:r>
            <a:r>
              <a:rPr lang="el-GR" sz="3100" b="1" dirty="0" smtClean="0"/>
              <a:t>στις  Αθλητικές  Εγκαταστάσεις </a:t>
            </a:r>
            <a:r>
              <a:rPr lang="el-GR" sz="2800" u="sng" dirty="0" smtClean="0">
                <a:solidFill>
                  <a:srgbClr val="FF0000"/>
                </a:solidFill>
              </a:rPr>
              <a:t/>
            </a:r>
            <a:br>
              <a:rPr lang="el-GR" sz="2800" u="sng" dirty="0" smtClean="0">
                <a:solidFill>
                  <a:srgbClr val="FF0000"/>
                </a:solidFill>
              </a:rPr>
            </a:br>
            <a:endParaRPr lang="el-GR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70222" y="1636294"/>
            <a:ext cx="6819882" cy="4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551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7317" y="81763"/>
            <a:ext cx="10131425" cy="820605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/>
              <a:t>«Μαζικός Αθλητισμός» </a:t>
            </a:r>
            <a:r>
              <a:rPr lang="en-US" sz="2800" b="1" dirty="0" smtClean="0"/>
              <a:t> </a:t>
            </a:r>
            <a:r>
              <a:rPr lang="el-GR" sz="2800" b="1" dirty="0" smtClean="0"/>
              <a:t>/ </a:t>
            </a:r>
            <a:r>
              <a:rPr lang="en-US" sz="2800" b="1" dirty="0" smtClean="0"/>
              <a:t> COVID - 19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8578" y="1467853"/>
            <a:ext cx="4700789" cy="5029199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l-GR" sz="3600" i="1" dirty="0"/>
              <a:t>Άθληση σε ... "απευθείας σύνδεση" από τον Δήμο Κορδελιού </a:t>
            </a:r>
            <a:r>
              <a:rPr lang="el-GR" sz="3600" i="1" dirty="0" smtClean="0"/>
              <a:t>Εύοσμου</a:t>
            </a:r>
          </a:p>
          <a:p>
            <a:pPr algn="ctr"/>
            <a:endParaRPr lang="en-US" sz="3600" i="1" dirty="0" smtClean="0"/>
          </a:p>
          <a:p>
            <a:pPr algn="ctr">
              <a:buNone/>
            </a:pPr>
            <a:r>
              <a:rPr lang="el-GR" sz="3600" b="1" i="1" dirty="0"/>
              <a:t/>
            </a:r>
            <a:br>
              <a:rPr lang="el-GR" sz="3600" b="1" i="1" dirty="0"/>
            </a:br>
            <a:r>
              <a:rPr lang="el-GR" sz="3600" dirty="0"/>
              <a:t>"ΖΩΝΤΑΝΑ" ΑΘΛΗΤΙΚΑ ΠΡΟΓΡΑΜΜΑΤΑ ΕΝΗΛΙΚΩΝ</a:t>
            </a:r>
            <a:br>
              <a:rPr lang="el-GR" sz="3600" dirty="0"/>
            </a:br>
            <a:r>
              <a:rPr lang="el-GR" sz="3600" dirty="0"/>
              <a:t>ΜΕΣΩ ΔΙΑΔΙΚΤΥΑΚΗΣ </a:t>
            </a:r>
            <a:r>
              <a:rPr lang="el-GR" sz="3600" dirty="0" smtClean="0"/>
              <a:t>ΠΛΑΤΦΟΡΜΑΣ</a:t>
            </a:r>
          </a:p>
          <a:p>
            <a:endParaRPr lang="el-GR" sz="3200" b="1" dirty="0" smtClean="0"/>
          </a:p>
          <a:p>
            <a:endParaRPr lang="el-GR" sz="3200" b="1" dirty="0" smtClean="0"/>
          </a:p>
          <a:p>
            <a:endParaRPr lang="el-GR" sz="3200" b="1" dirty="0" smtClean="0"/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/>
          </a:p>
          <a:p>
            <a:pPr>
              <a:buNone/>
            </a:pPr>
            <a:endParaRPr lang="el-GR" sz="3200" b="1" dirty="0" smtClean="0"/>
          </a:p>
          <a:p>
            <a:pPr>
              <a:buNone/>
            </a:pPr>
            <a:r>
              <a:rPr lang="el-GR" sz="3200" b="1" dirty="0" smtClean="0"/>
              <a:t>     </a:t>
            </a:r>
          </a:p>
          <a:p>
            <a:pPr>
              <a:buNone/>
            </a:pPr>
            <a:endParaRPr lang="el-GR" sz="3200" b="1" dirty="0" smtClean="0"/>
          </a:p>
          <a:p>
            <a:pPr>
              <a:buNone/>
            </a:pPr>
            <a:endParaRPr lang="el-GR" sz="3200" b="1" dirty="0" smtClean="0"/>
          </a:p>
          <a:p>
            <a:pPr>
              <a:buNone/>
            </a:pPr>
            <a:r>
              <a:rPr lang="el-GR" sz="3200" b="1" dirty="0" smtClean="0"/>
              <a:t>      </a:t>
            </a:r>
            <a:r>
              <a:rPr lang="el-GR" sz="4000" dirty="0" smtClean="0"/>
              <a:t>ΠΛΑΤΦΟΡΜΑ </a:t>
            </a:r>
            <a:r>
              <a:rPr lang="it-IT" sz="4000" dirty="0" smtClean="0"/>
              <a:t>Cisco Webex</a:t>
            </a:r>
          </a:p>
          <a:p>
            <a:pPr>
              <a:buNone/>
            </a:pPr>
            <a:endParaRPr lang="en-US" sz="3200" b="1" dirty="0" smtClean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l-GR" sz="1600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>
          <a:xfrm>
            <a:off x="6204284" y="1435043"/>
            <a:ext cx="5744101" cy="567947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l-GR" sz="5000" b="1" dirty="0"/>
              <a:t>Επιστρέφουμε στο </a:t>
            </a:r>
            <a:r>
              <a:rPr lang="el-GR" sz="5000" b="1" dirty="0" smtClean="0"/>
              <a:t>γυμναστήριο</a:t>
            </a:r>
            <a:r>
              <a:rPr lang="el-GR" sz="3500" dirty="0"/>
              <a:t/>
            </a:r>
            <a:br>
              <a:rPr lang="el-GR" sz="3500" dirty="0"/>
            </a:br>
            <a:endParaRPr lang="el-GR" sz="35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l-GR" sz="3500" dirty="0" smtClean="0"/>
              <a:t>Η </a:t>
            </a:r>
            <a:r>
              <a:rPr lang="el-GR" sz="3500" dirty="0"/>
              <a:t>προσέλευση </a:t>
            </a:r>
            <a:r>
              <a:rPr lang="el-GR" sz="3500" dirty="0" smtClean="0"/>
              <a:t>κατόπιν </a:t>
            </a:r>
            <a:r>
              <a:rPr lang="el-GR" sz="3500" dirty="0"/>
              <a:t>τηλεφωνικής επικοινωνίας </a:t>
            </a:r>
            <a:endParaRPr lang="en-US" sz="35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35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l-GR" sz="3500" dirty="0"/>
              <a:t>Δ</a:t>
            </a:r>
            <a:r>
              <a:rPr lang="el-GR" sz="3500" dirty="0" smtClean="0"/>
              <a:t>ελτίο </a:t>
            </a:r>
            <a:r>
              <a:rPr lang="el-GR" sz="3500" dirty="0"/>
              <a:t>καταγραφής </a:t>
            </a:r>
            <a:r>
              <a:rPr lang="el-GR" sz="3500" dirty="0" err="1" smtClean="0"/>
              <a:t>αθλουμένων</a:t>
            </a:r>
            <a:r>
              <a:rPr lang="el-GR" sz="3500" dirty="0" smtClean="0"/>
              <a:t> για ασφαλή επιστροφή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l-GR" sz="35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l-GR" sz="3500" dirty="0" smtClean="0"/>
              <a:t>Κατάλογος εισερχομένων/εξερχομένων </a:t>
            </a:r>
            <a:endParaRPr lang="en-US" sz="35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l-GR" sz="35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l-GR" sz="3500" dirty="0" smtClean="0"/>
              <a:t>Υποχρεωτική χρήση </a:t>
            </a:r>
            <a:r>
              <a:rPr lang="el-GR" sz="3500" dirty="0"/>
              <a:t>ατομικής πετσέτας, ατομικού στρώματος και η αλλαγή καθαρών υποδημάτων </a:t>
            </a:r>
            <a:endParaRPr lang="el-GR" sz="35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l-GR" sz="35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l-GR" sz="3500" dirty="0" smtClean="0"/>
              <a:t>Περιορισμένη </a:t>
            </a:r>
            <a:r>
              <a:rPr lang="el-GR" sz="3500" dirty="0"/>
              <a:t>χρήση των αποδυτηρίων </a:t>
            </a:r>
            <a:endParaRPr lang="en-US" sz="35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35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l-GR" sz="3500" dirty="0" smtClean="0"/>
              <a:t>Προτείνεται </a:t>
            </a:r>
            <a:r>
              <a:rPr lang="el-GR" sz="3500" dirty="0"/>
              <a:t>η χρήση </a:t>
            </a:r>
            <a:r>
              <a:rPr lang="el-GR" sz="3500" dirty="0" smtClean="0"/>
              <a:t>γαντιών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l-GR" sz="35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l-GR" sz="3500" dirty="0" smtClean="0"/>
              <a:t>Εφαρμογή αποστάσεων 2 μ.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l-GR" sz="35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l-GR" sz="3500" dirty="0" smtClean="0"/>
              <a:t>Εφαρμογής αναλογία </a:t>
            </a:r>
            <a:r>
              <a:rPr lang="el-GR" sz="3500" dirty="0" err="1" smtClean="0"/>
              <a:t>αθλουμένων</a:t>
            </a:r>
            <a:r>
              <a:rPr lang="el-GR" sz="3500" dirty="0" smtClean="0"/>
              <a:t> ανά </a:t>
            </a:r>
            <a:r>
              <a:rPr lang="el-GR" sz="3500" dirty="0" err="1" smtClean="0"/>
              <a:t>τμ</a:t>
            </a:r>
            <a:r>
              <a:rPr lang="el-GR" sz="3500" dirty="0" smtClean="0"/>
              <a:t> χωρητικότητας αθλ. χώρου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l-GR" sz="29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179" y="3344776"/>
            <a:ext cx="4170893" cy="229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97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78" y="1491916"/>
            <a:ext cx="3691140" cy="495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2943" y="1732547"/>
            <a:ext cx="6471831" cy="424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2382254" y="264697"/>
            <a:ext cx="721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Ασφαλή επιστροφή στην αθλητική δραστηριότητα αθλούμενου</a:t>
            </a:r>
            <a:endParaRPr lang="el-GR" sz="2000" b="1" dirty="0"/>
          </a:p>
        </p:txBody>
      </p:sp>
    </p:spTree>
    <p:extLst>
      <p:ext uri="{BB962C8B-B14F-4D97-AF65-F5344CB8AC3E}">
        <p14:creationId xmlns="" xmlns:p14="http://schemas.microsoft.com/office/powerpoint/2010/main" val="36924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2346157" y="368968"/>
            <a:ext cx="6448927" cy="31683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b="1" dirty="0" smtClean="0"/>
              <a:t>Ενδεικτικός προγραμματισμός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1325" y="998010"/>
            <a:ext cx="6296527" cy="280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9136" y="4104471"/>
            <a:ext cx="6395865" cy="25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65686" y="0"/>
            <a:ext cx="9059779" cy="870283"/>
          </a:xfrm>
        </p:spPr>
        <p:txBody>
          <a:bodyPr>
            <a:normAutofit/>
          </a:bodyPr>
          <a:lstStyle/>
          <a:p>
            <a:r>
              <a:rPr lang="el-GR" sz="1800" b="1" dirty="0" smtClean="0"/>
              <a:t/>
            </a:r>
            <a:br>
              <a:rPr lang="el-GR" sz="1800" b="1" dirty="0" smtClean="0"/>
            </a:br>
            <a:r>
              <a:rPr lang="el-GR" sz="1900" b="1" dirty="0" smtClean="0"/>
              <a:t>Εργαστήριο Διοίκησης Αθλητισμού, Τουρισμού και Αναψυχής ΤΕΦΑΑ  ΑΠΘ</a:t>
            </a:r>
            <a:endParaRPr lang="el-GR" sz="19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16573" y="2503015"/>
            <a:ext cx="3657599" cy="299541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900" dirty="0" smtClean="0"/>
              <a:t>on</a:t>
            </a:r>
            <a:r>
              <a:rPr lang="el-GR" sz="1900" dirty="0" smtClean="0"/>
              <a:t>-</a:t>
            </a:r>
            <a:r>
              <a:rPr lang="en-US" sz="1900" dirty="0" smtClean="0"/>
              <a:t>line live streaming</a:t>
            </a:r>
            <a:endParaRPr lang="el-GR" sz="1900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700" dirty="0" smtClean="0"/>
              <a:t>67%  αυτήν η μορφή άσκησης είναι ελκυστική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700" dirty="0" smtClean="0"/>
              <a:t>76% ότι είναι ευχάριστη 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700" dirty="0" smtClean="0"/>
              <a:t>56% ότι είναι δια δραστική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700" dirty="0" smtClean="0"/>
              <a:t>68% ότι είναι διασκεδαστική 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700" dirty="0" smtClean="0"/>
              <a:t>79% ότι είναι αναζωογονητική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4054643" y="2526634"/>
            <a:ext cx="3729789" cy="298382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/>
              <a:t>Συμμετοχή σε άσκηση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l-GR" sz="1800" dirty="0" smtClean="0"/>
              <a:t>80% αισθάνονται χαρούμενοι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l-GR" sz="1800" dirty="0" smtClean="0"/>
              <a:t>80% τους γέμισε ενέργεια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l-GR" sz="1800" dirty="0" smtClean="0"/>
              <a:t>84% αισθάνονται σωματικά υγιείς</a:t>
            </a:r>
          </a:p>
          <a:p>
            <a:endParaRPr lang="el-GR" dirty="0"/>
          </a:p>
        </p:txBody>
      </p:sp>
      <p:pic>
        <p:nvPicPr>
          <p:cNvPr id="5121" name="Picture 1" descr="C:\Users\GIOTA\Desktop\97098730_102047841519199_194500799333453004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9505" y="1106905"/>
            <a:ext cx="1403685" cy="1250157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5999751" y="6154306"/>
            <a:ext cx="6192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/>
              <a:t>Εργαστήριο Διοίκησης Αθλητισμού, Τουρισμού και Αναψυχής, ΤΕΦΑΑ  ΑΠΘ</a:t>
            </a:r>
            <a:r>
              <a:rPr lang="el-GR" sz="1400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/>
                <a:ea typeface="+mj-ea"/>
                <a:cs typeface="+mj-cs"/>
              </a:rPr>
              <a:t>  </a:t>
            </a:r>
            <a:br>
              <a:rPr lang="el-GR" sz="1400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/>
                <a:ea typeface="+mj-ea"/>
                <a:cs typeface="+mj-cs"/>
              </a:rPr>
            </a:br>
            <a:r>
              <a:rPr lang="el-GR" sz="1400" dirty="0" smtClean="0"/>
              <a:t>Δ/</a:t>
            </a:r>
            <a:r>
              <a:rPr lang="el-GR" sz="1400" dirty="0" err="1" smtClean="0"/>
              <a:t>ντης</a:t>
            </a:r>
            <a:r>
              <a:rPr lang="el-GR" sz="1400" dirty="0" smtClean="0"/>
              <a:t>: Κ. Αλεξανδρής , Καθηγητής </a:t>
            </a:r>
            <a:r>
              <a:rPr lang="en-US" sz="1400" dirty="0" smtClean="0">
                <a:solidFill>
                  <a:srgbClr val="FF0000"/>
                </a:solidFill>
              </a:rPr>
              <a:t>  </a:t>
            </a:r>
            <a:r>
              <a:rPr lang="it-IT" sz="1400" dirty="0" smtClean="0">
                <a:hlinkClick r:id="rId3"/>
              </a:rPr>
              <a:t>http://sportourmanlab.web.auth.gr/</a:t>
            </a:r>
            <a:endParaRPr lang="el-GR" sz="1400" dirty="0"/>
          </a:p>
        </p:txBody>
      </p:sp>
      <p:sp>
        <p:nvSpPr>
          <p:cNvPr id="8" name="7 - Ορθογώνιο"/>
          <p:cNvSpPr/>
          <p:nvPr/>
        </p:nvSpPr>
        <p:spPr>
          <a:xfrm>
            <a:off x="8073189" y="2526632"/>
            <a:ext cx="3922295" cy="30072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1700" dirty="0" smtClean="0"/>
              <a:t>Ποιότητα των παρεχόμενων προγραμμάτων</a:t>
            </a: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l-GR" sz="1700" dirty="0" smtClean="0"/>
              <a:t>   81%  επικοινωνία με τον γυμναστή</a:t>
            </a: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l-GR" sz="1700" dirty="0" smtClean="0"/>
              <a:t>   89% φιλικότητα των ηλεκτρ. μέσων</a:t>
            </a: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l-GR" sz="1700" dirty="0" smtClean="0"/>
              <a:t>   76% βαθμός παρακίνησης</a:t>
            </a:r>
          </a:p>
          <a:p>
            <a:pPr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l-GR" sz="1700" dirty="0" smtClean="0"/>
              <a:t>   84%  αξιοπιστία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endParaRPr lang="el-GR" sz="1700" dirty="0" smtClean="0"/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endParaRPr lang="el-GR" sz="1700" dirty="0"/>
          </a:p>
        </p:txBody>
      </p:sp>
      <p:sp>
        <p:nvSpPr>
          <p:cNvPr id="9" name="8 - Ορθογώνιο"/>
          <p:cNvSpPr/>
          <p:nvPr/>
        </p:nvSpPr>
        <p:spPr>
          <a:xfrm>
            <a:off x="1359569" y="970092"/>
            <a:ext cx="8674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Θετική Ανταπόκριση των Πελατών Γυμναστηρίων στην </a:t>
            </a:r>
            <a:r>
              <a:rPr lang="en-US" dirty="0" smtClean="0"/>
              <a:t>on</a:t>
            </a:r>
            <a:r>
              <a:rPr lang="el-GR" dirty="0" smtClean="0"/>
              <a:t>-</a:t>
            </a:r>
            <a:r>
              <a:rPr lang="en-US" dirty="0" smtClean="0"/>
              <a:t>line live streaming </a:t>
            </a:r>
            <a:r>
              <a:rPr lang="el-GR" dirty="0" smtClean="0"/>
              <a:t>άσκηση των Γυμναστηρίων.  Διαδικτυακή έρευνα (</a:t>
            </a:r>
            <a:r>
              <a:rPr lang="en-US" dirty="0" smtClean="0"/>
              <a:t>n=</a:t>
            </a:r>
            <a:r>
              <a:rPr lang="el-GR" dirty="0" smtClean="0"/>
              <a:t>350 άτομα</a:t>
            </a:r>
            <a:r>
              <a:rPr lang="en-US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5530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37550" y="222422"/>
            <a:ext cx="7289509" cy="531340"/>
          </a:xfrm>
        </p:spPr>
        <p:txBody>
          <a:bodyPr>
            <a:normAutofit/>
          </a:bodyPr>
          <a:lstStyle/>
          <a:p>
            <a:r>
              <a:rPr lang="el-GR" sz="1900" b="1" dirty="0" smtClean="0"/>
              <a:t>Εργαστήριο Διοίκησης Αθλητισμού, Τουρισμού και Αναψυχής ΤΕΦΑΑ ΑΠΘ</a:t>
            </a:r>
            <a:endParaRPr lang="el-GR" sz="19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40942" y="2428224"/>
            <a:ext cx="5317307" cy="2761613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1900" dirty="0" smtClean="0"/>
              <a:t>Πρόθεση για το μέλλον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l-GR" sz="1900" dirty="0" smtClean="0"/>
              <a:t>48% εξέφρασαν την επιθυμία να συνεχίσουν να κάνουν άσκηση μέσω </a:t>
            </a:r>
            <a:r>
              <a:rPr lang="en-US" sz="1900" dirty="0" smtClean="0"/>
              <a:t>on</a:t>
            </a:r>
            <a:r>
              <a:rPr lang="el-GR" sz="1900" dirty="0" smtClean="0"/>
              <a:t>-</a:t>
            </a:r>
            <a:r>
              <a:rPr lang="en-US" sz="1900" dirty="0" smtClean="0"/>
              <a:t>line live streaming</a:t>
            </a:r>
            <a:r>
              <a:rPr lang="el-GR" sz="1900" dirty="0" smtClean="0"/>
              <a:t> αφού ανοίξουν τα γυμναστήρια 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l-GR" sz="1900" dirty="0" smtClean="0"/>
              <a:t>54% συνδυαστικά με την άσκηση στο γυμναστήριο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l-GR" sz="1900" dirty="0" smtClean="0"/>
              <a:t>22% εξέφρασαν την επιθυμία να αντικαταστήσουν την άσκηση στο γυμναστήριο με την </a:t>
            </a:r>
            <a:r>
              <a:rPr lang="el-GR" sz="1900" dirty="0" err="1" smtClean="0"/>
              <a:t>on</a:t>
            </a:r>
            <a:r>
              <a:rPr lang="el-GR" sz="1900" dirty="0" smtClean="0"/>
              <a:t>-</a:t>
            </a:r>
            <a:r>
              <a:rPr lang="el-GR" sz="1900" dirty="0" err="1" smtClean="0"/>
              <a:t>line</a:t>
            </a:r>
            <a:r>
              <a:rPr lang="el-GR" sz="1900" dirty="0" smtClean="0"/>
              <a:t> </a:t>
            </a:r>
            <a:r>
              <a:rPr lang="el-GR" sz="1900" dirty="0" err="1" smtClean="0"/>
              <a:t>live</a:t>
            </a:r>
            <a:r>
              <a:rPr lang="el-GR" sz="1900" dirty="0" smtClean="0"/>
              <a:t> </a:t>
            </a:r>
            <a:r>
              <a:rPr lang="el-GR" sz="1900" dirty="0" err="1" smtClean="0"/>
              <a:t>streaming</a:t>
            </a:r>
            <a:r>
              <a:rPr lang="el-GR" sz="1900" dirty="0" smtClean="0"/>
              <a:t> άσκηση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6425513" y="2464523"/>
            <a:ext cx="5311129" cy="2707105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1900" dirty="0" smtClean="0"/>
              <a:t>Συμπεράσματα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l-GR" sz="1900" dirty="0" smtClean="0"/>
              <a:t>Αποτελεσματική και </a:t>
            </a:r>
            <a:r>
              <a:rPr lang="el-GR" sz="1900" u="sng" dirty="0" smtClean="0"/>
              <a:t>γρήγορη προσαρμογή </a:t>
            </a:r>
            <a:r>
              <a:rPr lang="el-GR" sz="1900" dirty="0" smtClean="0"/>
              <a:t>των επαγγελματιών στις συνθήκες της πανδημίας, </a:t>
            </a:r>
          </a:p>
          <a:p>
            <a:pPr>
              <a:buClr>
                <a:schemeClr val="tx2">
                  <a:lumMod val="50000"/>
                </a:schemeClr>
              </a:buClr>
            </a:pPr>
            <a:endParaRPr lang="el-GR" sz="1900" dirty="0" smtClean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l-GR" sz="1900" dirty="0" smtClean="0"/>
              <a:t>Ανάγκη </a:t>
            </a:r>
            <a:r>
              <a:rPr lang="el-GR" sz="1900" u="sng" dirty="0" smtClean="0"/>
              <a:t>υιοθέτησης των νέων τεχνολογιών </a:t>
            </a:r>
            <a:r>
              <a:rPr lang="el-GR" sz="1900" dirty="0" smtClean="0"/>
              <a:t>στην άσκηση με στόχο την προσφορά νέων / </a:t>
            </a:r>
            <a:r>
              <a:rPr lang="el-GR" sz="1900" u="sng" dirty="0" smtClean="0"/>
              <a:t>εναλλακτικών υπηρεσιών </a:t>
            </a:r>
            <a:r>
              <a:rPr lang="el-GR" sz="1900" dirty="0" smtClean="0"/>
              <a:t>βασισμένες στις εξατομικευμένες ανάγκες των πελατών τους.</a:t>
            </a:r>
            <a:endParaRPr lang="el-GR" dirty="0"/>
          </a:p>
        </p:txBody>
      </p:sp>
      <p:pic>
        <p:nvPicPr>
          <p:cNvPr id="5121" name="Picture 1" descr="C:\Users\GIOTA\Desktop\97098730_102047841519199_194500799333453004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4323" y="979249"/>
            <a:ext cx="1235677" cy="1100525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6059908" y="6190401"/>
            <a:ext cx="6312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/>
              <a:t>Εργαστήριο Διοίκησης Αθλητισμού, Τουρισμού και Αναψυχής, ΤΕΦΑΑ  ΑΠΘ</a:t>
            </a:r>
            <a:r>
              <a:rPr lang="el-GR" sz="1400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/>
              </a:rPr>
              <a:t>  </a:t>
            </a:r>
            <a:br>
              <a:rPr lang="el-GR" sz="1400" cap="all" dirty="0" smtClean="0">
                <a:ln w="3175" cmpd="sng">
                  <a:noFill/>
                </a:ln>
                <a:solidFill>
                  <a:prstClr val="white"/>
                </a:solidFill>
                <a:latin typeface="Calibri Light"/>
              </a:rPr>
            </a:br>
            <a:r>
              <a:rPr lang="el-GR" sz="1400" dirty="0" smtClean="0"/>
              <a:t>Δ/</a:t>
            </a:r>
            <a:r>
              <a:rPr lang="el-GR" sz="1400" dirty="0" err="1" smtClean="0"/>
              <a:t>ντης</a:t>
            </a:r>
            <a:r>
              <a:rPr lang="el-GR" sz="1400" dirty="0" smtClean="0"/>
              <a:t>: Κ. Αλεξανδρής, </a:t>
            </a:r>
            <a:r>
              <a:rPr lang="en-US" sz="1400" dirty="0" smtClean="0"/>
              <a:t> </a:t>
            </a:r>
            <a:r>
              <a:rPr lang="el-GR" sz="1400" dirty="0" smtClean="0"/>
              <a:t>Καθηγητής </a:t>
            </a:r>
            <a:r>
              <a:rPr lang="en-US" sz="1400" dirty="0" smtClean="0"/>
              <a:t>  </a:t>
            </a:r>
            <a:r>
              <a:rPr lang="it-IT" sz="1400" dirty="0" smtClean="0">
                <a:hlinkClick r:id="rId3"/>
              </a:rPr>
              <a:t>http://sportourmanlab.web.auth.gr/</a:t>
            </a:r>
            <a:endParaRPr lang="el-GR" sz="1400" dirty="0"/>
          </a:p>
        </p:txBody>
      </p:sp>
      <p:sp>
        <p:nvSpPr>
          <p:cNvPr id="8" name="7 - Ορθογώνιο"/>
          <p:cNvSpPr/>
          <p:nvPr/>
        </p:nvSpPr>
        <p:spPr>
          <a:xfrm>
            <a:off x="1767016" y="903757"/>
            <a:ext cx="8192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Θετική Ανταπόκριση των Πελατών Γυμναστηρίων στην </a:t>
            </a:r>
            <a:r>
              <a:rPr lang="en-US" dirty="0" smtClean="0"/>
              <a:t>on</a:t>
            </a:r>
            <a:r>
              <a:rPr lang="el-GR" dirty="0" smtClean="0"/>
              <a:t>-</a:t>
            </a:r>
            <a:r>
              <a:rPr lang="en-US" dirty="0" smtClean="0"/>
              <a:t>line live streaming </a:t>
            </a:r>
            <a:r>
              <a:rPr lang="el-GR" dirty="0" smtClean="0"/>
              <a:t>άσκηση των Γυμναστηρίων.  Διαδικτυακή έρευνα (</a:t>
            </a:r>
            <a:r>
              <a:rPr lang="en-US" dirty="0" smtClean="0"/>
              <a:t>n=</a:t>
            </a:r>
            <a:r>
              <a:rPr lang="el-GR" dirty="0" smtClean="0"/>
              <a:t>350 άτομα</a:t>
            </a:r>
            <a:r>
              <a:rPr lang="en-US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5530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4894" y="1368624"/>
            <a:ext cx="8221576" cy="526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2271046" y="295587"/>
            <a:ext cx="7137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ΣΥΝΕΡΓΑΣΙΑ ΜΕ ΑΘΛΗΤΙΚΑ ΣΩΜΑΤΕΙΑ ΚΑΙ ΥΓΕΙΟΝΟΜΙΚΑ ΠΡΩΤΟΚΟΛΛΑ</a:t>
            </a:r>
            <a:endParaRPr lang="en-US" b="1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54" y="1157226"/>
            <a:ext cx="3423846" cy="483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0843" y="1133164"/>
            <a:ext cx="3515778" cy="487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5151" y="1143000"/>
            <a:ext cx="3297670" cy="484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550694" y="288759"/>
            <a:ext cx="6906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Ασφαλή επιστροφή στην αθλητική δραστηριότητα αθλητών 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RGC_Template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8RGC_Template (1)</Template>
  <TotalTime>3123</TotalTime>
  <Words>748</Words>
  <Application>Microsoft Office PowerPoint</Application>
  <PresentationFormat>Προσαρμογή</PresentationFormat>
  <Paragraphs>155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8RGC_Template (1)</vt:lpstr>
      <vt:lpstr>     ΜΑΖΙΚΟΣ ΑΘΛΗΤΙΣΜΟΣ ΚΑΙ ΥΓΕΙΑ </vt:lpstr>
      <vt:lpstr>Εφαρμογή – Εποπτεία Πρωτοκόλλου Υγείας  στις  Αθλητικές  Εγκαταστάσεις  </vt:lpstr>
      <vt:lpstr>«Μαζικός Αθλητισμός»  /  COVID - 19</vt:lpstr>
      <vt:lpstr>Διαφάνεια 4</vt:lpstr>
      <vt:lpstr>  Ενδεικτικός προγραμματισμός  </vt:lpstr>
      <vt:lpstr> Εργαστήριο Διοίκησης Αθλητισμού, Τουρισμού και Αναψυχής ΤΕΦΑΑ  ΑΠΘ</vt:lpstr>
      <vt:lpstr>Εργαστήριο Διοίκησης Αθλητισμού, Τουρισμού και Αναψυχής ΤΕΦΑΑ ΑΠΘ</vt:lpstr>
      <vt:lpstr>Διαφάνεια 8</vt:lpstr>
      <vt:lpstr>Διαφάνεια 9</vt:lpstr>
      <vt:lpstr>Γενική Γραμματεία Αθλητισμού / Ομοσπονδίες</vt:lpstr>
      <vt:lpstr>Διαφάνεια 11</vt:lpstr>
      <vt:lpstr> ΟΔΗΓΙΕΣ ΕΡΓΑΖΟΜΕΝΩΝ  ΓΙΑ ΤΗ Γ΄ΦΑΣΗ ΕΠΑΝΕΚΚΙΝΗΣΗΣ ΤΩΝ ΑΘΛΗΤΙΚΩΝ ΧΩΡΩΝ ΓΙΑ ΤΟ ΚΟΙΝΟ  </vt:lpstr>
      <vt:lpstr>ΟΔΗΓΙΕΣ  ΕΡΓΑΖΟΜΕΝΩΝ  ΓΙΑ ΤΗ Γ΄ΦΑΣΗ ΕΠΑΝΕΚΚΙΝΗΣΗΣ ΤΩΝ ΑΘΛΗΤΙΚΩΝ ΧΩΡΩΝ ΓΙΑ ΤΑ ΑΘΛΗΤΙΚΑ ΣΩΜΑΤΕΙΑ </vt:lpstr>
      <vt:lpstr>Προγραμματισμός  / Έλεγχος καθαριότητας</vt:lpstr>
      <vt:lpstr>Τεχνικός Ασφαλείας  Έντυπο αξιολόγησης για τη λήψη μέτρων προφύλαξης των εργαζομένων  </vt:lpstr>
      <vt:lpstr>Διαδικασία διαχείρισης ύποπτου κρούσματος COVID-19</vt:lpstr>
      <vt:lpstr>Σύνοψη</vt:lpstr>
      <vt:lpstr>Ευχαριστώ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Άσκηση και Κοινωνική Ευημερία  ΜΕΛΕΤΗ ΠΕΡΙΠΤΩΣΗΣ: Δ. ΚΟΡΔΕΛΙΟΥ - ΕΥΟΣΜΟΥ</dc:title>
  <dc:creator>Μπαλάσκα</dc:creator>
  <cp:lastModifiedBy>GIOTA</cp:lastModifiedBy>
  <cp:revision>222</cp:revision>
  <cp:lastPrinted>2020-06-30T14:10:08Z</cp:lastPrinted>
  <dcterms:created xsi:type="dcterms:W3CDTF">2019-12-30T12:12:10Z</dcterms:created>
  <dcterms:modified xsi:type="dcterms:W3CDTF">2020-07-03T07:47:17Z</dcterms:modified>
</cp:coreProperties>
</file>