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8" r:id="rId4"/>
    <p:sldId id="276" r:id="rId5"/>
    <p:sldId id="316" r:id="rId6"/>
    <p:sldId id="317" r:id="rId7"/>
    <p:sldId id="318" r:id="rId8"/>
    <p:sldId id="263" r:id="rId9"/>
    <p:sldId id="264" r:id="rId10"/>
    <p:sldId id="277" r:id="rId11"/>
    <p:sldId id="319" r:id="rId12"/>
    <p:sldId id="320" r:id="rId13"/>
    <p:sldId id="274" r:id="rId14"/>
    <p:sldId id="275" r:id="rId15"/>
    <p:sldId id="321" r:id="rId16"/>
    <p:sldId id="322" r:id="rId17"/>
    <p:sldId id="323" r:id="rId18"/>
    <p:sldId id="268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470" r:id="rId29"/>
    <p:sldId id="333" r:id="rId30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7"/>
  </p:normalViewPr>
  <p:slideViewPr>
    <p:cSldViewPr snapToGrid="0" snapToObjects="1">
      <p:cViewPr>
        <p:scale>
          <a:sx n="90" d="100"/>
          <a:sy n="90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42EC1-5642-4010-8CDE-13245E80ACB5}" type="doc">
      <dgm:prSet loTypeId="urn:microsoft.com/office/officeart/2005/8/layout/process4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D269175-2DDE-4740-9DA9-FE41C542F8FC}">
      <dgm:prSet/>
      <dgm:spPr/>
      <dgm:t>
        <a:bodyPr/>
        <a:lstStyle/>
        <a:p>
          <a:r>
            <a:rPr lang="el-GR"/>
            <a:t>Η ιδιότητα των εμβολίων να παρέχουν προστασία από μια λοίμωξη ακόμα και σε άτομα τα οποία δεν έχουν εμβολιαστεί έναντι αυτής της λοίμωξης</a:t>
          </a:r>
          <a:endParaRPr lang="en-US"/>
        </a:p>
      </dgm:t>
    </dgm:pt>
    <dgm:pt modelId="{E42FD02A-1658-453D-8375-992E86A3176A}" type="parTrans" cxnId="{08EA54B4-B1F4-4EBE-8341-264066C4657F}">
      <dgm:prSet/>
      <dgm:spPr/>
      <dgm:t>
        <a:bodyPr/>
        <a:lstStyle/>
        <a:p>
          <a:endParaRPr lang="en-US"/>
        </a:p>
      </dgm:t>
    </dgm:pt>
    <dgm:pt modelId="{C6D402DC-8EAD-43EB-996D-46B482D1C3CC}" type="sibTrans" cxnId="{08EA54B4-B1F4-4EBE-8341-264066C4657F}">
      <dgm:prSet/>
      <dgm:spPr/>
      <dgm:t>
        <a:bodyPr/>
        <a:lstStyle/>
        <a:p>
          <a:endParaRPr lang="en-US"/>
        </a:p>
      </dgm:t>
    </dgm:pt>
    <dgm:pt modelId="{C021BE6F-810E-413D-8516-3C7A95762A83}">
      <dgm:prSet/>
      <dgm:spPr/>
      <dgm:t>
        <a:bodyPr/>
        <a:lstStyle/>
        <a:p>
          <a:r>
            <a:rPr lang="el-GR"/>
            <a:t>Η παρουσία ανοσοποιημένων ατόμων εμποδίζει την εξάπλωση ενός μεταδοτικού νοσήματος μέσα σε ένα πληθυσμό</a:t>
          </a:r>
          <a:endParaRPr lang="en-US"/>
        </a:p>
      </dgm:t>
    </dgm:pt>
    <dgm:pt modelId="{1FA91DDF-C7FB-4278-9DCF-9ECB1547BE24}" type="parTrans" cxnId="{1836C2BC-5E3C-4593-9B4D-53095B30200A}">
      <dgm:prSet/>
      <dgm:spPr/>
      <dgm:t>
        <a:bodyPr/>
        <a:lstStyle/>
        <a:p>
          <a:endParaRPr lang="en-US"/>
        </a:p>
      </dgm:t>
    </dgm:pt>
    <dgm:pt modelId="{C21345F2-920B-42ED-BC5C-EE699565551C}" type="sibTrans" cxnId="{1836C2BC-5E3C-4593-9B4D-53095B30200A}">
      <dgm:prSet/>
      <dgm:spPr/>
      <dgm:t>
        <a:bodyPr/>
        <a:lstStyle/>
        <a:p>
          <a:endParaRPr lang="en-US"/>
        </a:p>
      </dgm:t>
    </dgm:pt>
    <dgm:pt modelId="{E7DFF741-3BC1-420A-B385-1D9AAF40CE61}">
      <dgm:prSet/>
      <dgm:spPr/>
      <dgm:t>
        <a:bodyPr/>
        <a:lstStyle/>
        <a:p>
          <a:r>
            <a:rPr lang="el-GR" b="1" u="sng" dirty="0"/>
            <a:t>Προϋπόθεση:</a:t>
          </a:r>
          <a:r>
            <a:rPr lang="el-GR" dirty="0"/>
            <a:t> η εμβολιαστική κάλυψη του πληθυσμού να υπερβαίνει ένα ποσοστό, το οποίο εξαρτάται κυρίως από τον βασικό ρυθμό αναπαραγωγής (</a:t>
          </a:r>
          <a:r>
            <a:rPr lang="en-US" dirty="0"/>
            <a:t>R0) </a:t>
          </a:r>
          <a:r>
            <a:rPr lang="el-GR" dirty="0"/>
            <a:t>του νοσήματος</a:t>
          </a:r>
          <a:endParaRPr lang="en-US" dirty="0"/>
        </a:p>
      </dgm:t>
    </dgm:pt>
    <dgm:pt modelId="{CE946702-1BE0-4A9A-B7BE-986D64891A8D}" type="parTrans" cxnId="{1EE02D8A-EE35-42AF-A11D-1BFBD0BAAE94}">
      <dgm:prSet/>
      <dgm:spPr/>
      <dgm:t>
        <a:bodyPr/>
        <a:lstStyle/>
        <a:p>
          <a:endParaRPr lang="en-US"/>
        </a:p>
      </dgm:t>
    </dgm:pt>
    <dgm:pt modelId="{491090D9-3F79-4122-A216-3CF07DB9DFA1}" type="sibTrans" cxnId="{1EE02D8A-EE35-42AF-A11D-1BFBD0BAAE94}">
      <dgm:prSet/>
      <dgm:spPr/>
      <dgm:t>
        <a:bodyPr/>
        <a:lstStyle/>
        <a:p>
          <a:endParaRPr lang="en-US"/>
        </a:p>
      </dgm:t>
    </dgm:pt>
    <dgm:pt modelId="{0C4A1263-B473-1842-9977-5B13DE930D2D}" type="pres">
      <dgm:prSet presAssocID="{24D42EC1-5642-4010-8CDE-13245E80ACB5}" presName="Name0" presStyleCnt="0">
        <dgm:presLayoutVars>
          <dgm:dir/>
          <dgm:animLvl val="lvl"/>
          <dgm:resizeHandles val="exact"/>
        </dgm:presLayoutVars>
      </dgm:prSet>
      <dgm:spPr/>
    </dgm:pt>
    <dgm:pt modelId="{ED0E4BEA-4679-154A-AC41-E1584CDD636B}" type="pres">
      <dgm:prSet presAssocID="{E7DFF741-3BC1-420A-B385-1D9AAF40CE61}" presName="boxAndChildren" presStyleCnt="0"/>
      <dgm:spPr/>
    </dgm:pt>
    <dgm:pt modelId="{EA9FE747-3ED5-D447-B442-D1312EEAAAE2}" type="pres">
      <dgm:prSet presAssocID="{E7DFF741-3BC1-420A-B385-1D9AAF40CE61}" presName="parentTextBox" presStyleLbl="node1" presStyleIdx="0" presStyleCnt="3" custLinFactNeighborX="-16125" custLinFactNeighborY="997"/>
      <dgm:spPr/>
    </dgm:pt>
    <dgm:pt modelId="{80FC19F3-369F-104A-8EC1-3A02B4852EBC}" type="pres">
      <dgm:prSet presAssocID="{C21345F2-920B-42ED-BC5C-EE699565551C}" presName="sp" presStyleCnt="0"/>
      <dgm:spPr/>
    </dgm:pt>
    <dgm:pt modelId="{7639B828-7BFC-7A46-88FE-900D5E827259}" type="pres">
      <dgm:prSet presAssocID="{C021BE6F-810E-413D-8516-3C7A95762A83}" presName="arrowAndChildren" presStyleCnt="0"/>
      <dgm:spPr/>
    </dgm:pt>
    <dgm:pt modelId="{D5579E23-A839-1545-9C97-EC2B7A11B5D1}" type="pres">
      <dgm:prSet presAssocID="{C021BE6F-810E-413D-8516-3C7A95762A83}" presName="parentTextArrow" presStyleLbl="node1" presStyleIdx="1" presStyleCnt="3"/>
      <dgm:spPr/>
    </dgm:pt>
    <dgm:pt modelId="{79B8E294-2410-E545-8959-473286288E8B}" type="pres">
      <dgm:prSet presAssocID="{C6D402DC-8EAD-43EB-996D-46B482D1C3CC}" presName="sp" presStyleCnt="0"/>
      <dgm:spPr/>
    </dgm:pt>
    <dgm:pt modelId="{E62848F3-EB7B-4140-9140-B1CDAB9EDE35}" type="pres">
      <dgm:prSet presAssocID="{6D269175-2DDE-4740-9DA9-FE41C542F8FC}" presName="arrowAndChildren" presStyleCnt="0"/>
      <dgm:spPr/>
    </dgm:pt>
    <dgm:pt modelId="{70E5BF5E-365E-B34A-8625-C64C946321BF}" type="pres">
      <dgm:prSet presAssocID="{6D269175-2DDE-4740-9DA9-FE41C542F8FC}" presName="parentTextArrow" presStyleLbl="node1" presStyleIdx="2" presStyleCnt="3"/>
      <dgm:spPr/>
    </dgm:pt>
  </dgm:ptLst>
  <dgm:cxnLst>
    <dgm:cxn modelId="{C7052050-B2D0-EC4C-BEBF-70CC7857D0B2}" type="presOf" srcId="{C021BE6F-810E-413D-8516-3C7A95762A83}" destId="{D5579E23-A839-1545-9C97-EC2B7A11B5D1}" srcOrd="0" destOrd="0" presId="urn:microsoft.com/office/officeart/2005/8/layout/process4"/>
    <dgm:cxn modelId="{B88C386D-F05D-0842-AD8D-D31F56ECFC1C}" type="presOf" srcId="{24D42EC1-5642-4010-8CDE-13245E80ACB5}" destId="{0C4A1263-B473-1842-9977-5B13DE930D2D}" srcOrd="0" destOrd="0" presId="urn:microsoft.com/office/officeart/2005/8/layout/process4"/>
    <dgm:cxn modelId="{1EE02D8A-EE35-42AF-A11D-1BFBD0BAAE94}" srcId="{24D42EC1-5642-4010-8CDE-13245E80ACB5}" destId="{E7DFF741-3BC1-420A-B385-1D9AAF40CE61}" srcOrd="2" destOrd="0" parTransId="{CE946702-1BE0-4A9A-B7BE-986D64891A8D}" sibTransId="{491090D9-3F79-4122-A216-3CF07DB9DFA1}"/>
    <dgm:cxn modelId="{AB55FCAD-14E7-6543-BA05-373B76DAF41F}" type="presOf" srcId="{6D269175-2DDE-4740-9DA9-FE41C542F8FC}" destId="{70E5BF5E-365E-B34A-8625-C64C946321BF}" srcOrd="0" destOrd="0" presId="urn:microsoft.com/office/officeart/2005/8/layout/process4"/>
    <dgm:cxn modelId="{08EA54B4-B1F4-4EBE-8341-264066C4657F}" srcId="{24D42EC1-5642-4010-8CDE-13245E80ACB5}" destId="{6D269175-2DDE-4740-9DA9-FE41C542F8FC}" srcOrd="0" destOrd="0" parTransId="{E42FD02A-1658-453D-8375-992E86A3176A}" sibTransId="{C6D402DC-8EAD-43EB-996D-46B482D1C3CC}"/>
    <dgm:cxn modelId="{1836C2BC-5E3C-4593-9B4D-53095B30200A}" srcId="{24D42EC1-5642-4010-8CDE-13245E80ACB5}" destId="{C021BE6F-810E-413D-8516-3C7A95762A83}" srcOrd="1" destOrd="0" parTransId="{1FA91DDF-C7FB-4278-9DCF-9ECB1547BE24}" sibTransId="{C21345F2-920B-42ED-BC5C-EE699565551C}"/>
    <dgm:cxn modelId="{2AA5D8F8-2527-1C42-B960-A63A9042BD30}" type="presOf" srcId="{E7DFF741-3BC1-420A-B385-1D9AAF40CE61}" destId="{EA9FE747-3ED5-D447-B442-D1312EEAAAE2}" srcOrd="0" destOrd="0" presId="urn:microsoft.com/office/officeart/2005/8/layout/process4"/>
    <dgm:cxn modelId="{24C52C5C-FE27-764F-ADAB-5CFEC141EDB5}" type="presParOf" srcId="{0C4A1263-B473-1842-9977-5B13DE930D2D}" destId="{ED0E4BEA-4679-154A-AC41-E1584CDD636B}" srcOrd="0" destOrd="0" presId="urn:microsoft.com/office/officeart/2005/8/layout/process4"/>
    <dgm:cxn modelId="{79A7F1F2-6B85-5742-BBF0-E41D01E99324}" type="presParOf" srcId="{ED0E4BEA-4679-154A-AC41-E1584CDD636B}" destId="{EA9FE747-3ED5-D447-B442-D1312EEAAAE2}" srcOrd="0" destOrd="0" presId="urn:microsoft.com/office/officeart/2005/8/layout/process4"/>
    <dgm:cxn modelId="{FF96D785-5E9E-044B-979D-7494E48C1B91}" type="presParOf" srcId="{0C4A1263-B473-1842-9977-5B13DE930D2D}" destId="{80FC19F3-369F-104A-8EC1-3A02B4852EBC}" srcOrd="1" destOrd="0" presId="urn:microsoft.com/office/officeart/2005/8/layout/process4"/>
    <dgm:cxn modelId="{EE338348-6B99-CB4D-B84E-F20C5A49FF0C}" type="presParOf" srcId="{0C4A1263-B473-1842-9977-5B13DE930D2D}" destId="{7639B828-7BFC-7A46-88FE-900D5E827259}" srcOrd="2" destOrd="0" presId="urn:microsoft.com/office/officeart/2005/8/layout/process4"/>
    <dgm:cxn modelId="{A5E893C6-9A48-794F-A1EC-A75DA633DD8A}" type="presParOf" srcId="{7639B828-7BFC-7A46-88FE-900D5E827259}" destId="{D5579E23-A839-1545-9C97-EC2B7A11B5D1}" srcOrd="0" destOrd="0" presId="urn:microsoft.com/office/officeart/2005/8/layout/process4"/>
    <dgm:cxn modelId="{89B69805-1C3F-0346-B523-101ED269122F}" type="presParOf" srcId="{0C4A1263-B473-1842-9977-5B13DE930D2D}" destId="{79B8E294-2410-E545-8959-473286288E8B}" srcOrd="3" destOrd="0" presId="urn:microsoft.com/office/officeart/2005/8/layout/process4"/>
    <dgm:cxn modelId="{D51FAF7C-58D8-2E41-8C49-1F0CB5D09A88}" type="presParOf" srcId="{0C4A1263-B473-1842-9977-5B13DE930D2D}" destId="{E62848F3-EB7B-4140-9140-B1CDAB9EDE35}" srcOrd="4" destOrd="0" presId="urn:microsoft.com/office/officeart/2005/8/layout/process4"/>
    <dgm:cxn modelId="{C7551AA5-EF4D-934D-9921-C1A4B3A93151}" type="presParOf" srcId="{E62848F3-EB7B-4140-9140-B1CDAB9EDE35}" destId="{70E5BF5E-365E-B34A-8625-C64C946321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FE747-3ED5-D447-B442-D1312EEAAAE2}">
      <dsp:nvSpPr>
        <dsp:cNvPr id="0" name=""/>
        <dsp:cNvSpPr/>
      </dsp:nvSpPr>
      <dsp:spPr>
        <a:xfrm>
          <a:off x="0" y="3407731"/>
          <a:ext cx="8229600" cy="1118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u="sng" kern="1200" dirty="0"/>
            <a:t>Προϋπόθεση:</a:t>
          </a:r>
          <a:r>
            <a:rPr lang="el-GR" sz="1900" kern="1200" dirty="0"/>
            <a:t> η εμβολιαστική κάλυψη του πληθυσμού να υπερβαίνει ένα ποσοστό, το οποίο εξαρτάται κυρίως από τον βασικό ρυθμό αναπαραγωγής (</a:t>
          </a:r>
          <a:r>
            <a:rPr lang="en-US" sz="1900" kern="1200" dirty="0"/>
            <a:t>R0) </a:t>
          </a:r>
          <a:r>
            <a:rPr lang="el-GR" sz="1900" kern="1200" dirty="0"/>
            <a:t>του νοσήματος</a:t>
          </a:r>
          <a:endParaRPr lang="en-US" sz="1900" kern="1200" dirty="0"/>
        </a:p>
      </dsp:txBody>
      <dsp:txXfrm>
        <a:off x="0" y="3407731"/>
        <a:ext cx="8229600" cy="1118231"/>
      </dsp:txXfrm>
    </dsp:sp>
    <dsp:sp modelId="{D5579E23-A839-1545-9C97-EC2B7A11B5D1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Η παρουσία ανοσοποιημένων ατόμων εμποδίζει την εξάπλωση ενός μεταδοτικού νοσήματος μέσα σε ένα πληθυσμό</a:t>
          </a:r>
          <a:endParaRPr lang="en-US" sz="1900" kern="1200"/>
        </a:p>
      </dsp:txBody>
      <dsp:txXfrm rot="10800000">
        <a:off x="0" y="1703865"/>
        <a:ext cx="8229600" cy="1117500"/>
      </dsp:txXfrm>
    </dsp:sp>
    <dsp:sp modelId="{70E5BF5E-365E-B34A-8625-C64C946321BF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Η ιδιότητα των εμβολίων να παρέχουν προστασία από μια λοίμωξη ακόμα και σε άτομα τα οποία δεν έχουν εμβολιαστεί έναντι αυτής της λοίμωξης</a:t>
          </a:r>
          <a:endParaRPr lang="en-US" sz="1900" kern="1200"/>
        </a:p>
      </dsp:txBody>
      <dsp:txXfrm rot="10800000">
        <a:off x="0" y="799"/>
        <a:ext cx="8229600" cy="111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FD306-50F3-9F48-A7F7-106E22362D4B}" type="datetimeFigureOut">
              <a:rPr lang="en-GR" smtClean="0"/>
              <a:t>4/7/20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FD0D0-872E-A14E-83AF-7556307CF009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4538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A76C-A242-4D3E-9168-51EB70A86E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41C4-108C-4B69-A0B0-D2B24EFE3C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41C4-108C-4B69-A0B0-D2B24EFE3C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A76C-A242-4D3E-9168-51EB70A86E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A76C-A242-4D3E-9168-51EB70A86E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A76C-A242-4D3E-9168-51EB70A86E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8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A76C-A242-4D3E-9168-51EB70A86E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A76C-A242-4D3E-9168-51EB70A86E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56C8-72DF-1D42-AB2E-58BE0AD2D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FD0A7-8250-BF4C-AC98-3474CD44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15851-E13B-5342-9B48-5C5B80C6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7E957-B767-0241-891C-2BA2BD16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84DD-8F0E-3544-A82C-0CD80241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575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6459-449F-0049-BA0C-DC26F3B4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78906-60B8-FD4E-89FF-2DF7846B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9B05-E048-084A-BC92-1F291C0C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E7B5B-39AF-6143-9D1D-AFD69F30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E8D1C-E652-6E4C-A2FE-6CC14482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121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D578F-C47D-8947-909E-2512A44CE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2BF84-680E-0D46-8A79-5523DC17E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994D3-98C6-9744-B0E0-138476A8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6C233-4513-9B43-8064-53111D4C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125CE-DFA8-FC45-8216-A6BC9E72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9234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3031-E660-6343-A5B1-55B0D9BC5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3819C-0989-DD4E-9E81-EC5882273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B6C35-94CE-334B-81CE-EF30626A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AB3DE-1C92-6243-8193-D7C5A15E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E69F-BD64-4E43-AE0F-D36EEB3E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96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094B-CC88-B14F-A0D1-DCD63C17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8B6B1-E301-7447-ADBE-EDCC87644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D2C80-45AC-D842-AC0D-631DC54D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AA54F-9C1F-0740-82C0-CF9FCABA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90EF8-15A4-8946-BA65-2C0B7D1D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2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10D0-AFF6-7D44-81A7-BB6EB1F3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59018-2AD0-5A4D-9DF1-20E6DA99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2104-40A7-0F41-851E-52D29F8F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7834D-3FD7-744D-A22A-BEFFEC22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D48BB-A5BD-8F4D-8933-D6198E88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0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6D8E-0661-3144-932C-0FB894F9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9A2B-050D-7848-B3DC-CB4F5F72B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6AADC-2577-C548-AA36-F736B8190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53071-DA90-194F-BAC1-5F861724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F0EEA-259C-C642-A2FA-2638D298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A3D08-B9D6-DA4D-948E-DF55821E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84A2-9044-544B-B797-A2F059A1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231CA-C806-E64E-8D7E-1C1174DC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BBC12-F292-0E43-BB47-E36B22BD3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137BD-6093-9C4F-87B7-09EC49796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03468-332E-3549-9474-1D588EEC0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BDB46-2EC2-DA4D-A0D9-AD301636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F9B91-8487-0B4B-805C-C570F073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14028-43C4-0A40-94C0-5A27E68C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5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CA05-7BD8-674B-BEDB-7926C03B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58785-C3CF-CA40-830B-E560A48A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05F0A-4479-B346-B6F4-8BA25669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A66FC-5631-3C40-BBD3-31EA50EA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6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6E3F6-6AE0-974F-9638-500E8574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42F53-0BF4-214F-883C-B5F15B2D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E5F0E-194E-B544-B3EA-66A2F8F0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77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3D60-E139-344F-A570-C914E786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CE901-9F38-0444-A220-2F052ADAA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77EDD-74BD-7647-81F1-3DE622DCE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E7A05-912F-3E4B-81D0-5C782240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0A0FB-5222-0842-8144-28E51F29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46076-59FB-0249-B432-46DA926C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46A4-94C9-2B48-8B84-81862887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4C385-613D-1249-B69A-11689B749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6F6CE-5E3E-0D45-BD43-49293385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0D041-0172-3847-BE27-1466B508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77154-7A38-1C4E-B3C5-4A3183FF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4416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FADF-0D6F-BF4D-B40E-B9FD1241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E796C-1487-F14A-B82F-2BB6A0AC3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D137C-0250-FD49-804F-DCC7F7D55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DD2FC-EE28-4A41-97FB-2CD2D35B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92153-2779-A649-A83F-65CD1CC9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81AD1-3150-C246-BD2D-DC5E175E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5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764E-1B27-454B-AF01-3F0258FA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07229-8D1E-E746-8109-77E0DB9CC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D4E0F-1C9B-5943-807E-31001D45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606DC-B7E9-6540-A905-20895D35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EB41B-4D6C-124F-B829-02B42648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0F6D1-3B61-4746-976B-9F25880E4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A86CC-E15D-4E4B-88F6-EC25BCC30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727F2-163F-9347-949D-C94E41BA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3AD38-1498-F54C-953D-8150EFCD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B2201-5974-EA4F-B770-8EBCDAC0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7F18-4F7E-DF47-B78C-B2D409CB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6D7FF-A337-5743-82BC-713E98C3D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4A18E-C6D7-F148-9AB9-D79A4E35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C6543-078A-354C-911B-68C08846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CB216-22CB-0F46-8DE8-FA2AD530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4420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6014-910E-4840-987C-6889329A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6188-6D1F-0F4A-B595-EE581E3E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64D0E-9041-6E49-9BB3-C24658A1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B7181-7F4D-5544-8EF8-465AC889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C99B1-85B6-3E40-BA1E-48BC2595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F12CE-68AB-9E42-A130-B82475A2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0753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DA20-456D-7F4B-8C0A-B334A3C9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FBD3D-EAFE-9447-BD0F-D8747DB4F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6D5CA-F8F9-5647-A7E8-5B158D33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77FF6-8319-604A-A8C9-9FBD5CB5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88004-8D85-A946-9915-47DFCEC57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E091F-2600-B245-A692-10A1F0D1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2D1B1-9825-8342-8E63-9A1F6F9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9DC3C-CC76-9A4A-983B-1B545ACA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521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1EF7-95D6-2443-8C54-47AF072C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B06F2-EA34-DA4C-9A51-EA7F96BD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3A980-C4E9-6049-AD0F-C4BF25EC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D5F9C-566F-FD43-9E70-0EBB4502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95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A598C-9F8D-AF49-B9AA-9CD8FDE1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580B5-35D2-E74B-924A-AA34D9AB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E6AD6-C8B0-6549-B617-C33FDBFA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1340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A64B-47F4-D74D-8A36-C9C3B014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9A46-C92E-6448-871F-77340733B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8794C-E191-F84A-9CF1-C8788A89A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69553-ADBF-DA45-8B53-8FF0CC2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18436-AB35-7547-B82F-0876142D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00079-2788-F847-9CA5-A5ED846F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9537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531C-CCAC-6B40-B8D8-7D4BE220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F099F-A345-604E-872D-04DE65E34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B4343-19F2-3A42-BCE0-2A1A4FE3E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16304-8048-5D4E-A250-BB3AF5E0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02170-1B41-8040-A616-9DAE52B1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FCD10-927D-7C42-BE57-BDCFB4BC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4238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4429B-37D8-794A-BCF6-AE391226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6532A-AE80-F44D-88DD-C416E483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3BB6A-DE63-9D4A-9BC7-4D8589DE4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A1FF-9EE3-3146-A6F7-97EDBEE80F66}" type="datetimeFigureOut">
              <a:rPr lang="en-GR" smtClean="0"/>
              <a:t>4/7/20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172DF-F4D1-E54D-A998-AF3C58170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A2C0A-AEB6-DA4B-AC96-DE1344583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B8E7-C254-B747-AEAB-0EAEF109693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38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4A00D-332B-F94B-BBF0-BDDA1536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324FC-E8B5-EB49-8BE1-56197A4D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E1360-8FCA-5247-B905-BCEDA27FA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BB04-4BBC-364F-90DC-FF318648BEB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B0B3-74FA-2D4E-A4F5-F10748D24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AFB76-B47D-4644-93C7-7D59AA360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CDBCD-9DA7-EA43-8226-348634C9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93D7-5CF8-D74F-BD10-E4B2D0CC3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8093" y="406400"/>
            <a:ext cx="3947611" cy="2387600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ΕΜΒΟΛΙΑ ΓΙΑ</a:t>
            </a:r>
            <a:r>
              <a:rPr lang="en-US" dirty="0"/>
              <a:t> </a:t>
            </a:r>
            <a:r>
              <a:rPr lang="el-GR" dirty="0"/>
              <a:t>ΤΟΝ </a:t>
            </a:r>
            <a:br>
              <a:rPr lang="el-GR" dirty="0"/>
            </a:br>
            <a:r>
              <a:rPr lang="el-GR" dirty="0"/>
              <a:t> </a:t>
            </a:r>
            <a:r>
              <a:rPr lang="en-GB" dirty="0"/>
              <a:t>SARS-CoV-2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144CB-4274-BF49-8F51-8C2A13377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8094" y="3602038"/>
            <a:ext cx="3947610" cy="1655762"/>
          </a:xfrm>
        </p:spPr>
        <p:txBody>
          <a:bodyPr/>
          <a:lstStyle/>
          <a:p>
            <a:r>
              <a:rPr lang="el-GR" dirty="0"/>
              <a:t>ΝΙΚΟΛΑΟΣ Β. ΣΥΨΑΣ</a:t>
            </a:r>
          </a:p>
          <a:p>
            <a:r>
              <a:rPr lang="el-GR" dirty="0"/>
              <a:t>ΚΑΘΗΓΗΤΗΣ ΙΑΤΡΙΚΗΣ ΣΧΟΛΗΣ</a:t>
            </a:r>
          </a:p>
          <a:p>
            <a:r>
              <a:rPr lang="el-GR" dirty="0"/>
              <a:t>ΕΚΠΑ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9D97E-7458-D942-9E01-6CAE89E4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5" y="355600"/>
            <a:ext cx="80518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33145F-5D85-CC43-BBBC-53A8F429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5800" dirty="0">
                <a:solidFill>
                  <a:schemeClr val="accent1"/>
                </a:solidFill>
              </a:rPr>
              <a:t>Εμβόλια σε εξέλιξη</a:t>
            </a:r>
            <a:endParaRPr lang="en-US" sz="58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C3199E-A735-FC44-A5CD-C81DF30D3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98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1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DC7B-442B-1A47-89B1-D1193744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099356-80DB-2944-9704-1BBC1C17F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95" r="1514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Εμβόλια βασισμένα σε </a:t>
            </a:r>
            <a:r>
              <a:rPr lang="el-GR" dirty="0" err="1"/>
              <a:t>νουκλεϊκά</a:t>
            </a:r>
            <a:r>
              <a:rPr lang="el-GR" dirty="0"/>
              <a:t> οξέα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Η χορήγηση </a:t>
            </a:r>
            <a:r>
              <a:rPr lang="en-US" dirty="0"/>
              <a:t>DNA/RNA </a:t>
            </a:r>
            <a:r>
              <a:rPr lang="el-GR" dirty="0"/>
              <a:t>εμβολίων μπορεί και επάγει ανοσολογικές απαντήσεις</a:t>
            </a:r>
          </a:p>
          <a:p>
            <a:pPr>
              <a:lnSpc>
                <a:spcPct val="100000"/>
              </a:lnSpc>
            </a:pPr>
            <a:r>
              <a:rPr lang="el-GR" dirty="0"/>
              <a:t>Τα </a:t>
            </a:r>
            <a:r>
              <a:rPr lang="en-US" dirty="0"/>
              <a:t>RNA </a:t>
            </a:r>
            <a:r>
              <a:rPr lang="el-GR" dirty="0"/>
              <a:t>εμβόλια προέρχονται από το </a:t>
            </a:r>
            <a:r>
              <a:rPr lang="el-GR" dirty="0" err="1"/>
              <a:t>γονιδίωμα</a:t>
            </a:r>
            <a:r>
              <a:rPr lang="el-GR" dirty="0"/>
              <a:t> του παθογόνου και περιέχουν τα γονίδια π</a:t>
            </a:r>
            <a:r>
              <a:rPr lang="en-US" dirty="0"/>
              <a:t>o</a:t>
            </a:r>
            <a:r>
              <a:rPr lang="el-GR" dirty="0"/>
              <a:t>υ κωδικοποιούν την αναπαραγωγή του </a:t>
            </a:r>
            <a:r>
              <a:rPr lang="el-GR" dirty="0" err="1"/>
              <a:t>ιϊκού</a:t>
            </a:r>
            <a:r>
              <a:rPr lang="el-GR" dirty="0"/>
              <a:t> </a:t>
            </a:r>
            <a:r>
              <a:rPr lang="en-US" dirty="0"/>
              <a:t>RNA </a:t>
            </a:r>
            <a:r>
              <a:rPr lang="el-GR" dirty="0"/>
              <a:t>αλλά 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l-GR" dirty="0">
                <a:solidFill>
                  <a:srgbClr val="FF0000"/>
                </a:solidFill>
              </a:rPr>
              <a:t>αυτά που κωδικοποιούν τις </a:t>
            </a:r>
            <a:r>
              <a:rPr lang="el-GR" dirty="0" err="1">
                <a:solidFill>
                  <a:srgbClr val="FF0000"/>
                </a:solidFill>
              </a:rPr>
              <a:t>ιϊκές</a:t>
            </a:r>
            <a:r>
              <a:rPr lang="el-GR" dirty="0">
                <a:solidFill>
                  <a:srgbClr val="FF0000"/>
                </a:solidFill>
              </a:rPr>
              <a:t> πρωτεΐνες έχουν αντικατασταθεί με ένα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transgene</a:t>
            </a:r>
            <a:r>
              <a:rPr lang="el-GR" dirty="0">
                <a:solidFill>
                  <a:srgbClr val="FF0000"/>
                </a:solidFill>
              </a:rPr>
              <a:t> που κωδικοποιεί το </a:t>
            </a:r>
            <a:r>
              <a:rPr lang="el-GR" dirty="0" err="1">
                <a:solidFill>
                  <a:srgbClr val="FF0000"/>
                </a:solidFill>
              </a:rPr>
              <a:t>ιϊκό</a:t>
            </a:r>
            <a:r>
              <a:rPr lang="el-GR" dirty="0">
                <a:solidFill>
                  <a:srgbClr val="FF0000"/>
                </a:solidFill>
              </a:rPr>
              <a:t> αντιγόνο-στόχο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Απαιτείται μόνο η γενετική ακολουθία του παθογόνου έτσι ώστε να παραχθεί το εμβόλιο</a:t>
            </a:r>
            <a:endParaRPr lang="en-US" dirty="0"/>
          </a:p>
          <a:p>
            <a:r>
              <a:rPr lang="el-GR" dirty="0"/>
              <a:t>Ευχέρεια παραγωγής μεγάλων δόσεων εμβολίου</a:t>
            </a:r>
          </a:p>
          <a:p>
            <a:r>
              <a:rPr lang="en-US" dirty="0"/>
              <a:t> </a:t>
            </a:r>
            <a:r>
              <a:rPr lang="el-GR" dirty="0"/>
              <a:t>Ικανότητα των εμβολίων </a:t>
            </a:r>
            <a:r>
              <a:rPr lang="el-GR" dirty="0" err="1"/>
              <a:t>νουκλεϊκών</a:t>
            </a:r>
            <a:r>
              <a:rPr lang="el-GR" dirty="0"/>
              <a:t> οξέων να παρέχουν ικανοποιητική και μεγάλης διάρκειας ανοσία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3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449562-5B71-1A48-92EB-A3A5B71D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Γενετικά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εμ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όλι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BD11A1-83B6-6A4A-BEC7-212188D657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08" r="6389" b="2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25D8B5-0E08-6A43-AF6F-7E80DA84D4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3" b="7062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7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18D8D-67AD-6E4D-B7D8-6530186E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Γενετικά εμβόλια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044393-03BA-CE45-A79B-36C9092905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38" r="6081" b="-1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BA31943-F83D-9740-BF00-E033CE2D94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3419" y="878720"/>
            <a:ext cx="5181600" cy="2503913"/>
          </a:xfrm>
        </p:spPr>
      </p:pic>
    </p:spTree>
    <p:extLst>
      <p:ext uri="{BB962C8B-B14F-4D97-AF65-F5344CB8AC3E}">
        <p14:creationId xmlns:p14="http://schemas.microsoft.com/office/powerpoint/2010/main" val="311439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732EDC-C564-2340-AE94-761D7CEE5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788" y="1253331"/>
            <a:ext cx="6584423" cy="4831668"/>
          </a:xfrm>
        </p:spPr>
      </p:pic>
    </p:spTree>
    <p:extLst>
      <p:ext uri="{BB962C8B-B14F-4D97-AF65-F5344CB8AC3E}">
        <p14:creationId xmlns:p14="http://schemas.microsoft.com/office/powerpoint/2010/main" val="379948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Πιο Ελπιδοφόρα Εμβόλια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πρωτεϊνη</a:t>
            </a:r>
            <a:r>
              <a:rPr lang="el-GR" dirty="0"/>
              <a:t> -«ακίδα» του ιού ενσωματώθηκε σε έναν εξασθενημένο και χωρίς δυνατότητα πολλαπλασιασμού ιό και αποτελεί μία παραλλαγή του ιού του κοινού κρυολογήματος</a:t>
            </a:r>
          </a:p>
          <a:p>
            <a:r>
              <a:rPr lang="el-GR" dirty="0"/>
              <a:t>Μετά τον εμβολιασμό η πρωτεΐνη -«ακίδα» πολλαπλασιάζεται εντός του ανθρώπινου σώματος και διεγείρει το ανοσοποιητικό να επιτεθεί στον </a:t>
            </a:r>
            <a:r>
              <a:rPr lang="el-GR" dirty="0" err="1"/>
              <a:t>κορωνοϊό</a:t>
            </a:r>
            <a:r>
              <a:rPr lang="el-GR" dirty="0"/>
              <a:t> εάν μολύνει τον </a:t>
            </a:r>
            <a:r>
              <a:rPr lang="el-GR" dirty="0" err="1"/>
              <a:t>εμβολιασθέντα</a:t>
            </a:r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64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46E9-039E-0544-B228-8CB7E4F5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Viral vector vaccines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94C856-0EAC-EF49-98CA-7D519E745A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02" r="9295" b="2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B74F22-7353-6C4E-AC90-A7306D3CA3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6" r="-3" b="-3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4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EE4-6882-C048-9507-5AE2B73A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Πρωτε</a:t>
            </a:r>
            <a:r>
              <a:rPr lang="en-GR" dirty="0"/>
              <a:t>ϊ</a:t>
            </a:r>
            <a:r>
              <a:rPr lang="el-GR" dirty="0"/>
              <a:t>νικά εμβόλια</a:t>
            </a:r>
            <a:endParaRPr lang="en-GR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CBB4057-F801-1049-B903-9246422EE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039" y="1825625"/>
            <a:ext cx="6461922" cy="4351338"/>
          </a:xfrm>
        </p:spPr>
      </p:pic>
    </p:spTree>
    <p:extLst>
      <p:ext uri="{BB962C8B-B14F-4D97-AF65-F5344CB8AC3E}">
        <p14:creationId xmlns:p14="http://schemas.microsoft.com/office/powerpoint/2010/main" val="347585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Πρόληψη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l-GR" dirty="0"/>
              <a:t>   Δύο κύριοι τρόποι πρόληψης λοιμωδών νοσημάτων, μείωσης νοσηρότητα και θανάτων: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/>
              <a:t>Υγιεινή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/>
              <a:t>Ανοσοποίηση: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/>
              <a:t>Παθητική: χορήγηση εξωγενώς παραγομένων αντισωμάτων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/>
              <a:t> Ενεργητική: κινητοποίηση οργανισμού να προκαλέσει </a:t>
            </a:r>
            <a:r>
              <a:rPr lang="el-GR" dirty="0" err="1"/>
              <a:t>ανοσιακή</a:t>
            </a:r>
            <a:r>
              <a:rPr lang="el-GR" dirty="0"/>
              <a:t> αντίδραση έναντι παθογόνου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1245F0-63F2-C84A-8126-1123312D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Πρωτεϊνικά εμβόλια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888EA0-8597-764E-95A7-0CDC3E4298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46" r="17371" b="-2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42C4EA-360D-F442-8B12-B74E6DE9B3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359" r="14926" b="-3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5F75DA-C058-F04E-97C5-D1A8B7F3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8" y="3113415"/>
            <a:ext cx="438810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Αδρανοποιημένος Ιός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C23F82-B0E5-304C-9AEF-2F6514104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25" r="10559" b="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0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3987-BEFF-984A-A82D-C4FF4D06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Αδρανοποιημένος Ιός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E5DEDB-F15F-884C-8FCE-D2B18ECC2A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28960"/>
            <a:ext cx="5181600" cy="2744667"/>
          </a:xfrm>
        </p:spPr>
      </p:pic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220441-8448-1342-AABD-4A34ADF70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32801"/>
            <a:ext cx="5181600" cy="2536985"/>
          </a:xfrm>
        </p:spPr>
      </p:pic>
    </p:spTree>
    <p:extLst>
      <p:ext uri="{BB962C8B-B14F-4D97-AF65-F5344CB8AC3E}">
        <p14:creationId xmlns:p14="http://schemas.microsoft.com/office/powerpoint/2010/main" val="49389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4F06C-FAC7-994D-AB83-FF1B48A9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Αδρ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νο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οιημένος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Ιός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1B77A-286E-4045-8AD9-4C28665AC1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0277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BCB7E7-A3E8-5D4C-8C77-9F7BD39571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924" r="10433" b="1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82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449B06-DC36-664B-81B6-D716CA1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Υπάρχοντα εμβόλια για άλλα νοσήματα</a:t>
            </a:r>
            <a:endParaRPr lang="en-GR" dirty="0"/>
          </a:p>
        </p:txBody>
      </p:sp>
      <p:pic>
        <p:nvPicPr>
          <p:cNvPr id="10" name="Content Placeholder 9" descr="A picture containing bird&#10;&#10;Description automatically generated">
            <a:extLst>
              <a:ext uri="{FF2B5EF4-FFF2-40B4-BE49-F238E27FC236}">
                <a16:creationId xmlns:a16="http://schemas.microsoft.com/office/drawing/2014/main" id="{52312DDE-9231-1C44-840B-E469329F3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100" y="2616994"/>
            <a:ext cx="8559800" cy="2768600"/>
          </a:xfrm>
        </p:spPr>
      </p:pic>
    </p:spTree>
    <p:extLst>
      <p:ext uri="{BB962C8B-B14F-4D97-AF65-F5344CB8AC3E}">
        <p14:creationId xmlns:p14="http://schemas.microsoft.com/office/powerpoint/2010/main" val="281548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AB8504-05A7-904C-897D-BF58C52BD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74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66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2031-F541-6F4B-BB97-137EEB91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Πότε θα είναι διαθέσιμο?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2085-62CA-FC49-B91E-D619E1131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10-15 δις δόσεις</a:t>
            </a:r>
          </a:p>
          <a:p>
            <a:pPr>
              <a:lnSpc>
                <a:spcPct val="150000"/>
              </a:lnSpc>
            </a:pPr>
            <a:r>
              <a:rPr lang="el-GR" dirty="0"/>
              <a:t>Φιαλίδια?</a:t>
            </a:r>
          </a:p>
          <a:p>
            <a:pPr>
              <a:lnSpc>
                <a:spcPct val="150000"/>
              </a:lnSpc>
            </a:pPr>
            <a:r>
              <a:rPr lang="el-GR" dirty="0"/>
              <a:t>Κόστος</a:t>
            </a:r>
          </a:p>
          <a:p>
            <a:pPr>
              <a:lnSpc>
                <a:spcPct val="150000"/>
              </a:lnSpc>
            </a:pPr>
            <a:r>
              <a:rPr lang="el-GR" dirty="0"/>
              <a:t>Αποθήκευση</a:t>
            </a:r>
          </a:p>
          <a:p>
            <a:pPr>
              <a:lnSpc>
                <a:spcPct val="150000"/>
              </a:lnSpc>
            </a:pPr>
            <a:r>
              <a:rPr lang="el-GR" dirty="0"/>
              <a:t>Ανταγωνισμός</a:t>
            </a:r>
          </a:p>
          <a:p>
            <a:pPr>
              <a:lnSpc>
                <a:spcPct val="150000"/>
              </a:lnSpc>
            </a:pPr>
            <a:r>
              <a:rPr lang="el-GR" dirty="0"/>
              <a:t>Προτεραιότητες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1232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6E2B-0C64-AD49-89A8-75E1898E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16" y="3201653"/>
            <a:ext cx="3483938" cy="2166836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4500" dirty="0">
                <a:solidFill>
                  <a:schemeClr val="accent2"/>
                </a:solidFill>
              </a:rPr>
              <a:t>The Miracle of Vaccines</a:t>
            </a:r>
            <a:br>
              <a:rPr lang="el-GR" sz="4500" dirty="0"/>
            </a:br>
            <a:br>
              <a:rPr lang="el-GR" sz="4500" dirty="0"/>
            </a:br>
            <a:r>
              <a:rPr lang="el-GR" sz="4500" dirty="0"/>
              <a:t>Το Θα</a:t>
            </a:r>
            <a:r>
              <a:rPr lang="en-US" sz="4500" dirty="0" err="1"/>
              <a:t>ύ</a:t>
            </a:r>
            <a:r>
              <a:rPr lang="el-GR" sz="4500" dirty="0"/>
              <a:t>μα των Εμβολίων</a:t>
            </a:r>
            <a:br>
              <a:rPr lang="en-US" sz="4500" dirty="0"/>
            </a:br>
            <a:br>
              <a:rPr lang="en-US" sz="4500" dirty="0"/>
            </a:br>
            <a:r>
              <a:rPr lang="en-US" sz="3000" dirty="0"/>
              <a:t>By Diego Rivera </a:t>
            </a:r>
            <a:br>
              <a:rPr lang="en-US" sz="3000" dirty="0"/>
            </a:br>
            <a:r>
              <a:rPr lang="en-US" sz="3000" dirty="0"/>
              <a:t>(1886 -1957)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857250"/>
            <a:ext cx="4629587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86198440-20C3-B24F-932E-EE75203E4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959"/>
          <a:stretch/>
        </p:blipFill>
        <p:spPr>
          <a:xfrm>
            <a:off x="1524016" y="857258"/>
            <a:ext cx="4518101" cy="5143493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Content Placeholder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30683258-476B-8247-8551-902B09968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" r="2" b="2196"/>
          <a:stretch/>
        </p:blipFill>
        <p:spPr>
          <a:xfrm>
            <a:off x="1573845" y="857253"/>
            <a:ext cx="4576040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283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" y="389188"/>
            <a:ext cx="10515600" cy="1325563"/>
          </a:xfrm>
        </p:spPr>
        <p:txBody>
          <a:bodyPr/>
          <a:lstStyle/>
          <a:p>
            <a:br>
              <a:rPr lang="el-GR" dirty="0"/>
            </a:br>
            <a:r>
              <a:rPr lang="el-GR" dirty="0"/>
              <a:t>Ευχαριστώ</a:t>
            </a:r>
            <a:endParaRPr lang="en-US" dirty="0"/>
          </a:p>
        </p:txBody>
      </p:sp>
      <p:pic>
        <p:nvPicPr>
          <p:cNvPr id="3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628800"/>
            <a:ext cx="5924550" cy="4305300"/>
          </a:xfrm>
          <a:prstGeom prst="rect">
            <a:avLst/>
          </a:prstGeom>
        </p:spPr>
      </p:pic>
      <p:pic>
        <p:nvPicPr>
          <p:cNvPr id="4" name="Picture 10" descr="P7230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7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, shirt&#10;&#10;Description automatically generated">
            <a:extLst>
              <a:ext uri="{FF2B5EF4-FFF2-40B4-BE49-F238E27FC236}">
                <a16:creationId xmlns:a16="http://schemas.microsoft.com/office/drawing/2014/main" id="{A7E1341B-31D7-CB45-A064-0265BCF60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39" r="-2" b="-2"/>
          <a:stretch/>
        </p:blipFill>
        <p:spPr>
          <a:xfrm>
            <a:off x="2328682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7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dirty="0"/>
              <a:t>Ανοσία της αγέλης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1D2245-3825-4656-8827-F91850D6D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84527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15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dirty="0"/>
              <a:t>Η ανοσία της αγέλης</a:t>
            </a:r>
          </a:p>
        </p:txBody>
      </p:sp>
      <p:pic>
        <p:nvPicPr>
          <p:cNvPr id="4" name="Content Placeholder 3" descr="A screenshot of a cell phon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3928" y="1221058"/>
            <a:ext cx="4504452" cy="5543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13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0D837-807C-9E41-AACF-922A342C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5400" dirty="0"/>
              <a:t>Φάσεις ανάπτυξης εμβολίου</a:t>
            </a:r>
            <a:endParaRPr lang="en-US" sz="5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9992EE-343E-C140-8602-ACADDAB9A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0" r="3854" b="3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7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εμβολίων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l-GR" dirty="0"/>
              <a:t>1)  </a:t>
            </a:r>
            <a:r>
              <a:rPr lang="el-GR" dirty="0">
                <a:solidFill>
                  <a:srgbClr val="FF0000"/>
                </a:solidFill>
              </a:rPr>
              <a:t>Ζώντες εξασθενημένοι μικροοργανισμοί: </a:t>
            </a:r>
            <a:r>
              <a:rPr lang="el-GR" dirty="0"/>
              <a:t>πολλαπλασιάζονται εντός του ξενιστή και το ανοσοποιητικό σύστημα εκτίθεται στα αντιγόνα του παθογόνου με τρόπο που μοιάζει με φυσική λοίμωξη πχ </a:t>
            </a:r>
            <a:r>
              <a:rPr lang="en-US" dirty="0"/>
              <a:t>MMR,</a:t>
            </a:r>
            <a:r>
              <a:rPr lang="el-GR" dirty="0" err="1"/>
              <a:t>ανευμολογίας</a:t>
            </a:r>
            <a:endParaRPr lang="el-GR" dirty="0"/>
          </a:p>
          <a:p>
            <a:pPr marL="514350" indent="-514350">
              <a:buNone/>
            </a:pPr>
            <a:r>
              <a:rPr lang="el-GR" dirty="0"/>
              <a:t>2)   </a:t>
            </a:r>
            <a:r>
              <a:rPr lang="el-GR" dirty="0">
                <a:solidFill>
                  <a:srgbClr val="FF0000"/>
                </a:solidFill>
              </a:rPr>
              <a:t>Αδρανοποιημένοι μικροοργανισμοί: </a:t>
            </a:r>
            <a:r>
              <a:rPr lang="el-GR" dirty="0"/>
              <a:t>Αδρανοποίηση του μικροοργανισμού με φυσικούς ή χημικούς παράγοντες και επάγουν την  παραγωγή </a:t>
            </a:r>
            <a:r>
              <a:rPr lang="el-GR" dirty="0" err="1"/>
              <a:t>εξουδετερωτικών</a:t>
            </a:r>
            <a:r>
              <a:rPr lang="el-GR" dirty="0"/>
              <a:t> αντισωμάτων </a:t>
            </a:r>
            <a:r>
              <a:rPr lang="en-US" dirty="0"/>
              <a:t> </a:t>
            </a:r>
            <a:r>
              <a:rPr lang="el-GR" dirty="0"/>
              <a:t>πχ Γρίπης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8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εμβολίων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 startAt="3"/>
            </a:pPr>
            <a:r>
              <a:rPr lang="el-GR" dirty="0" err="1">
                <a:solidFill>
                  <a:srgbClr val="FF0000"/>
                </a:solidFill>
              </a:rPr>
              <a:t>Κεκαθαρμένων</a:t>
            </a:r>
            <a:r>
              <a:rPr lang="el-GR" dirty="0"/>
              <a:t> </a:t>
            </a:r>
            <a:r>
              <a:rPr lang="el-GR" dirty="0" err="1"/>
              <a:t>υπομονάδων</a:t>
            </a:r>
            <a:r>
              <a:rPr lang="el-GR" dirty="0"/>
              <a:t> μικροοργανισμού: περιέχουν σχετικά καθαρά αντιγόνα του μικροοργανισμού πχ τοξοειδή, πολυσακχαρίτες, πρωτεΐνες ή </a:t>
            </a:r>
            <a:r>
              <a:rPr lang="el-GR" dirty="0" err="1"/>
              <a:t>ανασυνδυασμένα</a:t>
            </a:r>
            <a:r>
              <a:rPr lang="el-GR" dirty="0"/>
              <a:t> πρωτεϊνικά εμβόλια</a:t>
            </a:r>
            <a:endParaRPr lang="en-US" dirty="0"/>
          </a:p>
          <a:p>
            <a:pPr marL="514350" indent="-514350">
              <a:buAutoNum type="arabicParenR" startAt="3"/>
            </a:pPr>
            <a:r>
              <a:rPr lang="el-GR" dirty="0">
                <a:solidFill>
                  <a:srgbClr val="FF0000"/>
                </a:solidFill>
              </a:rPr>
              <a:t>Συζευγμένα</a:t>
            </a:r>
            <a:r>
              <a:rPr lang="el-GR" dirty="0"/>
              <a:t>: αντιγόνα (πολυσακχαρίτες) συζευγμένων με πρωτεΐνες, πχ </a:t>
            </a:r>
            <a:r>
              <a:rPr lang="el-GR" dirty="0" err="1"/>
              <a:t>πνευμονιόκοκκου</a:t>
            </a:r>
            <a:r>
              <a:rPr lang="el-GR" dirty="0"/>
              <a:t>, </a:t>
            </a:r>
            <a:r>
              <a:rPr lang="el-GR" dirty="0" err="1"/>
              <a:t>μηνιγγιτιδόκοκκκου</a:t>
            </a:r>
            <a:endParaRPr lang="el-GR" dirty="0"/>
          </a:p>
          <a:p>
            <a:pPr marL="514350" indent="-514350">
              <a:buAutoNum type="arabicParenR" startAt="3"/>
            </a:pPr>
            <a:r>
              <a:rPr lang="el-GR" dirty="0"/>
              <a:t>Νεότερες μέθοδοι βιοτεχνολογίας </a:t>
            </a:r>
          </a:p>
          <a:p>
            <a:pPr lvl="1"/>
            <a:r>
              <a:rPr lang="en-US" dirty="0"/>
              <a:t>live vectors</a:t>
            </a:r>
            <a:endParaRPr lang="el-GR" dirty="0"/>
          </a:p>
          <a:p>
            <a:pPr lvl="1"/>
            <a:r>
              <a:rPr lang="el-GR" dirty="0" err="1"/>
              <a:t>νουκλεϊκά</a:t>
            </a:r>
            <a:r>
              <a:rPr lang="el-GR" dirty="0"/>
              <a:t> οξέα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2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F640-CAFD-044D-9CAE-096D3A6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Εμβόλιο για τον </a:t>
            </a:r>
            <a:r>
              <a:rPr lang="en-GB" dirty="0"/>
              <a:t>SARS-CoV-2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9B18-7E45-A142-8402-BE9C424DA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 began in January with the deciphering of the SARS-CoV-2 genome. </a:t>
            </a:r>
          </a:p>
          <a:p>
            <a:r>
              <a:rPr lang="en-GB" dirty="0"/>
              <a:t>The first vaccine safety trials in humans started in </a:t>
            </a:r>
            <a:r>
              <a:rPr lang="en-GB" dirty="0">
                <a:solidFill>
                  <a:srgbClr val="FF0000"/>
                </a:solidFill>
              </a:rPr>
              <a:t>March</a:t>
            </a:r>
            <a:r>
              <a:rPr lang="el-GR" dirty="0">
                <a:solidFill>
                  <a:srgbClr val="FF0000"/>
                </a:solidFill>
              </a:rPr>
              <a:t> 2020</a:t>
            </a:r>
            <a:r>
              <a:rPr lang="en-GB" dirty="0"/>
              <a:t>, but the road ahead remains uncertain. </a:t>
            </a:r>
          </a:p>
          <a:p>
            <a:r>
              <a:rPr lang="en-GB" dirty="0"/>
              <a:t>Some trials will fail, and others may end without a clear result. </a:t>
            </a:r>
            <a:endParaRPr lang="el-GR" dirty="0"/>
          </a:p>
          <a:p>
            <a:r>
              <a:rPr lang="en-GB" dirty="0"/>
              <a:t>But a few may succeed in stimulating the immune system to produce effective antibodies against the virus.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6492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499</Words>
  <Application>Microsoft Macintosh PowerPoint</Application>
  <PresentationFormat>Widescreen</PresentationFormat>
  <Paragraphs>68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1_Office Theme</vt:lpstr>
      <vt:lpstr> ΕΜΒΟΛΙΑ ΓΙΑ ΤΟΝ   SARS-CoV-2</vt:lpstr>
      <vt:lpstr>Πρόληψη</vt:lpstr>
      <vt:lpstr>PowerPoint Presentation</vt:lpstr>
      <vt:lpstr>Ανοσία της αγέλης</vt:lpstr>
      <vt:lpstr>Η ανοσία της αγέλης</vt:lpstr>
      <vt:lpstr>Φάσεις ανάπτυξης εμβολίου</vt:lpstr>
      <vt:lpstr>Είδη εμβολίων</vt:lpstr>
      <vt:lpstr>Είδη εμβολίων</vt:lpstr>
      <vt:lpstr>Εμβόλιο για τον SARS-CoV-2</vt:lpstr>
      <vt:lpstr>Εμβόλια σε εξέλιξη</vt:lpstr>
      <vt:lpstr>PowerPoint Presentation</vt:lpstr>
      <vt:lpstr>Εμβόλια βασισμένα σε νουκλεϊκά οξέα</vt:lpstr>
      <vt:lpstr>Πλεονεκτήματα</vt:lpstr>
      <vt:lpstr>Γενετικά εμβόλια</vt:lpstr>
      <vt:lpstr>Γενετικά εμβόλια</vt:lpstr>
      <vt:lpstr>PowerPoint Presentation</vt:lpstr>
      <vt:lpstr>Πιο Ελπιδοφόρα Εμβόλια</vt:lpstr>
      <vt:lpstr>Viral vector vaccines</vt:lpstr>
      <vt:lpstr>Πρωτεϊνικά εμβόλια</vt:lpstr>
      <vt:lpstr>Πρωτεϊνικά εμβόλια</vt:lpstr>
      <vt:lpstr>Αδρανοποιημένος Ιός</vt:lpstr>
      <vt:lpstr>Αδρανοποιημένος Ιός</vt:lpstr>
      <vt:lpstr>Αδρανοποιημένος Ιός</vt:lpstr>
      <vt:lpstr>Υπάρχοντα εμβόλια για άλλα νοσήματα</vt:lpstr>
      <vt:lpstr>PowerPoint Presentation</vt:lpstr>
      <vt:lpstr>Πότε θα είναι διαθέσιμο?</vt:lpstr>
      <vt:lpstr>The Miracle of Vaccines  Το Θαύμα των Εμβολίων  By Diego Rivera  (1886 -1957) </vt:lpstr>
      <vt:lpstr> Ευχαριστώ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ΕΜΒΟΛΙΑ ΓΙΑ ΤΟΝ   SARS-CoV-2</dc:title>
  <dc:creator>Nikolaos V. Sipsas</dc:creator>
  <cp:lastModifiedBy>Nikolaos V. Sipsas</cp:lastModifiedBy>
  <cp:revision>1</cp:revision>
  <dcterms:created xsi:type="dcterms:W3CDTF">2020-07-04T10:14:34Z</dcterms:created>
  <dcterms:modified xsi:type="dcterms:W3CDTF">2020-07-04T10:23:13Z</dcterms:modified>
</cp:coreProperties>
</file>