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4" r:id="rId2"/>
    <p:sldId id="278" r:id="rId3"/>
    <p:sldId id="279" r:id="rId4"/>
    <p:sldId id="256" r:id="rId5"/>
    <p:sldId id="257" r:id="rId6"/>
    <p:sldId id="258" r:id="rId7"/>
    <p:sldId id="259" r:id="rId8"/>
    <p:sldId id="262" r:id="rId9"/>
    <p:sldId id="263" r:id="rId10"/>
    <p:sldId id="264" r:id="rId11"/>
    <p:sldId id="261" r:id="rId12"/>
    <p:sldId id="266" r:id="rId13"/>
    <p:sldId id="265" r:id="rId14"/>
    <p:sldId id="267" r:id="rId15"/>
    <p:sldId id="268" r:id="rId16"/>
    <p:sldId id="269" r:id="rId17"/>
    <p:sldId id="270" r:id="rId18"/>
    <p:sldId id="271" r:id="rId19"/>
    <p:sldId id="274" r:id="rId20"/>
    <p:sldId id="272" r:id="rId21"/>
    <p:sldId id="273" r:id="rId22"/>
    <p:sldId id="275" r:id="rId23"/>
    <p:sldId id="276" r:id="rId24"/>
    <p:sldId id="277" r:id="rId25"/>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32A6C1-0D1B-4BA6-A47F-792925EDA00A}" type="doc">
      <dgm:prSet loTypeId="urn:microsoft.com/office/officeart/2005/8/layout/cycle4" loCatId="cycle" qsTypeId="urn:microsoft.com/office/officeart/2005/8/quickstyle/simple5" qsCatId="simple" csTypeId="urn:microsoft.com/office/officeart/2005/8/colors/accent1_2" csCatId="accent1" phldr="1"/>
      <dgm:spPr/>
      <dgm:t>
        <a:bodyPr/>
        <a:lstStyle/>
        <a:p>
          <a:endParaRPr lang="el-GR"/>
        </a:p>
      </dgm:t>
    </dgm:pt>
    <dgm:pt modelId="{25D2A4E7-0270-4740-B913-886507C0A2FD}">
      <dgm:prSet phldrT="[Κείμενο]" custT="1"/>
      <dgm:spPr/>
      <dgm:t>
        <a:bodyPr/>
        <a:lstStyle/>
        <a:p>
          <a:r>
            <a:rPr lang="el-GR" sz="1000" dirty="0" smtClean="0">
              <a:latin typeface="Arial" pitchFamily="34" charset="0"/>
              <a:cs typeface="Arial" pitchFamily="34" charset="0"/>
            </a:rPr>
            <a:t>Χαλάρωση</a:t>
          </a:r>
          <a:r>
            <a:rPr lang="el-GR" sz="1400" dirty="0" smtClean="0">
              <a:latin typeface="Arial" pitchFamily="34" charset="0"/>
              <a:cs typeface="Arial" pitchFamily="34" charset="0"/>
            </a:rPr>
            <a:t> </a:t>
          </a:r>
          <a:endParaRPr lang="el-GR" sz="1400" dirty="0">
            <a:latin typeface="Arial" pitchFamily="34" charset="0"/>
            <a:cs typeface="Arial" pitchFamily="34" charset="0"/>
          </a:endParaRPr>
        </a:p>
      </dgm:t>
    </dgm:pt>
    <dgm:pt modelId="{CA642B04-EBCC-450F-843C-A428D3B68A2F}" type="parTrans" cxnId="{1F8DE725-EA6D-4367-8E87-BD4BEE5A20D6}">
      <dgm:prSet/>
      <dgm:spPr/>
      <dgm:t>
        <a:bodyPr/>
        <a:lstStyle/>
        <a:p>
          <a:endParaRPr lang="el-GR"/>
        </a:p>
      </dgm:t>
    </dgm:pt>
    <dgm:pt modelId="{81204EE0-45D9-4863-9199-86FC8E341858}" type="sibTrans" cxnId="{1F8DE725-EA6D-4367-8E87-BD4BEE5A20D6}">
      <dgm:prSet/>
      <dgm:spPr/>
      <dgm:t>
        <a:bodyPr/>
        <a:lstStyle/>
        <a:p>
          <a:endParaRPr lang="el-GR"/>
        </a:p>
      </dgm:t>
    </dgm:pt>
    <dgm:pt modelId="{5FFB87C0-6910-4E7C-A5FB-6319D0F80F0D}">
      <dgm:prSet phldrT="[Κείμενο]" custT="1"/>
      <dgm:spPr/>
      <dgm:t>
        <a:bodyPr/>
        <a:lstStyle/>
        <a:p>
          <a:r>
            <a:rPr lang="el-GR" sz="1000" dirty="0" smtClean="0">
              <a:latin typeface="Arial" pitchFamily="34" charset="0"/>
              <a:cs typeface="Arial" pitchFamily="34" charset="0"/>
            </a:rPr>
            <a:t>Προθέρμανση</a:t>
          </a:r>
          <a:endParaRPr lang="el-GR" sz="1000" dirty="0">
            <a:latin typeface="Arial" pitchFamily="34" charset="0"/>
            <a:cs typeface="Arial" pitchFamily="34" charset="0"/>
          </a:endParaRPr>
        </a:p>
      </dgm:t>
    </dgm:pt>
    <dgm:pt modelId="{7C518804-68AA-408B-B4F9-E09DC4216F6B}" type="parTrans" cxnId="{34F98838-BF30-42AF-BA5D-EB0E1E5E7FE8}">
      <dgm:prSet/>
      <dgm:spPr/>
      <dgm:t>
        <a:bodyPr/>
        <a:lstStyle/>
        <a:p>
          <a:endParaRPr lang="el-GR"/>
        </a:p>
      </dgm:t>
    </dgm:pt>
    <dgm:pt modelId="{5346AD89-73BF-4630-94F0-6C5862E82BB1}" type="sibTrans" cxnId="{34F98838-BF30-42AF-BA5D-EB0E1E5E7FE8}">
      <dgm:prSet/>
      <dgm:spPr/>
      <dgm:t>
        <a:bodyPr/>
        <a:lstStyle/>
        <a:p>
          <a:endParaRPr lang="el-GR"/>
        </a:p>
      </dgm:t>
    </dgm:pt>
    <dgm:pt modelId="{321CB316-E66E-47DC-AA96-C3067FFB5E22}">
      <dgm:prSet phldrT="[Κείμενο]" custT="1"/>
      <dgm:spPr/>
      <dgm:t>
        <a:bodyPr/>
        <a:lstStyle/>
        <a:p>
          <a:r>
            <a:rPr lang="el-GR" sz="1000" dirty="0" smtClean="0">
              <a:latin typeface="Arial" pitchFamily="34" charset="0"/>
              <a:cs typeface="Arial" pitchFamily="34" charset="0"/>
            </a:rPr>
            <a:t>Διατάσεις</a:t>
          </a:r>
        </a:p>
        <a:p>
          <a:r>
            <a:rPr lang="el-GR" sz="1000" dirty="0" smtClean="0">
              <a:latin typeface="Arial" pitchFamily="34" charset="0"/>
              <a:cs typeface="Arial" pitchFamily="34" charset="0"/>
            </a:rPr>
            <a:t>Αερόβιες</a:t>
          </a:r>
          <a:r>
            <a:rPr lang="el-GR" sz="1400" dirty="0" smtClean="0"/>
            <a:t>  ασκήσεις</a:t>
          </a:r>
          <a:endParaRPr lang="el-GR" sz="1400" dirty="0"/>
        </a:p>
      </dgm:t>
    </dgm:pt>
    <dgm:pt modelId="{3C06A772-B995-41E1-8720-C1431F6F6AD4}" type="parTrans" cxnId="{E9B60451-1F80-4C66-BBB1-B204CC8D4043}">
      <dgm:prSet/>
      <dgm:spPr/>
      <dgm:t>
        <a:bodyPr/>
        <a:lstStyle/>
        <a:p>
          <a:endParaRPr lang="el-GR"/>
        </a:p>
      </dgm:t>
    </dgm:pt>
    <dgm:pt modelId="{745B0BF1-30F4-4875-8AA1-B161EF4140C2}" type="sibTrans" cxnId="{E9B60451-1F80-4C66-BBB1-B204CC8D4043}">
      <dgm:prSet/>
      <dgm:spPr/>
      <dgm:t>
        <a:bodyPr/>
        <a:lstStyle/>
        <a:p>
          <a:endParaRPr lang="el-GR"/>
        </a:p>
      </dgm:t>
    </dgm:pt>
    <dgm:pt modelId="{AD242F56-0548-4377-8218-312228673A3D}">
      <dgm:prSet phldrT="[Κείμενο]" custT="1"/>
      <dgm:spPr/>
      <dgm:t>
        <a:bodyPr/>
        <a:lstStyle/>
        <a:p>
          <a:r>
            <a:rPr lang="el-GR" sz="1000" dirty="0" smtClean="0">
              <a:latin typeface="Arial" pitchFamily="34" charset="0"/>
              <a:cs typeface="Arial" pitchFamily="34" charset="0"/>
            </a:rPr>
            <a:t>Μυϊκή </a:t>
          </a:r>
        </a:p>
        <a:p>
          <a:r>
            <a:rPr lang="el-GR" sz="1000" dirty="0" smtClean="0">
              <a:latin typeface="Arial" pitchFamily="34" charset="0"/>
              <a:cs typeface="Arial" pitchFamily="34" charset="0"/>
            </a:rPr>
            <a:t>δύναμη και αντοχή   </a:t>
          </a:r>
        </a:p>
        <a:p>
          <a:endParaRPr lang="el-GR" sz="1000" dirty="0">
            <a:latin typeface="Arial" pitchFamily="34" charset="0"/>
            <a:cs typeface="Arial" pitchFamily="34" charset="0"/>
          </a:endParaRPr>
        </a:p>
      </dgm:t>
    </dgm:pt>
    <dgm:pt modelId="{6309E611-F15C-42EF-8F40-724FAE875479}" type="parTrans" cxnId="{D84EDC54-54EA-4859-B532-3E772ED109F3}">
      <dgm:prSet/>
      <dgm:spPr/>
      <dgm:t>
        <a:bodyPr/>
        <a:lstStyle/>
        <a:p>
          <a:endParaRPr lang="el-GR"/>
        </a:p>
      </dgm:t>
    </dgm:pt>
    <dgm:pt modelId="{AF46FDE4-802D-489D-87EB-53B6991CEAED}" type="sibTrans" cxnId="{D84EDC54-54EA-4859-B532-3E772ED109F3}">
      <dgm:prSet/>
      <dgm:spPr/>
      <dgm:t>
        <a:bodyPr/>
        <a:lstStyle/>
        <a:p>
          <a:endParaRPr lang="el-GR"/>
        </a:p>
      </dgm:t>
    </dgm:pt>
    <dgm:pt modelId="{23F56FA3-775F-46BC-9CF2-E08327C545EB}" type="pres">
      <dgm:prSet presAssocID="{1132A6C1-0D1B-4BA6-A47F-792925EDA00A}" presName="cycleMatrixDiagram" presStyleCnt="0">
        <dgm:presLayoutVars>
          <dgm:chMax val="1"/>
          <dgm:dir/>
          <dgm:animLvl val="lvl"/>
          <dgm:resizeHandles val="exact"/>
        </dgm:presLayoutVars>
      </dgm:prSet>
      <dgm:spPr/>
      <dgm:t>
        <a:bodyPr/>
        <a:lstStyle/>
        <a:p>
          <a:endParaRPr lang="el-GR"/>
        </a:p>
      </dgm:t>
    </dgm:pt>
    <dgm:pt modelId="{5A3DFFEB-CB3B-44CF-AB2A-D1EF978CB6BD}" type="pres">
      <dgm:prSet presAssocID="{1132A6C1-0D1B-4BA6-A47F-792925EDA00A}" presName="children" presStyleCnt="0"/>
      <dgm:spPr/>
      <dgm:t>
        <a:bodyPr/>
        <a:lstStyle/>
        <a:p>
          <a:endParaRPr lang="el-GR"/>
        </a:p>
      </dgm:t>
    </dgm:pt>
    <dgm:pt modelId="{F2BF3F33-F59C-42D7-8704-C31832387830}" type="pres">
      <dgm:prSet presAssocID="{1132A6C1-0D1B-4BA6-A47F-792925EDA00A}" presName="childPlaceholder" presStyleCnt="0"/>
      <dgm:spPr/>
      <dgm:t>
        <a:bodyPr/>
        <a:lstStyle/>
        <a:p>
          <a:endParaRPr lang="el-GR"/>
        </a:p>
      </dgm:t>
    </dgm:pt>
    <dgm:pt modelId="{E5C27F65-362D-4A25-9B86-B0A61365C47E}" type="pres">
      <dgm:prSet presAssocID="{1132A6C1-0D1B-4BA6-A47F-792925EDA00A}" presName="circle" presStyleCnt="0"/>
      <dgm:spPr/>
      <dgm:t>
        <a:bodyPr/>
        <a:lstStyle/>
        <a:p>
          <a:endParaRPr lang="el-GR"/>
        </a:p>
      </dgm:t>
    </dgm:pt>
    <dgm:pt modelId="{794BA5F9-8918-4657-8AB6-99F338466D4B}" type="pres">
      <dgm:prSet presAssocID="{1132A6C1-0D1B-4BA6-A47F-792925EDA00A}" presName="quadrant1" presStyleLbl="node1" presStyleIdx="0" presStyleCnt="4">
        <dgm:presLayoutVars>
          <dgm:chMax val="1"/>
          <dgm:bulletEnabled val="1"/>
        </dgm:presLayoutVars>
      </dgm:prSet>
      <dgm:spPr/>
      <dgm:t>
        <a:bodyPr/>
        <a:lstStyle/>
        <a:p>
          <a:endParaRPr lang="el-GR"/>
        </a:p>
      </dgm:t>
    </dgm:pt>
    <dgm:pt modelId="{99A044E9-C324-47AC-9B93-0812739FFCFD}" type="pres">
      <dgm:prSet presAssocID="{1132A6C1-0D1B-4BA6-A47F-792925EDA00A}" presName="quadrant2" presStyleLbl="node1" presStyleIdx="1" presStyleCnt="4">
        <dgm:presLayoutVars>
          <dgm:chMax val="1"/>
          <dgm:bulletEnabled val="1"/>
        </dgm:presLayoutVars>
      </dgm:prSet>
      <dgm:spPr/>
      <dgm:t>
        <a:bodyPr/>
        <a:lstStyle/>
        <a:p>
          <a:endParaRPr lang="el-GR"/>
        </a:p>
      </dgm:t>
    </dgm:pt>
    <dgm:pt modelId="{2C4BA4F1-C3E6-46A6-87D8-FBACF1217EDE}" type="pres">
      <dgm:prSet presAssocID="{1132A6C1-0D1B-4BA6-A47F-792925EDA00A}" presName="quadrant3" presStyleLbl="node1" presStyleIdx="2" presStyleCnt="4">
        <dgm:presLayoutVars>
          <dgm:chMax val="1"/>
          <dgm:bulletEnabled val="1"/>
        </dgm:presLayoutVars>
      </dgm:prSet>
      <dgm:spPr/>
      <dgm:t>
        <a:bodyPr/>
        <a:lstStyle/>
        <a:p>
          <a:endParaRPr lang="el-GR"/>
        </a:p>
      </dgm:t>
    </dgm:pt>
    <dgm:pt modelId="{D5EEB047-368D-4470-99FF-2E6826B20D7C}" type="pres">
      <dgm:prSet presAssocID="{1132A6C1-0D1B-4BA6-A47F-792925EDA00A}" presName="quadrant4" presStyleLbl="node1" presStyleIdx="3" presStyleCnt="4">
        <dgm:presLayoutVars>
          <dgm:chMax val="1"/>
          <dgm:bulletEnabled val="1"/>
        </dgm:presLayoutVars>
      </dgm:prSet>
      <dgm:spPr/>
      <dgm:t>
        <a:bodyPr/>
        <a:lstStyle/>
        <a:p>
          <a:endParaRPr lang="el-GR"/>
        </a:p>
      </dgm:t>
    </dgm:pt>
    <dgm:pt modelId="{2282B563-F1B0-4E74-9938-8482B94C0357}" type="pres">
      <dgm:prSet presAssocID="{1132A6C1-0D1B-4BA6-A47F-792925EDA00A}" presName="quadrantPlaceholder" presStyleCnt="0"/>
      <dgm:spPr/>
      <dgm:t>
        <a:bodyPr/>
        <a:lstStyle/>
        <a:p>
          <a:endParaRPr lang="el-GR"/>
        </a:p>
      </dgm:t>
    </dgm:pt>
    <dgm:pt modelId="{12DCFCAC-A6BE-4B56-9C0A-A93FBABB48E3}" type="pres">
      <dgm:prSet presAssocID="{1132A6C1-0D1B-4BA6-A47F-792925EDA00A}" presName="center1" presStyleLbl="fgShp" presStyleIdx="0" presStyleCnt="2"/>
      <dgm:spPr/>
      <dgm:t>
        <a:bodyPr/>
        <a:lstStyle/>
        <a:p>
          <a:endParaRPr lang="el-GR"/>
        </a:p>
      </dgm:t>
    </dgm:pt>
    <dgm:pt modelId="{008E019A-5B11-434E-8E4D-65A46D7018B4}" type="pres">
      <dgm:prSet presAssocID="{1132A6C1-0D1B-4BA6-A47F-792925EDA00A}" presName="center2" presStyleLbl="fgShp" presStyleIdx="1" presStyleCnt="2"/>
      <dgm:spPr/>
      <dgm:t>
        <a:bodyPr/>
        <a:lstStyle/>
        <a:p>
          <a:endParaRPr lang="el-GR"/>
        </a:p>
      </dgm:t>
    </dgm:pt>
  </dgm:ptLst>
  <dgm:cxnLst>
    <dgm:cxn modelId="{5E4C147B-6726-4910-8321-91572346D7E6}" type="presOf" srcId="{321CB316-E66E-47DC-AA96-C3067FFB5E22}" destId="{2C4BA4F1-C3E6-46A6-87D8-FBACF1217EDE}" srcOrd="0" destOrd="0" presId="urn:microsoft.com/office/officeart/2005/8/layout/cycle4"/>
    <dgm:cxn modelId="{76174AA2-0D27-4BE6-B246-83708DD1A086}" type="presOf" srcId="{AD242F56-0548-4377-8218-312228673A3D}" destId="{D5EEB047-368D-4470-99FF-2E6826B20D7C}" srcOrd="0" destOrd="0" presId="urn:microsoft.com/office/officeart/2005/8/layout/cycle4"/>
    <dgm:cxn modelId="{1F8DE725-EA6D-4367-8E87-BD4BEE5A20D6}" srcId="{1132A6C1-0D1B-4BA6-A47F-792925EDA00A}" destId="{25D2A4E7-0270-4740-B913-886507C0A2FD}" srcOrd="0" destOrd="0" parTransId="{CA642B04-EBCC-450F-843C-A428D3B68A2F}" sibTransId="{81204EE0-45D9-4863-9199-86FC8E341858}"/>
    <dgm:cxn modelId="{753E4D9A-AE10-495A-A730-46073450A8C8}" type="presOf" srcId="{1132A6C1-0D1B-4BA6-A47F-792925EDA00A}" destId="{23F56FA3-775F-46BC-9CF2-E08327C545EB}" srcOrd="0" destOrd="0" presId="urn:microsoft.com/office/officeart/2005/8/layout/cycle4"/>
    <dgm:cxn modelId="{77E50FD2-8FC0-4744-91FA-BA3ABE415834}" type="presOf" srcId="{5FFB87C0-6910-4E7C-A5FB-6319D0F80F0D}" destId="{99A044E9-C324-47AC-9B93-0812739FFCFD}" srcOrd="0" destOrd="0" presId="urn:microsoft.com/office/officeart/2005/8/layout/cycle4"/>
    <dgm:cxn modelId="{D84EDC54-54EA-4859-B532-3E772ED109F3}" srcId="{1132A6C1-0D1B-4BA6-A47F-792925EDA00A}" destId="{AD242F56-0548-4377-8218-312228673A3D}" srcOrd="3" destOrd="0" parTransId="{6309E611-F15C-42EF-8F40-724FAE875479}" sibTransId="{AF46FDE4-802D-489D-87EB-53B6991CEAED}"/>
    <dgm:cxn modelId="{34F98838-BF30-42AF-BA5D-EB0E1E5E7FE8}" srcId="{1132A6C1-0D1B-4BA6-A47F-792925EDA00A}" destId="{5FFB87C0-6910-4E7C-A5FB-6319D0F80F0D}" srcOrd="1" destOrd="0" parTransId="{7C518804-68AA-408B-B4F9-E09DC4216F6B}" sibTransId="{5346AD89-73BF-4630-94F0-6C5862E82BB1}"/>
    <dgm:cxn modelId="{E9B60451-1F80-4C66-BBB1-B204CC8D4043}" srcId="{1132A6C1-0D1B-4BA6-A47F-792925EDA00A}" destId="{321CB316-E66E-47DC-AA96-C3067FFB5E22}" srcOrd="2" destOrd="0" parTransId="{3C06A772-B995-41E1-8720-C1431F6F6AD4}" sibTransId="{745B0BF1-30F4-4875-8AA1-B161EF4140C2}"/>
    <dgm:cxn modelId="{8675DFF7-31F2-4BD2-89B6-EA71DD090A18}" type="presOf" srcId="{25D2A4E7-0270-4740-B913-886507C0A2FD}" destId="{794BA5F9-8918-4657-8AB6-99F338466D4B}" srcOrd="0" destOrd="0" presId="urn:microsoft.com/office/officeart/2005/8/layout/cycle4"/>
    <dgm:cxn modelId="{F6C91EC2-4A89-494C-BD1E-246F9D86105E}" type="presParOf" srcId="{23F56FA3-775F-46BC-9CF2-E08327C545EB}" destId="{5A3DFFEB-CB3B-44CF-AB2A-D1EF978CB6BD}" srcOrd="0" destOrd="0" presId="urn:microsoft.com/office/officeart/2005/8/layout/cycle4"/>
    <dgm:cxn modelId="{A93B86B2-1E9C-4B78-8BD8-F9E3F652D6A3}" type="presParOf" srcId="{5A3DFFEB-CB3B-44CF-AB2A-D1EF978CB6BD}" destId="{F2BF3F33-F59C-42D7-8704-C31832387830}" srcOrd="0" destOrd="0" presId="urn:microsoft.com/office/officeart/2005/8/layout/cycle4"/>
    <dgm:cxn modelId="{D8B90D44-6B69-49C5-8EFA-936125C1EE22}" type="presParOf" srcId="{23F56FA3-775F-46BC-9CF2-E08327C545EB}" destId="{E5C27F65-362D-4A25-9B86-B0A61365C47E}" srcOrd="1" destOrd="0" presId="urn:microsoft.com/office/officeart/2005/8/layout/cycle4"/>
    <dgm:cxn modelId="{030AA20E-3E3B-4841-8FE1-F59747A15543}" type="presParOf" srcId="{E5C27F65-362D-4A25-9B86-B0A61365C47E}" destId="{794BA5F9-8918-4657-8AB6-99F338466D4B}" srcOrd="0" destOrd="0" presId="urn:microsoft.com/office/officeart/2005/8/layout/cycle4"/>
    <dgm:cxn modelId="{C9A89FA8-72A2-460E-8996-C34CB6DA2FB0}" type="presParOf" srcId="{E5C27F65-362D-4A25-9B86-B0A61365C47E}" destId="{99A044E9-C324-47AC-9B93-0812739FFCFD}" srcOrd="1" destOrd="0" presId="urn:microsoft.com/office/officeart/2005/8/layout/cycle4"/>
    <dgm:cxn modelId="{3AB8FA49-2A2B-405A-BB80-B82294B93071}" type="presParOf" srcId="{E5C27F65-362D-4A25-9B86-B0A61365C47E}" destId="{2C4BA4F1-C3E6-46A6-87D8-FBACF1217EDE}" srcOrd="2" destOrd="0" presId="urn:microsoft.com/office/officeart/2005/8/layout/cycle4"/>
    <dgm:cxn modelId="{518BE7B2-4F10-429C-9F49-32EBDA84E767}" type="presParOf" srcId="{E5C27F65-362D-4A25-9B86-B0A61365C47E}" destId="{D5EEB047-368D-4470-99FF-2E6826B20D7C}" srcOrd="3" destOrd="0" presId="urn:microsoft.com/office/officeart/2005/8/layout/cycle4"/>
    <dgm:cxn modelId="{E722741F-AF28-43B7-985D-986CDC34DDFA}" type="presParOf" srcId="{E5C27F65-362D-4A25-9B86-B0A61365C47E}" destId="{2282B563-F1B0-4E74-9938-8482B94C0357}" srcOrd="4" destOrd="0" presId="urn:microsoft.com/office/officeart/2005/8/layout/cycle4"/>
    <dgm:cxn modelId="{C4BCDC85-4C99-4C6E-B2BC-5943D0745BC4}" type="presParOf" srcId="{23F56FA3-775F-46BC-9CF2-E08327C545EB}" destId="{12DCFCAC-A6BE-4B56-9C0A-A93FBABB48E3}" srcOrd="2" destOrd="0" presId="urn:microsoft.com/office/officeart/2005/8/layout/cycle4"/>
    <dgm:cxn modelId="{511247FF-5597-4935-9821-A615E4CF109F}" type="presParOf" srcId="{23F56FA3-775F-46BC-9CF2-E08327C545EB}" destId="{008E019A-5B11-434E-8E4D-65A46D7018B4}" srcOrd="3" destOrd="0" presId="urn:microsoft.com/office/officeart/2005/8/layout/cycle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4BA5F9-8918-4657-8AB6-99F338466D4B}">
      <dsp:nvSpPr>
        <dsp:cNvPr id="0" name=""/>
        <dsp:cNvSpPr/>
      </dsp:nvSpPr>
      <dsp:spPr>
        <a:xfrm>
          <a:off x="3798056" y="154734"/>
          <a:ext cx="1175440" cy="1175440"/>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l-GR" sz="1000" kern="1200" dirty="0" smtClean="0">
              <a:latin typeface="Arial" pitchFamily="34" charset="0"/>
              <a:cs typeface="Arial" pitchFamily="34" charset="0"/>
            </a:rPr>
            <a:t>Χαλάρωση</a:t>
          </a:r>
          <a:r>
            <a:rPr lang="el-GR" sz="1400" kern="1200" dirty="0" smtClean="0">
              <a:latin typeface="Arial" pitchFamily="34" charset="0"/>
              <a:cs typeface="Arial" pitchFamily="34" charset="0"/>
            </a:rPr>
            <a:t> </a:t>
          </a:r>
          <a:endParaRPr lang="el-GR" sz="1400" kern="1200" dirty="0">
            <a:latin typeface="Arial" pitchFamily="34" charset="0"/>
            <a:cs typeface="Arial" pitchFamily="34" charset="0"/>
          </a:endParaRPr>
        </a:p>
      </dsp:txBody>
      <dsp:txXfrm>
        <a:off x="3798056" y="154734"/>
        <a:ext cx="1175440" cy="1175440"/>
      </dsp:txXfrm>
    </dsp:sp>
    <dsp:sp modelId="{99A044E9-C324-47AC-9B93-0812739FFCFD}">
      <dsp:nvSpPr>
        <dsp:cNvPr id="0" name=""/>
        <dsp:cNvSpPr/>
      </dsp:nvSpPr>
      <dsp:spPr>
        <a:xfrm rot="5400000">
          <a:off x="5027790" y="154734"/>
          <a:ext cx="1175440" cy="1175440"/>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l-GR" sz="1000" kern="1200" dirty="0" smtClean="0">
              <a:latin typeface="Arial" pitchFamily="34" charset="0"/>
              <a:cs typeface="Arial" pitchFamily="34" charset="0"/>
            </a:rPr>
            <a:t>Προθέρμανση</a:t>
          </a:r>
          <a:endParaRPr lang="el-GR" sz="1000" kern="1200" dirty="0">
            <a:latin typeface="Arial" pitchFamily="34" charset="0"/>
            <a:cs typeface="Arial" pitchFamily="34" charset="0"/>
          </a:endParaRPr>
        </a:p>
      </dsp:txBody>
      <dsp:txXfrm rot="5400000">
        <a:off x="5027790" y="154734"/>
        <a:ext cx="1175440" cy="1175440"/>
      </dsp:txXfrm>
    </dsp:sp>
    <dsp:sp modelId="{2C4BA4F1-C3E6-46A6-87D8-FBACF1217EDE}">
      <dsp:nvSpPr>
        <dsp:cNvPr id="0" name=""/>
        <dsp:cNvSpPr/>
      </dsp:nvSpPr>
      <dsp:spPr>
        <a:xfrm rot="10800000">
          <a:off x="5027790" y="1384468"/>
          <a:ext cx="1175440" cy="1175440"/>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l-GR" sz="1000" kern="1200" dirty="0" smtClean="0">
              <a:latin typeface="Arial" pitchFamily="34" charset="0"/>
              <a:cs typeface="Arial" pitchFamily="34" charset="0"/>
            </a:rPr>
            <a:t>Διατάσεις</a:t>
          </a:r>
        </a:p>
        <a:p>
          <a:pPr lvl="0" algn="ctr" defTabSz="444500">
            <a:lnSpc>
              <a:spcPct val="90000"/>
            </a:lnSpc>
            <a:spcBef>
              <a:spcPct val="0"/>
            </a:spcBef>
            <a:spcAft>
              <a:spcPct val="35000"/>
            </a:spcAft>
          </a:pPr>
          <a:r>
            <a:rPr lang="el-GR" sz="1000" kern="1200" dirty="0" smtClean="0">
              <a:latin typeface="Arial" pitchFamily="34" charset="0"/>
              <a:cs typeface="Arial" pitchFamily="34" charset="0"/>
            </a:rPr>
            <a:t>Αερόβιες</a:t>
          </a:r>
          <a:r>
            <a:rPr lang="el-GR" sz="1400" kern="1200" dirty="0" smtClean="0"/>
            <a:t>  ασκήσεις</a:t>
          </a:r>
          <a:endParaRPr lang="el-GR" sz="1400" kern="1200" dirty="0"/>
        </a:p>
      </dsp:txBody>
      <dsp:txXfrm rot="10800000">
        <a:off x="5027790" y="1384468"/>
        <a:ext cx="1175440" cy="1175440"/>
      </dsp:txXfrm>
    </dsp:sp>
    <dsp:sp modelId="{D5EEB047-368D-4470-99FF-2E6826B20D7C}">
      <dsp:nvSpPr>
        <dsp:cNvPr id="0" name=""/>
        <dsp:cNvSpPr/>
      </dsp:nvSpPr>
      <dsp:spPr>
        <a:xfrm rot="16200000">
          <a:off x="3798056" y="1384468"/>
          <a:ext cx="1175440" cy="1175440"/>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l-GR" sz="1000" kern="1200" dirty="0" smtClean="0">
              <a:latin typeface="Arial" pitchFamily="34" charset="0"/>
              <a:cs typeface="Arial" pitchFamily="34" charset="0"/>
            </a:rPr>
            <a:t>Μυϊκή </a:t>
          </a:r>
        </a:p>
        <a:p>
          <a:pPr lvl="0" algn="ctr" defTabSz="444500">
            <a:lnSpc>
              <a:spcPct val="90000"/>
            </a:lnSpc>
            <a:spcBef>
              <a:spcPct val="0"/>
            </a:spcBef>
            <a:spcAft>
              <a:spcPct val="35000"/>
            </a:spcAft>
          </a:pPr>
          <a:r>
            <a:rPr lang="el-GR" sz="1000" kern="1200" dirty="0" smtClean="0">
              <a:latin typeface="Arial" pitchFamily="34" charset="0"/>
              <a:cs typeface="Arial" pitchFamily="34" charset="0"/>
            </a:rPr>
            <a:t>δύναμη και αντοχή   </a:t>
          </a:r>
        </a:p>
        <a:p>
          <a:pPr lvl="0" algn="ctr" defTabSz="444500">
            <a:lnSpc>
              <a:spcPct val="90000"/>
            </a:lnSpc>
            <a:spcBef>
              <a:spcPct val="0"/>
            </a:spcBef>
            <a:spcAft>
              <a:spcPct val="35000"/>
            </a:spcAft>
          </a:pPr>
          <a:endParaRPr lang="el-GR" sz="1000" kern="1200" dirty="0">
            <a:latin typeface="Arial" pitchFamily="34" charset="0"/>
            <a:cs typeface="Arial" pitchFamily="34" charset="0"/>
          </a:endParaRPr>
        </a:p>
      </dsp:txBody>
      <dsp:txXfrm rot="16200000">
        <a:off x="3798056" y="1384468"/>
        <a:ext cx="1175440" cy="1175440"/>
      </dsp:txXfrm>
    </dsp:sp>
    <dsp:sp modelId="{12DCFCAC-A6BE-4B56-9C0A-A93FBABB48E3}">
      <dsp:nvSpPr>
        <dsp:cNvPr id="0" name=""/>
        <dsp:cNvSpPr/>
      </dsp:nvSpPr>
      <dsp:spPr>
        <a:xfrm>
          <a:off x="4797724" y="1113004"/>
          <a:ext cx="405839" cy="3529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008E019A-5B11-434E-8E4D-65A46D7018B4}">
      <dsp:nvSpPr>
        <dsp:cNvPr id="0" name=""/>
        <dsp:cNvSpPr/>
      </dsp:nvSpPr>
      <dsp:spPr>
        <a:xfrm rot="10800000">
          <a:off x="4797724" y="1248736"/>
          <a:ext cx="405839" cy="3529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72F6528-6AB3-46F7-BB0F-2F6FFC42D5AC}" type="datetimeFigureOut">
              <a:rPr lang="el-GR" smtClean="0"/>
              <a:pPr/>
              <a:t>3/7/2020</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7AE7ED-1D78-44E2-8E14-699102C666E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27AE7ED-1D78-44E2-8E14-699102C666EA}"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27AE7ED-1D78-44E2-8E14-699102C666EA}" type="slidenum">
              <a:rPr lang="el-GR" smtClean="0"/>
              <a:pPr/>
              <a:t>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27AE7ED-1D78-44E2-8E14-699102C666EA}"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4FBF58D-6AE8-4046-8342-E41DA325B7F5}" type="datetimeFigureOut">
              <a:rPr lang="el-GR" smtClean="0"/>
              <a:pPr/>
              <a:t>3/7/2020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83E7ED6-0D5C-453B-BA6B-1A7F846456F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BF58D-6AE8-4046-8342-E41DA325B7F5}" type="datetimeFigureOut">
              <a:rPr lang="el-GR" smtClean="0"/>
              <a:pPr/>
              <a:t>3/7/2020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E7ED6-0D5C-453B-BA6B-1A7F846456F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endParaRPr lang="el-GR" i="1" dirty="0" smtClean="0"/>
          </a:p>
          <a:p>
            <a:pPr algn="ctr">
              <a:buNone/>
            </a:pPr>
            <a:r>
              <a:rPr lang="el-GR" sz="4000" i="1" dirty="0" smtClean="0">
                <a:latin typeface="Arial" pitchFamily="34" charset="0"/>
                <a:cs typeface="Arial" pitchFamily="34" charset="0"/>
              </a:rPr>
              <a:t>Θεραπευτική </a:t>
            </a:r>
            <a:r>
              <a:rPr lang="el-GR" sz="4000" i="1" dirty="0">
                <a:latin typeface="Arial" pitchFamily="34" charset="0"/>
                <a:cs typeface="Arial" pitchFamily="34" charset="0"/>
              </a:rPr>
              <a:t>ά</a:t>
            </a:r>
            <a:r>
              <a:rPr lang="el-GR" sz="4000" i="1" dirty="0" smtClean="0">
                <a:latin typeface="Arial" pitchFamily="34" charset="0"/>
                <a:cs typeface="Arial" pitchFamily="34" charset="0"/>
              </a:rPr>
              <a:t>σκηση στο νερό</a:t>
            </a:r>
          </a:p>
          <a:p>
            <a:pPr algn="ctr">
              <a:buNone/>
            </a:pPr>
            <a:endParaRPr lang="el-GR" i="1" dirty="0"/>
          </a:p>
          <a:p>
            <a:pPr algn="ctr">
              <a:buNone/>
            </a:pPr>
            <a:endParaRPr lang="el-GR" i="1" dirty="0" smtClean="0"/>
          </a:p>
          <a:p>
            <a:pPr algn="r">
              <a:buNone/>
            </a:pPr>
            <a:r>
              <a:rPr lang="el-GR" i="1" dirty="0" smtClean="0"/>
              <a:t>Μακρή Ευαγγελία</a:t>
            </a:r>
            <a:r>
              <a:rPr lang="en-US" i="1" dirty="0" smtClean="0"/>
              <a:t> </a:t>
            </a:r>
            <a:r>
              <a:rPr lang="el-GR" i="1" dirty="0" smtClean="0"/>
              <a:t> </a:t>
            </a:r>
            <a:r>
              <a:rPr lang="en-US" sz="2400" i="1" dirty="0" err="1" smtClean="0">
                <a:latin typeface="Arial" pitchFamily="34" charset="0"/>
                <a:cs typeface="Arial" pitchFamily="34" charset="0"/>
              </a:rPr>
              <a:t>Bsc</a:t>
            </a:r>
            <a:r>
              <a:rPr lang="en-US" sz="2400" i="1" dirty="0" smtClean="0">
                <a:latin typeface="Arial" pitchFamily="34" charset="0"/>
                <a:cs typeface="Arial" pitchFamily="34" charset="0"/>
              </a:rPr>
              <a:t> &amp; </a:t>
            </a:r>
            <a:r>
              <a:rPr lang="en-US" sz="2400" i="1" dirty="0" err="1" smtClean="0">
                <a:latin typeface="Arial" pitchFamily="34" charset="0"/>
                <a:cs typeface="Arial" pitchFamily="34" charset="0"/>
              </a:rPr>
              <a:t>Msc</a:t>
            </a:r>
            <a:r>
              <a:rPr lang="en-US" sz="2400" i="1" dirty="0" smtClean="0">
                <a:latin typeface="Arial" pitchFamily="34" charset="0"/>
                <a:cs typeface="Arial" pitchFamily="34" charset="0"/>
              </a:rPr>
              <a:t> Sport Science &amp; Physical Education Injury Rehabilitation</a:t>
            </a:r>
          </a:p>
          <a:p>
            <a:pPr algn="r">
              <a:buNone/>
            </a:pPr>
            <a:r>
              <a:rPr lang="el-GR" sz="2400" i="1" dirty="0" smtClean="0">
                <a:latin typeface="Arial" pitchFamily="34" charset="0"/>
                <a:cs typeface="Arial" pitchFamily="34" charset="0"/>
              </a:rPr>
              <a:t>Υποψήφια Διδάκτωρ</a:t>
            </a:r>
          </a:p>
          <a:p>
            <a:pPr algn="r">
              <a:buNone/>
            </a:pPr>
            <a:r>
              <a:rPr lang="el-GR" sz="2800" i="1" dirty="0" smtClean="0"/>
              <a:t>ΔΗΜΟΚΡΙΤΕΙΟ ΠΑΝΕΠΙΣΤΗΜΙΟ ΘΡΑΚΗΣ</a:t>
            </a:r>
            <a:r>
              <a:rPr lang="en-US" sz="2800" i="1" dirty="0" smtClean="0"/>
              <a:t> </a:t>
            </a:r>
            <a:endParaRPr lang="el-GR"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1214445"/>
          </a:xfrm>
        </p:spPr>
        <p:txBody>
          <a:bodyPr>
            <a:normAutofit/>
          </a:bodyPr>
          <a:lstStyle/>
          <a:p>
            <a:r>
              <a:rPr lang="el-GR" sz="3200" dirty="0" smtClean="0">
                <a:latin typeface="Arial" pitchFamily="34" charset="0"/>
                <a:cs typeface="Arial" pitchFamily="34" charset="0"/>
              </a:rPr>
              <a:t>Θεραπευτικά οφέλη της άσκησης στο ζεστό νερό</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285852" y="2000240"/>
            <a:ext cx="6400800" cy="3495684"/>
          </a:xfrm>
        </p:spPr>
        <p:txBody>
          <a:bodyPr>
            <a:normAutofit/>
          </a:bodyPr>
          <a:lstStyle/>
          <a:p>
            <a:pPr marL="514350" indent="-514350" algn="just">
              <a:buFont typeface="Wingdings" pitchFamily="2" charset="2"/>
              <a:buChar char="§"/>
            </a:pPr>
            <a:r>
              <a:rPr lang="el-GR" sz="2000" dirty="0" smtClean="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Προάγει τη μυϊκή χαλάρωση</a:t>
            </a:r>
          </a:p>
          <a:p>
            <a:pPr marL="514350" indent="-514350" algn="just"/>
            <a:endParaRPr lang="el-GR" sz="2400" dirty="0" smtClean="0">
              <a:solidFill>
                <a:schemeClr val="tx1"/>
              </a:solidFill>
              <a:latin typeface="Arial" pitchFamily="34" charset="0"/>
              <a:cs typeface="Arial" pitchFamily="34" charset="0"/>
            </a:endParaRPr>
          </a:p>
          <a:p>
            <a:pPr marL="514350" indent="-514350" algn="just">
              <a:buFont typeface="Wingdings" pitchFamily="2" charset="2"/>
              <a:buChar char="§"/>
            </a:pPr>
            <a:r>
              <a:rPr lang="el-GR" sz="2400" dirty="0" smtClean="0">
                <a:solidFill>
                  <a:schemeClr val="tx1"/>
                </a:solidFill>
                <a:latin typeface="Arial" pitchFamily="34" charset="0"/>
                <a:cs typeface="Arial" pitchFamily="34" charset="0"/>
              </a:rPr>
              <a:t>Μειώνει την ευαισθησία στον πόνο </a:t>
            </a:r>
          </a:p>
          <a:p>
            <a:pPr marL="514350" indent="-514350" algn="just"/>
            <a:endParaRPr lang="el-GR" sz="2400" dirty="0" smtClean="0">
              <a:solidFill>
                <a:schemeClr val="tx1"/>
              </a:solidFill>
              <a:latin typeface="Arial" pitchFamily="34" charset="0"/>
              <a:cs typeface="Arial" pitchFamily="34" charset="0"/>
            </a:endParaRPr>
          </a:p>
          <a:p>
            <a:pPr marL="514350" indent="-514350" algn="just">
              <a:buFont typeface="Wingdings" pitchFamily="2" charset="2"/>
              <a:buChar char="§"/>
            </a:pPr>
            <a:r>
              <a:rPr lang="el-GR" sz="2400" dirty="0" smtClean="0">
                <a:solidFill>
                  <a:schemeClr val="tx1"/>
                </a:solidFill>
                <a:latin typeface="Arial" pitchFamily="34" charset="0"/>
                <a:cs typeface="Arial" pitchFamily="34" charset="0"/>
              </a:rPr>
              <a:t>Μειώνει τον μυϊκό σπασμό</a:t>
            </a:r>
          </a:p>
          <a:p>
            <a:pPr marL="514350" indent="-514350" algn="just"/>
            <a:endParaRPr lang="el-GR" sz="2400" dirty="0" smtClean="0">
              <a:solidFill>
                <a:schemeClr val="tx1"/>
              </a:solidFill>
              <a:latin typeface="Arial" pitchFamily="34" charset="0"/>
              <a:cs typeface="Arial" pitchFamily="34" charset="0"/>
            </a:endParaRPr>
          </a:p>
          <a:p>
            <a:pPr marL="514350" indent="-514350" algn="just">
              <a:buFont typeface="Wingdings" pitchFamily="2" charset="2"/>
              <a:buChar char="§"/>
            </a:pPr>
            <a:r>
              <a:rPr lang="el-GR" sz="2400" dirty="0" smtClean="0">
                <a:solidFill>
                  <a:schemeClr val="tx1"/>
                </a:solidFill>
                <a:latin typeface="Arial" pitchFamily="34" charset="0"/>
                <a:cs typeface="Arial" pitchFamily="34" charset="0"/>
              </a:rPr>
              <a:t>Αυξάνει την ευκολία της κίνησης της άρθρωσης</a:t>
            </a:r>
            <a:endParaRPr lang="el-GR" sz="2400" dirty="0">
              <a:solidFill>
                <a:schemeClr val="tx1"/>
              </a:solidFill>
              <a:latin typeface="Arial" pitchFamily="34" charset="0"/>
              <a:cs typeface="Arial" pitchFamily="34" charset="0"/>
            </a:endParaRPr>
          </a:p>
        </p:txBody>
      </p:sp>
      <p:sp>
        <p:nvSpPr>
          <p:cNvPr id="4" name="3 - Δεξιό βέλος">
            <a:hlinkClick r:id="rId3" action="ppaction://hlinksldjump"/>
          </p:cNvPr>
          <p:cNvSpPr/>
          <p:nvPr/>
        </p:nvSpPr>
        <p:spPr>
          <a:xfrm>
            <a:off x="7715272" y="58578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14356"/>
            <a:ext cx="8472518" cy="1643074"/>
          </a:xfrm>
        </p:spPr>
        <p:txBody>
          <a:bodyPr>
            <a:noAutofit/>
          </a:bodyPr>
          <a:lstStyle/>
          <a:p>
            <a:pPr algn="just"/>
            <a:r>
              <a:rPr lang="el-GR" sz="3200" dirty="0" smtClean="0">
                <a:latin typeface="Arial" pitchFamily="34" charset="0"/>
                <a:cs typeface="Arial" pitchFamily="34" charset="0"/>
              </a:rPr>
              <a:t>Τα μέρη μιας συνεδρίας θεραπευτικής άσκησης στο νερό και η σχετική χρονική τους διάρκεια.</a:t>
            </a:r>
            <a:endParaRPr lang="el-GR" sz="3200" dirty="0">
              <a:latin typeface="Arial" pitchFamily="34" charset="0"/>
              <a:cs typeface="Arial" pitchFamily="34" charset="0"/>
            </a:endParaRPr>
          </a:p>
        </p:txBody>
      </p:sp>
      <p:graphicFrame>
        <p:nvGraphicFramePr>
          <p:cNvPr id="4" name="3 - Θέση περιεχομένου"/>
          <p:cNvGraphicFramePr>
            <a:graphicFrameLocks noGrp="1"/>
          </p:cNvGraphicFramePr>
          <p:nvPr>
            <p:ph idx="1"/>
          </p:nvPr>
        </p:nvGraphicFramePr>
        <p:xfrm>
          <a:off x="-857288" y="2643182"/>
          <a:ext cx="10001288" cy="2714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57290" y="857232"/>
            <a:ext cx="7100910" cy="785818"/>
          </a:xfrm>
        </p:spPr>
        <p:txBody>
          <a:bodyPr>
            <a:normAutofit/>
          </a:bodyPr>
          <a:lstStyle/>
          <a:p>
            <a:r>
              <a:rPr lang="el-GR" sz="3200" dirty="0" smtClean="0">
                <a:latin typeface="Arial" pitchFamily="34" charset="0"/>
                <a:cs typeface="Arial" pitchFamily="34" charset="0"/>
              </a:rPr>
              <a:t>Πλεονεκτήματα της άσκησης στο νερό </a:t>
            </a:r>
            <a:endParaRPr lang="el-GR" sz="3200" dirty="0">
              <a:latin typeface="Arial" pitchFamily="34" charset="0"/>
              <a:cs typeface="Arial" pitchFamily="34" charset="0"/>
            </a:endParaRPr>
          </a:p>
        </p:txBody>
      </p:sp>
      <p:sp>
        <p:nvSpPr>
          <p:cNvPr id="4" name="3 - Υπότιτλος"/>
          <p:cNvSpPr>
            <a:spLocks noGrp="1"/>
          </p:cNvSpPr>
          <p:nvPr>
            <p:ph type="subTitle" idx="1"/>
          </p:nvPr>
        </p:nvSpPr>
        <p:spPr>
          <a:xfrm>
            <a:off x="1371600" y="2071678"/>
            <a:ext cx="6400800" cy="3567122"/>
          </a:xfrm>
        </p:spPr>
        <p:txBody>
          <a:bodyPr>
            <a:normAutofit lnSpcReduction="10000"/>
          </a:bodyPr>
          <a:lstStyle/>
          <a:p>
            <a:pPr algn="l">
              <a:buFont typeface="Wingdings" pitchFamily="2" charset="2"/>
              <a:buChar char="§"/>
            </a:pPr>
            <a:r>
              <a:rPr lang="el-GR" sz="2000" dirty="0" smtClean="0">
                <a:solidFill>
                  <a:schemeClr val="tx1"/>
                </a:solidFill>
                <a:latin typeface="Arial" pitchFamily="34" charset="0"/>
                <a:cs typeface="Arial" pitchFamily="34" charset="0"/>
              </a:rPr>
              <a:t> Ασφάλεια</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   Φόβος πτώσης και τραυματισμού</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Ευκολία κινήσεων</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Δυνατότητα εκτέλεσης ασκήσεων που δεν μπορούν </a:t>
            </a:r>
          </a:p>
          <a:p>
            <a:pPr algn="l"/>
            <a:r>
              <a:rPr lang="el-GR" sz="2000" dirty="0" smtClean="0">
                <a:solidFill>
                  <a:schemeClr val="tx1"/>
                </a:solidFill>
                <a:latin typeface="Arial" pitchFamily="34" charset="0"/>
                <a:cs typeface="Arial" pitchFamily="34" charset="0"/>
              </a:rPr>
              <a:t>να εκτελεστούν εκτός νερού</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   Αυτοπεποίθηση και ηθικό ασθενούς</a:t>
            </a:r>
            <a:endParaRPr lang="el-GR" sz="2000" dirty="0">
              <a:solidFill>
                <a:schemeClr val="tx1"/>
              </a:solidFill>
              <a:latin typeface="Arial" pitchFamily="34" charset="0"/>
              <a:cs typeface="Arial" pitchFamily="34" charset="0"/>
            </a:endParaRPr>
          </a:p>
        </p:txBody>
      </p:sp>
      <p:sp>
        <p:nvSpPr>
          <p:cNvPr id="16" name="15 - Δεξιό βέλος">
            <a:hlinkClick r:id="rId2" action="ppaction://hlinksldjump"/>
          </p:cNvPr>
          <p:cNvSpPr/>
          <p:nvPr/>
        </p:nvSpPr>
        <p:spPr>
          <a:xfrm>
            <a:off x="500034" y="500042"/>
            <a:ext cx="107157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3" name="22 - Ευθύγραμμο βέλος σύνδεσης"/>
          <p:cNvCxnSpPr/>
          <p:nvPr/>
        </p:nvCxnSpPr>
        <p:spPr>
          <a:xfrm rot="5400000">
            <a:off x="1500166" y="285749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 Ευθύγραμμο βέλος σύνδεσης"/>
          <p:cNvCxnSpPr/>
          <p:nvPr/>
        </p:nvCxnSpPr>
        <p:spPr>
          <a:xfrm rot="5400000" flipH="1" flipV="1">
            <a:off x="1500960" y="5214156"/>
            <a:ext cx="28495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42919"/>
            <a:ext cx="7772400" cy="857255"/>
          </a:xfrm>
        </p:spPr>
        <p:txBody>
          <a:bodyPr>
            <a:normAutofit/>
          </a:bodyPr>
          <a:lstStyle/>
          <a:p>
            <a:r>
              <a:rPr lang="el-GR" sz="3200" dirty="0" smtClean="0">
                <a:latin typeface="Arial" pitchFamily="34" charset="0"/>
                <a:cs typeface="Arial" pitchFamily="34" charset="0"/>
              </a:rPr>
              <a:t>Ποιος είναι ο στόχος της άσκησης;</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1714488"/>
            <a:ext cx="6629424" cy="4143404"/>
          </a:xfrm>
        </p:spPr>
        <p:txBody>
          <a:bodyPr/>
          <a:lstStyle/>
          <a:p>
            <a:pPr algn="l">
              <a:buFont typeface="Wingdings" pitchFamily="2" charset="2"/>
              <a:buChar char="§"/>
            </a:pPr>
            <a:r>
              <a:rPr lang="el-GR" sz="2000" dirty="0" smtClean="0">
                <a:solidFill>
                  <a:schemeClr val="tx1"/>
                </a:solidFill>
                <a:latin typeface="Arial" pitchFamily="34" charset="0"/>
                <a:cs typeface="Arial" pitchFamily="34" charset="0"/>
              </a:rPr>
              <a:t> Να βελτιωθεί η κινητικότητα μιας άρθρωσης;</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βελτιωθεί η ελαστικότητα μιας μυϊκής ομάδας;</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αυξηθεί η μυϊκή δύναμη;</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εξασκηθεί η αερόβια ικανότητα;</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βελτιωθεί η ισορροπία</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βελτιωθεί η λειτουργική ικανότητα του ασκούμενου</a:t>
            </a:r>
          </a:p>
          <a:p>
            <a:pPr algn="l">
              <a:buFont typeface="Wingdings" pitchFamily="2" charset="2"/>
              <a:buChar char="§"/>
            </a:pPr>
            <a:endParaRPr lang="el-GR" dirty="0" smtClean="0"/>
          </a:p>
          <a:p>
            <a:pPr algn="l">
              <a:buFont typeface="Wingdings" pitchFamily="2" charset="2"/>
              <a:buChar char="§"/>
            </a:pP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1071569"/>
          </a:xfrm>
        </p:spPr>
        <p:txBody>
          <a:bodyPr>
            <a:normAutofit/>
          </a:bodyPr>
          <a:lstStyle/>
          <a:p>
            <a:r>
              <a:rPr lang="el-GR" sz="3200" dirty="0" smtClean="0">
                <a:latin typeface="Arial" pitchFamily="34" charset="0"/>
                <a:cs typeface="Arial" pitchFamily="34" charset="0"/>
              </a:rPr>
              <a:t>Ποια είναι τα περιεχόμενα της άσκησης</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1857364"/>
            <a:ext cx="6400800" cy="4143404"/>
          </a:xfrm>
        </p:spPr>
        <p:txBody>
          <a:bodyPr>
            <a:normAutofit fontScale="92500" lnSpcReduction="20000"/>
          </a:bodyPr>
          <a:lstStyle/>
          <a:p>
            <a:pPr algn="l"/>
            <a:r>
              <a:rPr lang="el-GR" sz="2600" dirty="0" smtClean="0">
                <a:solidFill>
                  <a:schemeClr val="tx1"/>
                </a:solidFill>
                <a:latin typeface="Arial" pitchFamily="34" charset="0"/>
                <a:cs typeface="Arial" pitchFamily="34" charset="0"/>
              </a:rPr>
              <a:t>Να εξασκηθεί η αερόβια ικανότητα;;;</a:t>
            </a:r>
          </a:p>
          <a:p>
            <a:pPr algn="l"/>
            <a:endParaRPr lang="el-GR" sz="2600" dirty="0" smtClean="0">
              <a:solidFill>
                <a:schemeClr val="tx1"/>
              </a:solidFill>
              <a:latin typeface="Arial" pitchFamily="34" charset="0"/>
              <a:cs typeface="Arial" pitchFamily="34" charset="0"/>
            </a:endParaRPr>
          </a:p>
          <a:p>
            <a:pPr algn="l">
              <a:buFont typeface="Wingdings" pitchFamily="2" charset="2"/>
              <a:buChar char="§"/>
            </a:pPr>
            <a:r>
              <a:rPr lang="el-GR" sz="2600" dirty="0" smtClean="0">
                <a:solidFill>
                  <a:schemeClr val="tx1"/>
                </a:solidFill>
                <a:latin typeface="Arial" pitchFamily="34" charset="0"/>
                <a:cs typeface="Arial" pitchFamily="34" charset="0"/>
              </a:rPr>
              <a:t>Αερόβιες ασκήσεις</a:t>
            </a:r>
          </a:p>
          <a:p>
            <a:pPr algn="l">
              <a:buFont typeface="Wingdings" pitchFamily="2" charset="2"/>
              <a:buChar char="§"/>
            </a:pPr>
            <a:r>
              <a:rPr lang="el-GR" sz="2600" dirty="0" smtClean="0">
                <a:solidFill>
                  <a:schemeClr val="tx1"/>
                </a:solidFill>
                <a:latin typeface="Arial" pitchFamily="34" charset="0"/>
                <a:cs typeface="Arial" pitchFamily="34" charset="0"/>
              </a:rPr>
              <a:t>Να βελτιωθεί η ισορροπία</a:t>
            </a:r>
          </a:p>
          <a:p>
            <a:pPr algn="l">
              <a:buFont typeface="Wingdings" pitchFamily="2" charset="2"/>
              <a:buChar char="§"/>
            </a:pPr>
            <a:endParaRPr lang="el-GR" sz="2600" dirty="0" smtClean="0">
              <a:solidFill>
                <a:schemeClr val="tx1"/>
              </a:solidFill>
              <a:latin typeface="Arial" pitchFamily="34" charset="0"/>
              <a:cs typeface="Arial" pitchFamily="34" charset="0"/>
            </a:endParaRPr>
          </a:p>
          <a:p>
            <a:pPr algn="l"/>
            <a:r>
              <a:rPr lang="el-GR" sz="2600" dirty="0" smtClean="0">
                <a:solidFill>
                  <a:schemeClr val="tx1"/>
                </a:solidFill>
                <a:latin typeface="Arial" pitchFamily="34" charset="0"/>
                <a:cs typeface="Arial" pitchFamily="34" charset="0"/>
              </a:rPr>
              <a:t>                       Ασκήσεις ισορροπίας</a:t>
            </a:r>
          </a:p>
          <a:p>
            <a:pPr algn="l"/>
            <a:r>
              <a:rPr lang="el-GR" sz="2600" dirty="0" smtClean="0">
                <a:solidFill>
                  <a:schemeClr val="tx1"/>
                </a:solidFill>
                <a:latin typeface="Arial" pitchFamily="34" charset="0"/>
                <a:cs typeface="Arial" pitchFamily="34" charset="0"/>
              </a:rPr>
              <a:t>Να βελτιωθεί η λειτουργική ικανότητα του ασθενή </a:t>
            </a:r>
          </a:p>
          <a:p>
            <a:pPr algn="l"/>
            <a:endParaRPr lang="el-GR" sz="2600" dirty="0" smtClean="0">
              <a:solidFill>
                <a:schemeClr val="tx1"/>
              </a:solidFill>
              <a:latin typeface="Arial" pitchFamily="34" charset="0"/>
              <a:cs typeface="Arial" pitchFamily="34" charset="0"/>
            </a:endParaRPr>
          </a:p>
          <a:p>
            <a:pPr algn="l"/>
            <a:endParaRPr lang="el-GR" sz="2600" dirty="0" smtClean="0">
              <a:solidFill>
                <a:schemeClr val="tx1"/>
              </a:solidFill>
              <a:latin typeface="Arial" pitchFamily="34" charset="0"/>
              <a:cs typeface="Arial" pitchFamily="34" charset="0"/>
            </a:endParaRPr>
          </a:p>
          <a:p>
            <a:pPr algn="l"/>
            <a:r>
              <a:rPr lang="el-GR" sz="2600" dirty="0" smtClean="0">
                <a:solidFill>
                  <a:schemeClr val="tx1"/>
                </a:solidFill>
                <a:latin typeface="Arial" pitchFamily="34" charset="0"/>
                <a:cs typeface="Arial" pitchFamily="34" charset="0"/>
              </a:rPr>
              <a:t>                       Λειτουργικές ασκήσεις </a:t>
            </a:r>
          </a:p>
          <a:p>
            <a:pPr algn="l">
              <a:buFont typeface="Wingdings" pitchFamily="2" charset="2"/>
              <a:buChar char="§"/>
            </a:pPr>
            <a:endParaRPr lang="el-GR" dirty="0" smtClean="0">
              <a:latin typeface="Arial" pitchFamily="34" charset="0"/>
              <a:cs typeface="Arial" pitchFamily="34" charset="0"/>
            </a:endParaRPr>
          </a:p>
        </p:txBody>
      </p:sp>
      <p:sp>
        <p:nvSpPr>
          <p:cNvPr id="6" name="5 - Δεξιό βέλος"/>
          <p:cNvSpPr/>
          <p:nvPr/>
        </p:nvSpPr>
        <p:spPr>
          <a:xfrm rot="5400000">
            <a:off x="4429124" y="3500439"/>
            <a:ext cx="28575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rot="5400000">
            <a:off x="4428025" y="2385565"/>
            <a:ext cx="28575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Δεξιό βέλος"/>
          <p:cNvSpPr/>
          <p:nvPr/>
        </p:nvSpPr>
        <p:spPr>
          <a:xfrm rot="5400000">
            <a:off x="4429124" y="4714884"/>
            <a:ext cx="28575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071569"/>
          </a:xfrm>
        </p:spPr>
        <p:txBody>
          <a:bodyPr>
            <a:normAutofit/>
          </a:bodyPr>
          <a:lstStyle/>
          <a:p>
            <a:r>
              <a:rPr lang="el-GR" sz="3200" dirty="0" smtClean="0">
                <a:latin typeface="Arial" pitchFamily="34" charset="0"/>
                <a:cs typeface="Arial" pitchFamily="34" charset="0"/>
              </a:rPr>
              <a:t>Βάθος νερού – επιλογές άσκησης</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1643050"/>
            <a:ext cx="6400800" cy="3995750"/>
          </a:xfrm>
        </p:spPr>
        <p:txBody>
          <a:bodyPr>
            <a:normAutofit/>
          </a:bodyPr>
          <a:lstStyle/>
          <a:p>
            <a:endParaRPr lang="el-GR" sz="2000" dirty="0" smtClean="0">
              <a:latin typeface="Arial" pitchFamily="34" charset="0"/>
              <a:cs typeface="Arial" pitchFamily="34" charset="0"/>
            </a:endParaRPr>
          </a:p>
          <a:p>
            <a:r>
              <a:rPr lang="el-GR" sz="2400" dirty="0" smtClean="0">
                <a:solidFill>
                  <a:schemeClr val="tx1"/>
                </a:solidFill>
                <a:latin typeface="Arial" pitchFamily="34" charset="0"/>
                <a:cs typeface="Arial" pitchFamily="34" charset="0"/>
              </a:rPr>
              <a:t>Ρηχό νερό</a:t>
            </a:r>
          </a:p>
          <a:p>
            <a:pPr algn="l">
              <a:buFont typeface="Wingdings" pitchFamily="2" charset="2"/>
              <a:buChar char="§"/>
            </a:pPr>
            <a:r>
              <a:rPr lang="el-GR" sz="2400" dirty="0" smtClean="0">
                <a:solidFill>
                  <a:schemeClr val="tx1"/>
                </a:solidFill>
                <a:latin typeface="Arial" pitchFamily="34" charset="0"/>
                <a:cs typeface="Arial" pitchFamily="34" charset="0"/>
              </a:rPr>
              <a:t>Ασκήσεις ενδυνάμωσης, διάτασης, βάδισης, ισορροπίας, λειτουργικότητας</a:t>
            </a:r>
          </a:p>
          <a:p>
            <a:pPr algn="l">
              <a:buFont typeface="Wingdings" pitchFamily="2" charset="2"/>
              <a:buChar char="§"/>
            </a:pPr>
            <a:endParaRPr lang="el-GR" sz="2400" dirty="0" smtClean="0">
              <a:solidFill>
                <a:schemeClr val="tx1"/>
              </a:solidFill>
              <a:latin typeface="Arial" pitchFamily="34" charset="0"/>
              <a:cs typeface="Arial" pitchFamily="34" charset="0"/>
            </a:endParaRPr>
          </a:p>
          <a:p>
            <a:pPr algn="l"/>
            <a:endParaRPr lang="el-GR" sz="2400" dirty="0" smtClean="0">
              <a:solidFill>
                <a:schemeClr val="tx1"/>
              </a:solidFill>
              <a:latin typeface="Arial" pitchFamily="34" charset="0"/>
              <a:cs typeface="Arial" pitchFamily="34" charset="0"/>
            </a:endParaRPr>
          </a:p>
          <a:p>
            <a:r>
              <a:rPr lang="el-GR" sz="2400" dirty="0" smtClean="0">
                <a:solidFill>
                  <a:schemeClr val="tx1"/>
                </a:solidFill>
                <a:latin typeface="Arial" pitchFamily="34" charset="0"/>
                <a:cs typeface="Arial" pitchFamily="34" charset="0"/>
              </a:rPr>
              <a:t>Βαθύ νερό</a:t>
            </a:r>
          </a:p>
          <a:p>
            <a:pPr algn="l">
              <a:buFont typeface="Wingdings" pitchFamily="2" charset="2"/>
              <a:buChar char="§"/>
            </a:pPr>
            <a:r>
              <a:rPr lang="el-GR" sz="2400" dirty="0" smtClean="0">
                <a:solidFill>
                  <a:schemeClr val="tx1"/>
                </a:solidFill>
                <a:latin typeface="Arial" pitchFamily="34" charset="0"/>
                <a:cs typeface="Arial" pitchFamily="34" charset="0"/>
              </a:rPr>
              <a:t>Αερόβιες ασκήσεις, ασκήσεις κινητικότητας, ενδυνάμωσης</a:t>
            </a:r>
            <a:endParaRPr lang="el-G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000100" y="1643050"/>
            <a:ext cx="7643866" cy="3995750"/>
          </a:xfrm>
        </p:spPr>
        <p:txBody>
          <a:bodyPr>
            <a:normAutofit/>
          </a:bodyPr>
          <a:lstStyle/>
          <a:p>
            <a:pPr algn="just"/>
            <a:endParaRPr lang="en-US" sz="2400" dirty="0" smtClean="0">
              <a:solidFill>
                <a:schemeClr val="tx1"/>
              </a:solidFill>
              <a:latin typeface="Arial" pitchFamily="34" charset="0"/>
              <a:cs typeface="Arial" pitchFamily="34" charset="0"/>
            </a:endParaRPr>
          </a:p>
          <a:p>
            <a:pPr algn="just"/>
            <a:endParaRPr lang="en-US" sz="2400" dirty="0" smtClean="0">
              <a:solidFill>
                <a:schemeClr val="tx1"/>
              </a:solidFill>
              <a:latin typeface="Arial" pitchFamily="34" charset="0"/>
              <a:cs typeface="Arial" pitchFamily="34" charset="0"/>
            </a:endParaRPr>
          </a:p>
          <a:p>
            <a:pPr algn="just"/>
            <a:endParaRPr lang="en-US" sz="2400" dirty="0" smtClean="0">
              <a:solidFill>
                <a:schemeClr val="tx1"/>
              </a:solidFill>
              <a:latin typeface="Arial" pitchFamily="34" charset="0"/>
              <a:cs typeface="Arial" pitchFamily="34" charset="0"/>
            </a:endParaRPr>
          </a:p>
          <a:p>
            <a:pPr algn="just"/>
            <a:r>
              <a:rPr lang="el-GR" sz="2400" dirty="0" smtClean="0">
                <a:solidFill>
                  <a:schemeClr val="tx1"/>
                </a:solidFill>
                <a:latin typeface="Arial" pitchFamily="34" charset="0"/>
                <a:cs typeface="Arial" pitchFamily="34" charset="0"/>
              </a:rPr>
              <a:t>Η </a:t>
            </a:r>
            <a:r>
              <a:rPr lang="el-GR" sz="2400" dirty="0" smtClean="0">
                <a:solidFill>
                  <a:schemeClr val="tx1"/>
                </a:solidFill>
                <a:latin typeface="Arial" pitchFamily="34" charset="0"/>
                <a:cs typeface="Arial" pitchFamily="34" charset="0"/>
              </a:rPr>
              <a:t>άσκηση αλλάζει την ποιότητα ζωής των ατόμων και διατηρεί την λειτουργική τους κατάσταση για μεγαλύτερο χρονικό διάστημα.</a:t>
            </a:r>
            <a:endParaRPr lang="el-G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5"/>
            <a:ext cx="7772400" cy="1285883"/>
          </a:xfrm>
        </p:spPr>
        <p:txBody>
          <a:bodyPr>
            <a:normAutofit fontScale="90000"/>
          </a:bodyPr>
          <a:lstStyle/>
          <a:p>
            <a:r>
              <a:rPr lang="el-GR" sz="3200" dirty="0" smtClean="0">
                <a:latin typeface="Arial" pitchFamily="34" charset="0"/>
                <a:cs typeface="Arial" pitchFamily="34" charset="0"/>
              </a:rPr>
              <a:t>Στρατηγικές βοήθειας ασθενών – ασκούμενων με κινητικά προβλήματα για ασφαλή άσκηση στο νερό.</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714348" y="2714620"/>
            <a:ext cx="7643866" cy="3286148"/>
          </a:xfrm>
        </p:spPr>
        <p:txBody>
          <a:bodyPr>
            <a:normAutofit fontScale="55000" lnSpcReduction="20000"/>
          </a:bodyPr>
          <a:lstStyle/>
          <a:p>
            <a:pPr algn="l">
              <a:buFont typeface="Wingdings" pitchFamily="2" charset="2"/>
              <a:buChar char="§"/>
            </a:pPr>
            <a:r>
              <a:rPr lang="el-GR" dirty="0" smtClean="0">
                <a:solidFill>
                  <a:schemeClr val="tx1"/>
                </a:solidFill>
                <a:latin typeface="Arial" pitchFamily="34" charset="0"/>
                <a:cs typeface="Arial" pitchFamily="34" charset="0"/>
              </a:rPr>
              <a:t> </a:t>
            </a:r>
            <a:r>
              <a:rPr lang="el-GR" sz="2900" dirty="0" smtClean="0">
                <a:solidFill>
                  <a:schemeClr val="tx1"/>
                </a:solidFill>
                <a:latin typeface="Arial" pitchFamily="34" charset="0"/>
                <a:cs typeface="Arial" pitchFamily="34" charset="0"/>
              </a:rPr>
              <a:t>Περπάτημα κρατώντας ένα μέσο επίπλευσης μπροστά από το σώμα του</a:t>
            </a:r>
          </a:p>
          <a:p>
            <a:pPr algn="l"/>
            <a:endParaRPr lang="el-GR" sz="2900" dirty="0" smtClean="0">
              <a:solidFill>
                <a:schemeClr val="tx1"/>
              </a:solidFill>
              <a:latin typeface="Arial" pitchFamily="34" charset="0"/>
              <a:cs typeface="Arial" pitchFamily="34" charset="0"/>
            </a:endParaRPr>
          </a:p>
          <a:p>
            <a:pPr algn="l">
              <a:buFont typeface="Wingdings" pitchFamily="2" charset="2"/>
              <a:buChar char="§"/>
            </a:pPr>
            <a:r>
              <a:rPr lang="el-GR" sz="2900" dirty="0" smtClean="0">
                <a:solidFill>
                  <a:schemeClr val="tx1"/>
                </a:solidFill>
                <a:latin typeface="Arial" pitchFamily="34" charset="0"/>
                <a:cs typeface="Arial" pitchFamily="34" charset="0"/>
              </a:rPr>
              <a:t> Να φοράει ένα σωσίβιο λαιμού για να αποτραπεί η βύθιση του κεφαλιού  σε περίπτωση πτώσης ή γλιστρήματος</a:t>
            </a:r>
          </a:p>
          <a:p>
            <a:pPr algn="l"/>
            <a:endParaRPr lang="el-GR" sz="2900" dirty="0" smtClean="0">
              <a:solidFill>
                <a:schemeClr val="tx1"/>
              </a:solidFill>
              <a:latin typeface="Arial" pitchFamily="34" charset="0"/>
              <a:cs typeface="Arial" pitchFamily="34" charset="0"/>
            </a:endParaRPr>
          </a:p>
          <a:p>
            <a:pPr algn="l">
              <a:buFont typeface="Wingdings" pitchFamily="2" charset="2"/>
              <a:buChar char="§"/>
            </a:pPr>
            <a:r>
              <a:rPr lang="el-GR" sz="2900" dirty="0" smtClean="0">
                <a:solidFill>
                  <a:schemeClr val="tx1"/>
                </a:solidFill>
                <a:latin typeface="Arial" pitchFamily="34" charset="0"/>
                <a:cs typeface="Arial" pitchFamily="34" charset="0"/>
              </a:rPr>
              <a:t>Να φοράει κάλτσες νερού προκειμένου να μειωθεί η ολισθηρότητα της πισίνας</a:t>
            </a:r>
          </a:p>
          <a:p>
            <a:pPr algn="l"/>
            <a:endParaRPr lang="el-GR" sz="2900" dirty="0" smtClean="0">
              <a:solidFill>
                <a:schemeClr val="tx1"/>
              </a:solidFill>
              <a:latin typeface="Arial" pitchFamily="34" charset="0"/>
              <a:cs typeface="Arial" pitchFamily="34" charset="0"/>
            </a:endParaRPr>
          </a:p>
          <a:p>
            <a:pPr algn="l">
              <a:buFont typeface="Wingdings" pitchFamily="2" charset="2"/>
              <a:buChar char="§"/>
            </a:pPr>
            <a:r>
              <a:rPr lang="el-GR" sz="2900" dirty="0" smtClean="0">
                <a:solidFill>
                  <a:schemeClr val="tx1"/>
                </a:solidFill>
                <a:latin typeface="Arial" pitchFamily="34" charset="0"/>
                <a:cs typeface="Arial" pitchFamily="34" charset="0"/>
              </a:rPr>
              <a:t>Να εκτελεί  τα ζητούμενα βάδισης κοντά στο τοίχωμα της πισίνας  ή σε υποστηρικτική μπάρα</a:t>
            </a:r>
          </a:p>
          <a:p>
            <a:pPr algn="l"/>
            <a:endParaRPr lang="el-GR" sz="2900" dirty="0" smtClean="0">
              <a:solidFill>
                <a:schemeClr val="tx1"/>
              </a:solidFill>
              <a:latin typeface="Arial" pitchFamily="34" charset="0"/>
              <a:cs typeface="Arial" pitchFamily="34" charset="0"/>
            </a:endParaRPr>
          </a:p>
          <a:p>
            <a:pPr algn="l">
              <a:buFont typeface="Wingdings" pitchFamily="2" charset="2"/>
              <a:buChar char="§"/>
            </a:pPr>
            <a:r>
              <a:rPr lang="el-GR" sz="2900" dirty="0" smtClean="0">
                <a:solidFill>
                  <a:schemeClr val="tx1"/>
                </a:solidFill>
                <a:latin typeface="Arial" pitchFamily="34" charset="0"/>
                <a:cs typeface="Arial" pitchFamily="34" charset="0"/>
              </a:rPr>
              <a:t>Αυτονομία μέσα στο νερό </a:t>
            </a:r>
          </a:p>
          <a:p>
            <a:pPr algn="l">
              <a:buFont typeface="Wingdings" pitchFamily="2" charset="2"/>
              <a:buChar char="§"/>
            </a:pPr>
            <a:endParaRPr lang="el-GR" sz="2900" dirty="0" smtClean="0">
              <a:solidFill>
                <a:schemeClr val="tx1"/>
              </a:solidFill>
              <a:latin typeface="Arial" pitchFamily="34" charset="0"/>
              <a:cs typeface="Arial" pitchFamily="34" charset="0"/>
            </a:endParaRPr>
          </a:p>
          <a:p>
            <a:pPr algn="l">
              <a:buFont typeface="Wingdings" pitchFamily="2" charset="2"/>
              <a:buChar char="§"/>
            </a:pPr>
            <a:r>
              <a:rPr lang="el-GR" sz="2900" dirty="0" smtClean="0">
                <a:solidFill>
                  <a:schemeClr val="tx1"/>
                </a:solidFill>
                <a:latin typeface="Arial" pitchFamily="34" charset="0"/>
                <a:cs typeface="Arial" pitchFamily="34" charset="0"/>
              </a:rPr>
              <a:t>Εκμάθηση βασικών κολυμβητικών ικανοτήτων </a:t>
            </a:r>
          </a:p>
          <a:p>
            <a:pPr algn="l">
              <a:buFont typeface="Wingdings" pitchFamily="2" charset="2"/>
              <a:buChar char="§"/>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57167"/>
            <a:ext cx="7772400" cy="1000131"/>
          </a:xfrm>
        </p:spPr>
        <p:txBody>
          <a:bodyPr/>
          <a:lstStyle/>
          <a:p>
            <a:r>
              <a:rPr lang="el-GR" dirty="0" smtClean="0"/>
              <a:t>Βασικές οδηγίες</a:t>
            </a:r>
            <a:endParaRPr lang="el-GR" dirty="0"/>
          </a:p>
        </p:txBody>
      </p:sp>
      <p:sp>
        <p:nvSpPr>
          <p:cNvPr id="3" name="2 - Υπότιτλος"/>
          <p:cNvSpPr>
            <a:spLocks noGrp="1"/>
          </p:cNvSpPr>
          <p:nvPr>
            <p:ph type="subTitle" idx="1"/>
          </p:nvPr>
        </p:nvSpPr>
        <p:spPr>
          <a:xfrm>
            <a:off x="1371600" y="1714488"/>
            <a:ext cx="6400800" cy="4143404"/>
          </a:xfrm>
        </p:spPr>
        <p:txBody>
          <a:bodyPr>
            <a:normAutofit fontScale="92500" lnSpcReduction="20000"/>
          </a:bodyPr>
          <a:lstStyle/>
          <a:p>
            <a:pPr algn="l"/>
            <a:r>
              <a:rPr lang="el-GR" sz="2600" dirty="0" smtClean="0">
                <a:solidFill>
                  <a:schemeClr val="tx1"/>
                </a:solidFill>
                <a:latin typeface="Arial" pitchFamily="34" charset="0"/>
                <a:cs typeface="Arial" pitchFamily="34" charset="0"/>
              </a:rPr>
              <a:t>Γενικές οδηγίες </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Άδεια από τον ιατρό του</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Ειδική ρύθμιση φαρμακευτικής αγωγής πριν την συμμετοχή στην δραστηριότητα</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Η είσοδος στο νερό προκαλεί στρες και οξεία πρόκληση των συμπτωμάτων</a:t>
            </a:r>
          </a:p>
          <a:p>
            <a:pPr algn="l">
              <a:buFont typeface="Wingdings" pitchFamily="2" charset="2"/>
              <a:buChar char="§"/>
            </a:pPr>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Σύμφωνα θα γίνουν εμφανείς οι θεραπευτικές επιδράσεις του νερού</a:t>
            </a:r>
          </a:p>
          <a:p>
            <a:pPr algn="l">
              <a:buFont typeface="Wingdings" pitchFamily="2" charset="2"/>
              <a:buChar char="§"/>
            </a:pPr>
            <a:endParaRPr lang="el-GR" dirty="0" smtClean="0"/>
          </a:p>
          <a:p>
            <a:pPr algn="l"/>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1357321"/>
          </a:xfrm>
        </p:spPr>
        <p:txBody>
          <a:bodyPr/>
          <a:lstStyle/>
          <a:p>
            <a:r>
              <a:rPr lang="el-GR" dirty="0" smtClean="0"/>
              <a:t>Βασικές οδηγίες άσκησης</a:t>
            </a:r>
            <a:endParaRPr lang="el-GR" dirty="0"/>
          </a:p>
        </p:txBody>
      </p:sp>
      <p:sp>
        <p:nvSpPr>
          <p:cNvPr id="3" name="2 - Υπότιτλος"/>
          <p:cNvSpPr>
            <a:spLocks noGrp="1"/>
          </p:cNvSpPr>
          <p:nvPr>
            <p:ph type="subTitle" idx="1"/>
          </p:nvPr>
        </p:nvSpPr>
        <p:spPr>
          <a:xfrm>
            <a:off x="1371600" y="1785926"/>
            <a:ext cx="6400800" cy="3852874"/>
          </a:xfrm>
        </p:spPr>
        <p:txBody>
          <a:bodyPr>
            <a:normAutofit/>
          </a:bodyPr>
          <a:lstStyle/>
          <a:p>
            <a:pPr algn="l">
              <a:buFont typeface="Wingdings" pitchFamily="2" charset="2"/>
              <a:buChar char="§"/>
            </a:pPr>
            <a:r>
              <a:rPr lang="el-GR" sz="2000" dirty="0" smtClean="0">
                <a:solidFill>
                  <a:schemeClr val="tx1"/>
                </a:solidFill>
                <a:latin typeface="Arial" pitchFamily="34" charset="0"/>
                <a:cs typeface="Arial" pitchFamily="34" charset="0"/>
              </a:rPr>
              <a:t>Να μην πιέζει το σώμα του για την εκτέλεση κινήσεων που δεν αισθάνεται άνετα.</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Να εκτελεί ασκήσεις χωρίς πόνο</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Έξω από το νερό η άνωση δεν υπάρχει, επιστρέφει η βαρύτητα</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Ίσως χρειαστεί να καθίσει αμέσως μετά την έξοδο του από το νερό </a:t>
            </a:r>
            <a:endParaRPr lang="el-G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spcAft>
                <a:spcPts val="600"/>
              </a:spcAft>
              <a:buFont typeface="Wingdings" panose="05000000000000000000" pitchFamily="2" charset="2"/>
              <a:buChar char="ü"/>
            </a:pPr>
            <a:r>
              <a:rPr lang="el-GR" sz="2400" dirty="0" smtClean="0">
                <a:effectLst>
                  <a:outerShdw blurRad="38100" dist="38100" dir="2700000" algn="tl">
                    <a:srgbClr val="000000">
                      <a:alpha val="43137"/>
                    </a:srgbClr>
                  </a:outerShdw>
                </a:effectLst>
              </a:rPr>
              <a:t>Η επιστροφή στην άσκηση  πρέπει να πραγματοποιηθεί με την κατάλληλη σωματική &amp; ψυχολογική προετοιμασία!</a:t>
            </a:r>
          </a:p>
          <a:p>
            <a:pPr algn="ctr">
              <a:spcAft>
                <a:spcPts val="600"/>
              </a:spcAft>
              <a:buFont typeface="Wingdings" panose="05000000000000000000" pitchFamily="2" charset="2"/>
              <a:buChar char="ü"/>
            </a:pPr>
            <a:endParaRPr lang="el-GR" sz="2000" dirty="0" smtClean="0">
              <a:effectLst>
                <a:outerShdw blurRad="38100" dist="38100" dir="2700000" algn="tl">
                  <a:srgbClr val="000000">
                    <a:alpha val="43137"/>
                  </a:srgbClr>
                </a:outerShdw>
              </a:effectLst>
            </a:endParaRPr>
          </a:p>
          <a:p>
            <a:pPr algn="ctr">
              <a:spcAft>
                <a:spcPts val="600"/>
              </a:spcAft>
              <a:buFont typeface="Wingdings" panose="05000000000000000000" pitchFamily="2" charset="2"/>
              <a:buChar char="ü"/>
            </a:pPr>
            <a:r>
              <a:rPr lang="el-GR" sz="2400" dirty="0" smtClean="0">
                <a:effectLst>
                  <a:outerShdw blurRad="38100" dist="38100" dir="2700000" algn="tl">
                    <a:srgbClr val="000000">
                      <a:alpha val="43137"/>
                    </a:srgbClr>
                  </a:outerShdw>
                </a:effectLst>
              </a:rPr>
              <a:t>Για να επιστρέψει ένας ασκούμενος στην ενεργό δράση θα πρέπει να νοιώθει έτοιμος ψυχολογικά να αντιμετωπίσει τις καινούργιες συνθήκες.</a:t>
            </a:r>
          </a:p>
          <a:p>
            <a:pPr algn="ctr">
              <a:spcAft>
                <a:spcPts val="600"/>
              </a:spcAft>
              <a:buFont typeface="Wingdings" panose="05000000000000000000" pitchFamily="2" charset="2"/>
              <a:buChar char="ü"/>
            </a:pPr>
            <a:endParaRPr lang="el-GR" sz="2000" dirty="0" smtClean="0">
              <a:effectLst>
                <a:outerShdw blurRad="38100" dist="38100" dir="2700000" algn="tl">
                  <a:srgbClr val="000000">
                    <a:alpha val="43137"/>
                  </a:srgbClr>
                </a:outerShdw>
              </a:effectLst>
            </a:endParaRPr>
          </a:p>
          <a:p>
            <a:pPr lvl="1" algn="ctr">
              <a:spcAft>
                <a:spcPts val="600"/>
              </a:spcAft>
            </a:pPr>
            <a:r>
              <a:rPr lang="el-GR" sz="2400" i="1" u="sng" dirty="0" smtClean="0">
                <a:solidFill>
                  <a:srgbClr val="FF0000"/>
                </a:solidFill>
                <a:effectLst>
                  <a:outerShdw blurRad="38100" dist="38100" dir="2700000" algn="tl">
                    <a:srgbClr val="000000">
                      <a:alpha val="43137"/>
                    </a:srgbClr>
                  </a:outerShdw>
                </a:effectLst>
              </a:rPr>
              <a:t>Άρα</a:t>
            </a:r>
            <a:r>
              <a:rPr lang="el-GR" sz="2400" dirty="0" smtClean="0">
                <a:solidFill>
                  <a:srgbClr val="FF0000"/>
                </a:solidFill>
                <a:effectLst>
                  <a:outerShdw blurRad="38100" dist="38100" dir="2700000" algn="tl">
                    <a:srgbClr val="000000">
                      <a:alpha val="43137"/>
                    </a:srgbClr>
                  </a:outerShdw>
                </a:effectLst>
              </a:rPr>
              <a:t>: η τήρηση των κανόνων υγιεινής και των κανόνων προστασίας από τον </a:t>
            </a:r>
            <a:r>
              <a:rPr lang="en-US" sz="2400" dirty="0" smtClean="0">
                <a:solidFill>
                  <a:srgbClr val="FF0000"/>
                </a:solidFill>
                <a:effectLst>
                  <a:outerShdw blurRad="38100" dist="38100" dir="2700000" algn="tl">
                    <a:srgbClr val="000000">
                      <a:alpha val="43137"/>
                    </a:srgbClr>
                  </a:outerShdw>
                </a:effectLst>
              </a:rPr>
              <a:t>COVID-19 </a:t>
            </a:r>
            <a:r>
              <a:rPr lang="el-GR" sz="2400" dirty="0" smtClean="0">
                <a:solidFill>
                  <a:srgbClr val="FF0000"/>
                </a:solidFill>
                <a:effectLst>
                  <a:outerShdw blurRad="38100" dist="38100" dir="2700000" algn="tl">
                    <a:srgbClr val="000000">
                      <a:alpha val="43137"/>
                    </a:srgbClr>
                  </a:outerShdw>
                </a:effectLst>
              </a:rPr>
              <a:t>έχουν εξέχουσα θέση στο μυαλό των αθλητών αλλά και των προπονητών!!!</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857233"/>
            <a:ext cx="7772400" cy="1285883"/>
          </a:xfrm>
        </p:spPr>
        <p:txBody>
          <a:bodyPr>
            <a:normAutofit/>
          </a:bodyPr>
          <a:lstStyle/>
          <a:p>
            <a:r>
              <a:rPr lang="el-GR" sz="3200" dirty="0" smtClean="0">
                <a:latin typeface="Arial" pitchFamily="34" charset="0"/>
                <a:cs typeface="Arial" pitchFamily="34" charset="0"/>
              </a:rPr>
              <a:t>Ικανότητες των ασκούμενων που πρέπει να αξιολογηθούν</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928662" y="2500306"/>
            <a:ext cx="7429552" cy="4143404"/>
          </a:xfrm>
        </p:spPr>
        <p:txBody>
          <a:bodyPr>
            <a:noAutofit/>
          </a:bodyPr>
          <a:lstStyle/>
          <a:p>
            <a:pPr algn="l"/>
            <a:r>
              <a:rPr lang="el-GR" sz="2000" dirty="0" smtClean="0">
                <a:solidFill>
                  <a:schemeClr val="tx1"/>
                </a:solidFill>
                <a:latin typeface="Arial" pitchFamily="34" charset="0"/>
                <a:cs typeface="Arial" pitchFamily="34" charset="0"/>
              </a:rPr>
              <a:t>Η αξιολόγηση πρέπει να γίνει σε νερό βάθους μέχρι το στήθος.</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Βάδιση προς τα εμπρός, πίσω, πλάγιες μετακινήσεις</a:t>
            </a: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Βύθιση κεφαλής εκπνοή και </a:t>
            </a:r>
            <a:r>
              <a:rPr lang="el-GR" sz="2000" dirty="0" err="1" smtClean="0">
                <a:solidFill>
                  <a:schemeClr val="tx1"/>
                </a:solidFill>
                <a:latin typeface="Arial" pitchFamily="34" charset="0"/>
                <a:cs typeface="Arial" pitchFamily="34" charset="0"/>
              </a:rPr>
              <a:t>μικρομπουρμπουλήθρες</a:t>
            </a:r>
            <a:endParaRPr lang="el-GR" sz="2000" dirty="0" smtClean="0">
              <a:solidFill>
                <a:schemeClr val="tx1"/>
              </a:solidFill>
              <a:latin typeface="Arial" pitchFamily="34" charset="0"/>
              <a:cs typeface="Arial" pitchFamily="34" charset="0"/>
            </a:endParaRPr>
          </a:p>
          <a:p>
            <a:pPr algn="l"/>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smtClean="0">
                <a:solidFill>
                  <a:schemeClr val="tx1"/>
                </a:solidFill>
                <a:latin typeface="Arial" pitchFamily="34" charset="0"/>
                <a:cs typeface="Arial" pitchFamily="34" charset="0"/>
              </a:rPr>
              <a:t>Επίπλευση σε ύπτια θέση και μετά επιστροφή σε όρθια στάση</a:t>
            </a:r>
          </a:p>
          <a:p>
            <a:pPr algn="l">
              <a:buFont typeface="Wingdings" pitchFamily="2" charset="2"/>
              <a:buChar char="§"/>
            </a:pPr>
            <a:endParaRPr lang="el-GR" sz="2000" dirty="0" smtClean="0">
              <a:solidFill>
                <a:schemeClr val="tx1"/>
              </a:solidFill>
              <a:latin typeface="Arial" pitchFamily="34" charset="0"/>
              <a:cs typeface="Arial" pitchFamily="34" charset="0"/>
            </a:endParaRPr>
          </a:p>
          <a:p>
            <a:pPr algn="l">
              <a:buFont typeface="Wingdings" pitchFamily="2" charset="2"/>
              <a:buChar char="§"/>
            </a:pPr>
            <a:r>
              <a:rPr lang="el-GR" sz="2000" dirty="0" err="1" smtClean="0">
                <a:solidFill>
                  <a:schemeClr val="tx1"/>
                </a:solidFill>
                <a:latin typeface="Arial" pitchFamily="34" charset="0"/>
                <a:cs typeface="Arial" pitchFamily="34" charset="0"/>
              </a:rPr>
              <a:t>Ρολάρισμα</a:t>
            </a:r>
            <a:r>
              <a:rPr lang="el-GR" sz="2000" dirty="0" smtClean="0">
                <a:solidFill>
                  <a:schemeClr val="tx1"/>
                </a:solidFill>
                <a:latin typeface="Arial" pitchFamily="34" charset="0"/>
                <a:cs typeface="Arial" pitchFamily="34" charset="0"/>
              </a:rPr>
              <a:t> στην επιφάνεια του νερού</a:t>
            </a:r>
            <a:endParaRPr lang="el-G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3"/>
            <a:ext cx="7772400" cy="2071702"/>
          </a:xfrm>
        </p:spPr>
        <p:txBody>
          <a:bodyPr>
            <a:normAutofit/>
          </a:bodyPr>
          <a:lstStyle/>
          <a:p>
            <a:r>
              <a:rPr lang="el-GR" sz="3200" dirty="0" smtClean="0">
                <a:latin typeface="Arial" pitchFamily="34" charset="0"/>
                <a:cs typeface="Arial" pitchFamily="34" charset="0"/>
              </a:rPr>
              <a:t>Αυτά τα τεστ θα υποδείξουν το ποσό της βοήθειας που χρειάζεται ο ασθενής κατά το πρόγραμμα άσκησης</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857224" y="2786058"/>
            <a:ext cx="7786742" cy="3500462"/>
          </a:xfrm>
        </p:spPr>
        <p:txBody>
          <a:bodyPr>
            <a:normAutofit/>
          </a:bodyPr>
          <a:lstStyle/>
          <a:p>
            <a:pPr algn="just">
              <a:buFont typeface="Wingdings" pitchFamily="2" charset="2"/>
              <a:buChar char="§"/>
            </a:pPr>
            <a:r>
              <a:rPr lang="el-GR" sz="2000" dirty="0" smtClean="0">
                <a:solidFill>
                  <a:schemeClr val="tx1"/>
                </a:solidFill>
                <a:latin typeface="Arial" pitchFamily="34" charset="0"/>
                <a:cs typeface="Arial" pitchFamily="34" charset="0"/>
              </a:rPr>
              <a:t>Είναι καλό στις πρώτες επισκέψεις να συνοδεύονται από κάποιο συνοδό</a:t>
            </a:r>
          </a:p>
          <a:p>
            <a:pPr algn="just"/>
            <a:endParaRPr lang="el-GR" sz="2000" dirty="0" smtClean="0">
              <a:solidFill>
                <a:schemeClr val="tx1"/>
              </a:solidFill>
              <a:latin typeface="Arial" pitchFamily="34" charset="0"/>
              <a:cs typeface="Arial" pitchFamily="34" charset="0"/>
            </a:endParaRPr>
          </a:p>
          <a:p>
            <a:pPr algn="just">
              <a:buFont typeface="Wingdings" pitchFamily="2" charset="2"/>
              <a:buChar char="§"/>
            </a:pPr>
            <a:r>
              <a:rPr lang="el-GR" sz="2000" dirty="0" smtClean="0">
                <a:solidFill>
                  <a:schemeClr val="tx1"/>
                </a:solidFill>
                <a:latin typeface="Arial" pitchFamily="34" charset="0"/>
                <a:cs typeface="Arial" pitchFamily="34" charset="0"/>
              </a:rPr>
              <a:t>Θα πρέπει να γίνεται κατανοητό ότι η βελτίωση της σταθερότητας, της ισορροπίας και της ευκολίας κίνησης δεν μπορεί να μεταφέρει κατά την εκτέλεση στο έδαφος</a:t>
            </a:r>
          </a:p>
          <a:p>
            <a:pPr algn="just">
              <a:buFont typeface="Wingdings" pitchFamily="2" charset="2"/>
              <a:buChar char="§"/>
            </a:pPr>
            <a:endParaRPr lang="el-GR" sz="2000" dirty="0" smtClean="0">
              <a:solidFill>
                <a:schemeClr val="tx1"/>
              </a:solidFill>
              <a:latin typeface="Arial" pitchFamily="34" charset="0"/>
              <a:cs typeface="Arial" pitchFamily="34" charset="0"/>
            </a:endParaRPr>
          </a:p>
          <a:p>
            <a:pPr algn="just">
              <a:buFont typeface="Wingdings" pitchFamily="2" charset="2"/>
              <a:buChar char="§"/>
            </a:pPr>
            <a:r>
              <a:rPr lang="el-GR" sz="2000" dirty="0" smtClean="0">
                <a:solidFill>
                  <a:schemeClr val="tx1"/>
                </a:solidFill>
                <a:latin typeface="Arial" pitchFamily="34" charset="0"/>
                <a:cs typeface="Arial" pitchFamily="34" charset="0"/>
              </a:rPr>
              <a:t>Είναι σημαντικό να χρησιμοποιούν τα βοηθητικά μέσα που χρησιμοποιούσαν στο έδαφος </a:t>
            </a:r>
            <a:endParaRPr lang="el-G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00042"/>
            <a:ext cx="7772400" cy="1071570"/>
          </a:xfrm>
        </p:spPr>
        <p:txBody>
          <a:bodyPr>
            <a:normAutofit fontScale="90000"/>
          </a:bodyPr>
          <a:lstStyle/>
          <a:p>
            <a:r>
              <a:rPr lang="el-GR" sz="3600" dirty="0" smtClean="0">
                <a:latin typeface="Arial" pitchFamily="34" charset="0"/>
                <a:cs typeface="Arial" pitchFamily="34" charset="0"/>
              </a:rPr>
              <a:t>Οδηγίες προς ειδικό της άσκησης (γυμναστή)</a:t>
            </a:r>
            <a:r>
              <a:rPr lang="el-GR" sz="3200" dirty="0" smtClean="0">
                <a:latin typeface="Arial" pitchFamily="34" charset="0"/>
                <a:cs typeface="Arial" pitchFamily="34" charset="0"/>
              </a:rPr>
              <a:t/>
            </a:r>
            <a:br>
              <a:rPr lang="el-GR" sz="3200" dirty="0" smtClean="0">
                <a:latin typeface="Arial" pitchFamily="34" charset="0"/>
                <a:cs typeface="Arial" pitchFamily="34" charset="0"/>
              </a:rPr>
            </a:b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714348" y="1714488"/>
            <a:ext cx="8001056" cy="4714908"/>
          </a:xfrm>
        </p:spPr>
        <p:txBody>
          <a:bodyPr>
            <a:normAutofit fontScale="25000" lnSpcReduction="20000"/>
          </a:bodyPr>
          <a:lstStyle/>
          <a:p>
            <a:pPr algn="l">
              <a:buFont typeface="Wingdings" pitchFamily="2" charset="2"/>
              <a:buChar char="§"/>
            </a:pPr>
            <a:r>
              <a:rPr lang="el-GR" sz="8000" dirty="0" smtClean="0">
                <a:solidFill>
                  <a:schemeClr val="tx1"/>
                </a:solidFill>
                <a:latin typeface="Arial" pitchFamily="34" charset="0"/>
                <a:cs typeface="Arial" pitchFamily="34" charset="0"/>
              </a:rPr>
              <a:t>Θα πρέπει να δοθεί χρόνος για να γνωρίσει ο γυμναστής το κάθε ασκούμενο ασθενή</a:t>
            </a:r>
          </a:p>
          <a:p>
            <a:pPr algn="l">
              <a:buFont typeface="Wingdings" pitchFamily="2" charset="2"/>
              <a:buChar char="§"/>
            </a:pPr>
            <a:r>
              <a:rPr lang="el-GR" sz="8000" dirty="0" smtClean="0">
                <a:solidFill>
                  <a:schemeClr val="tx1"/>
                </a:solidFill>
                <a:latin typeface="Arial" pitchFamily="34" charset="0"/>
                <a:cs typeface="Arial" pitchFamily="34" charset="0"/>
              </a:rPr>
              <a:t>Οι ασκούμενοι αισθάνονται αλλαγές στην ικανότητα βάδισης στο νερό</a:t>
            </a:r>
          </a:p>
          <a:p>
            <a:pPr algn="l">
              <a:buFont typeface="Wingdings" pitchFamily="2" charset="2"/>
              <a:buChar char="§"/>
            </a:pPr>
            <a:r>
              <a:rPr lang="el-GR" sz="8000" dirty="0" smtClean="0">
                <a:solidFill>
                  <a:schemeClr val="tx1"/>
                </a:solidFill>
                <a:latin typeface="Arial" pitchFamily="34" charset="0"/>
                <a:cs typeface="Arial" pitchFamily="34" charset="0"/>
              </a:rPr>
              <a:t>Οι ασκούμενοι λόγω πιθανών διαταραχών στην ομιλία ή στην όραση να μην μπορούν να ζητήσουν βοήθεια</a:t>
            </a:r>
          </a:p>
          <a:p>
            <a:pPr algn="l">
              <a:buFont typeface="Wingdings" pitchFamily="2" charset="2"/>
              <a:buChar char="§"/>
            </a:pPr>
            <a:r>
              <a:rPr lang="el-GR" sz="8000" dirty="0" smtClean="0">
                <a:solidFill>
                  <a:schemeClr val="tx1"/>
                </a:solidFill>
                <a:latin typeface="Arial" pitchFamily="34" charset="0"/>
                <a:cs typeface="Arial" pitchFamily="34" charset="0"/>
              </a:rPr>
              <a:t>Ύπαρξη βοηθητικού προσωπικού</a:t>
            </a:r>
          </a:p>
          <a:p>
            <a:pPr algn="l">
              <a:buFont typeface="Wingdings" pitchFamily="2" charset="2"/>
              <a:buChar char="§"/>
            </a:pPr>
            <a:r>
              <a:rPr lang="el-GR" sz="8000" dirty="0" smtClean="0">
                <a:solidFill>
                  <a:schemeClr val="tx1"/>
                </a:solidFill>
                <a:latin typeface="Arial" pitchFamily="34" charset="0"/>
                <a:cs typeface="Arial" pitchFamily="34" charset="0"/>
              </a:rPr>
              <a:t>Πριν τη χρήση εξοπλισμού για την  προοδευτικότητα στην ένταση θα πρέπει να γίνεται επίδειξη της κάθε κίνησης χωρίς εξοπλισμό για την αντίληψη και την κατανόηση του μηχανισμού κίνησης</a:t>
            </a:r>
          </a:p>
          <a:p>
            <a:pPr algn="l">
              <a:buFont typeface="Wingdings" pitchFamily="2" charset="2"/>
              <a:buChar char="§"/>
            </a:pPr>
            <a:r>
              <a:rPr lang="el-GR" sz="8000" dirty="0" smtClean="0">
                <a:solidFill>
                  <a:schemeClr val="tx1"/>
                </a:solidFill>
                <a:latin typeface="Arial" pitchFamily="34" charset="0"/>
                <a:cs typeface="Arial" pitchFamily="34" charset="0"/>
              </a:rPr>
              <a:t>Η ένταση δυσκολίας της άσκησης στο νερό μπορεί να ρυθμιστεί αυξάνοντας :</a:t>
            </a:r>
          </a:p>
          <a:p>
            <a:pPr marL="971550" lvl="1" indent="-514350" algn="l">
              <a:buAutoNum type="arabicPeriod"/>
            </a:pPr>
            <a:r>
              <a:rPr lang="el-GR" sz="8000" dirty="0" smtClean="0">
                <a:solidFill>
                  <a:schemeClr val="tx1"/>
                </a:solidFill>
                <a:latin typeface="Arial" pitchFamily="34" charset="0"/>
                <a:cs typeface="Arial" pitchFamily="34" charset="0"/>
              </a:rPr>
              <a:t>Τον αριθμό των επαναλήψεων</a:t>
            </a:r>
          </a:p>
          <a:p>
            <a:pPr marL="971550" lvl="1" indent="-514350" algn="l">
              <a:buAutoNum type="arabicPeriod"/>
            </a:pPr>
            <a:r>
              <a:rPr lang="el-GR" sz="8000" dirty="0" smtClean="0">
                <a:solidFill>
                  <a:schemeClr val="tx1"/>
                </a:solidFill>
                <a:latin typeface="Arial" pitchFamily="34" charset="0"/>
                <a:cs typeface="Arial" pitchFamily="34" charset="0"/>
              </a:rPr>
              <a:t>Το μήκος  του μοχλοβραχίονα</a:t>
            </a:r>
          </a:p>
          <a:p>
            <a:pPr marL="971550" lvl="1" indent="-514350" algn="l">
              <a:buAutoNum type="arabicPeriod"/>
            </a:pPr>
            <a:r>
              <a:rPr lang="el-GR" sz="8000" dirty="0" smtClean="0">
                <a:solidFill>
                  <a:schemeClr val="tx1"/>
                </a:solidFill>
                <a:latin typeface="Arial" pitchFamily="34" charset="0"/>
                <a:cs typeface="Arial" pitchFamily="34" charset="0"/>
              </a:rPr>
              <a:t>Την  επιφάνεια της αντίστασης</a:t>
            </a:r>
          </a:p>
          <a:p>
            <a:pPr marL="971550" lvl="1" indent="-514350" algn="l">
              <a:buAutoNum type="arabicPeriod"/>
            </a:pPr>
            <a:r>
              <a:rPr lang="el-GR" sz="8000" dirty="0" smtClean="0">
                <a:solidFill>
                  <a:schemeClr val="tx1"/>
                </a:solidFill>
                <a:latin typeface="Arial" pitchFamily="34" charset="0"/>
                <a:cs typeface="Arial" pitchFamily="34" charset="0"/>
              </a:rPr>
              <a:t>Την ταχύτητα κίνησης </a:t>
            </a:r>
          </a:p>
          <a:p>
            <a:pPr marL="971550" lvl="1" indent="-514350" algn="l">
              <a:buAutoNum type="arabicPeriod"/>
            </a:pPr>
            <a:endParaRPr lang="el-GR" sz="8000" dirty="0" smtClean="0">
              <a:solidFill>
                <a:schemeClr val="tx1"/>
              </a:solidFill>
              <a:latin typeface="Arial" pitchFamily="34" charset="0"/>
              <a:cs typeface="Arial" pitchFamily="34" charset="0"/>
            </a:endParaRPr>
          </a:p>
          <a:p>
            <a:pPr marL="971550" lvl="1" indent="-514350" algn="l">
              <a:buAutoNum type="arabicPeriod"/>
            </a:pPr>
            <a:endParaRPr lang="el-GR"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5"/>
            <a:ext cx="7772400" cy="1000132"/>
          </a:xfrm>
        </p:spPr>
        <p:txBody>
          <a:bodyPr>
            <a:normAutofit/>
          </a:bodyPr>
          <a:lstStyle/>
          <a:p>
            <a:r>
              <a:rPr lang="el-GR" sz="3200" dirty="0" smtClean="0">
                <a:latin typeface="Arial" pitchFamily="34" charset="0"/>
                <a:cs typeface="Arial" pitchFamily="34" charset="0"/>
              </a:rPr>
              <a:t>Χρήση </a:t>
            </a:r>
            <a:r>
              <a:rPr lang="en-US" sz="3200" dirty="0" err="1" smtClean="0">
                <a:latin typeface="Arial" pitchFamily="34" charset="0"/>
                <a:cs typeface="Arial" pitchFamily="34" charset="0"/>
              </a:rPr>
              <a:t>Cuess</a:t>
            </a:r>
            <a:r>
              <a:rPr lang="en-US" sz="3200" dirty="0" smtClean="0">
                <a:latin typeface="Arial" pitchFamily="34" charset="0"/>
                <a:cs typeface="Arial" pitchFamily="34" charset="0"/>
              </a:rPr>
              <a:t>…</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2000240"/>
            <a:ext cx="6400800" cy="3638560"/>
          </a:xfrm>
        </p:spPr>
        <p:txBody>
          <a:bodyPr/>
          <a:lstStyle/>
          <a:p>
            <a:endParaRPr lang="el-GR" sz="2400" dirty="0" smtClean="0">
              <a:solidFill>
                <a:schemeClr val="tx1"/>
              </a:solidFill>
              <a:latin typeface="Arial" pitchFamily="34" charset="0"/>
              <a:cs typeface="Arial" pitchFamily="34" charset="0"/>
            </a:endParaRPr>
          </a:p>
          <a:p>
            <a:r>
              <a:rPr lang="el-GR" sz="2400" dirty="0" smtClean="0">
                <a:solidFill>
                  <a:schemeClr val="tx1"/>
                </a:solidFill>
                <a:latin typeface="Arial" pitchFamily="34" charset="0"/>
                <a:cs typeface="Arial" pitchFamily="34" charset="0"/>
              </a:rPr>
              <a:t>Μπορώ να χρησιμοποιήσω τα </a:t>
            </a:r>
            <a:r>
              <a:rPr lang="en-US" sz="2400" dirty="0" err="1" smtClean="0">
                <a:solidFill>
                  <a:schemeClr val="tx1"/>
                </a:solidFill>
                <a:latin typeface="Arial" pitchFamily="34" charset="0"/>
                <a:cs typeface="Arial" pitchFamily="34" charset="0"/>
              </a:rPr>
              <a:t>cuess</a:t>
            </a:r>
            <a:r>
              <a:rPr lang="el-GR" sz="2400" dirty="0" smtClean="0">
                <a:solidFill>
                  <a:schemeClr val="tx1"/>
                </a:solidFill>
                <a:latin typeface="Arial" pitchFamily="34" charset="0"/>
                <a:cs typeface="Arial" pitchFamily="34" charset="0"/>
              </a:rPr>
              <a:t> κατά την άσκηση στο νερό;;;</a:t>
            </a:r>
          </a:p>
          <a:p>
            <a:endParaRPr lang="el-GR" sz="2400" dirty="0" smtClean="0">
              <a:solidFill>
                <a:schemeClr val="tx1"/>
              </a:solidFill>
              <a:latin typeface="Arial" pitchFamily="34" charset="0"/>
              <a:cs typeface="Arial" pitchFamily="34" charset="0"/>
            </a:endParaRPr>
          </a:p>
          <a:p>
            <a:endParaRPr lang="el-GR" sz="2400" dirty="0" smtClean="0">
              <a:solidFill>
                <a:schemeClr val="tx1"/>
              </a:solidFill>
              <a:latin typeface="Arial" pitchFamily="34" charset="0"/>
              <a:cs typeface="Arial" pitchFamily="34" charset="0"/>
            </a:endParaRPr>
          </a:p>
          <a:p>
            <a:r>
              <a:rPr lang="el-GR" sz="2400" dirty="0" smtClean="0">
                <a:solidFill>
                  <a:schemeClr val="tx1"/>
                </a:solidFill>
                <a:latin typeface="Arial" pitchFamily="34" charset="0"/>
                <a:cs typeface="Arial" pitchFamily="34" charset="0"/>
              </a:rPr>
              <a:t>Χρήση </a:t>
            </a:r>
            <a:r>
              <a:rPr lang="en-US" sz="2400" dirty="0" err="1" smtClean="0">
                <a:solidFill>
                  <a:schemeClr val="tx1"/>
                </a:solidFill>
                <a:latin typeface="Arial" pitchFamily="34" charset="0"/>
                <a:cs typeface="Arial" pitchFamily="34" charset="0"/>
              </a:rPr>
              <a:t>cuess</a:t>
            </a:r>
            <a:r>
              <a:rPr lang="en-US" sz="2400" dirty="0" smtClean="0">
                <a:solidFill>
                  <a:schemeClr val="tx1"/>
                </a:solidFill>
                <a:latin typeface="Arial" pitchFamily="34" charset="0"/>
                <a:cs typeface="Arial" pitchFamily="34" charset="0"/>
              </a:rPr>
              <a:t>….</a:t>
            </a:r>
          </a:p>
          <a:p>
            <a:pPr algn="l"/>
            <a:r>
              <a:rPr lang="el-GR" sz="2400" dirty="0" smtClean="0">
                <a:solidFill>
                  <a:schemeClr val="tx1"/>
                </a:solidFill>
                <a:latin typeface="Arial" pitchFamily="34" charset="0"/>
                <a:cs typeface="Arial" pitchFamily="34" charset="0"/>
              </a:rPr>
              <a:t>               Ναι …..απλά, καθαρά και οπτικά </a:t>
            </a:r>
          </a:p>
          <a:p>
            <a:endParaRPr lang="el-GR" dirty="0"/>
          </a:p>
        </p:txBody>
      </p:sp>
      <p:sp>
        <p:nvSpPr>
          <p:cNvPr id="5" name="4 - Δεξιό βέλος"/>
          <p:cNvSpPr/>
          <p:nvPr/>
        </p:nvSpPr>
        <p:spPr>
          <a:xfrm rot="5400000">
            <a:off x="4536281" y="3607595"/>
            <a:ext cx="428628"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214414" y="1285860"/>
            <a:ext cx="7215238" cy="4286280"/>
          </a:xfrm>
        </p:spPr>
        <p:txBody>
          <a:bodyPr>
            <a:normAutofit/>
          </a:bodyPr>
          <a:lstStyle/>
          <a:p>
            <a:pPr algn="just"/>
            <a:r>
              <a:rPr lang="el-GR" sz="2400" dirty="0" smtClean="0">
                <a:solidFill>
                  <a:schemeClr val="tx1"/>
                </a:solidFill>
                <a:latin typeface="Arial" pitchFamily="34" charset="0"/>
                <a:cs typeface="Arial" pitchFamily="34" charset="0"/>
              </a:rPr>
              <a:t>Η άσκηση δεν θα μπορέσει να ανατρέψει τα συμπτώματα της αναπηρίας- πάθησης, μπορεί όμως να αλλάξει την ποιότητα ζωής των ασκούμενων – ασθενών και να διατηρήσει την λειτουργική τους κατάσταση και να βελτιώσει την ποιότητα ζωή τους </a:t>
            </a:r>
          </a:p>
          <a:p>
            <a:pPr algn="l"/>
            <a:endParaRPr lang="el-G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47500" lnSpcReduction="20000"/>
          </a:bodyPr>
          <a:lstStyle/>
          <a:p>
            <a:pPr algn="ctr"/>
            <a:r>
              <a:rPr lang="el-GR" sz="3600" b="1" i="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ΕΦΟΣΟΝ</a:t>
            </a:r>
            <a:r>
              <a:rPr lang="el-GR" sz="3600" b="1" dirty="0" smtClean="0">
                <a:effectLst>
                  <a:outerShdw blurRad="38100" dist="38100" dir="2700000" algn="tl">
                    <a:srgbClr val="000000">
                      <a:alpha val="43137"/>
                    </a:srgbClr>
                  </a:outerShdw>
                </a:effectLst>
                <a:latin typeface="Comic Sans MS" panose="030F0702030302020204" pitchFamily="66" charset="0"/>
              </a:rPr>
              <a:t> Ο ΑΣΚΟΥΜΕΝΟΣ ΕΠΙΘΥΜΕΙ ΝΑ ΕΠΙΣΤΡΕΨΕΙ:</a:t>
            </a:r>
          </a:p>
          <a:p>
            <a:endParaRPr lang="el-GR" sz="2000" dirty="0" smtClean="0">
              <a:solidFill>
                <a:srgbClr val="00B050"/>
              </a:solidFill>
              <a:latin typeface="Comic Sans MS" panose="030F0702030302020204" pitchFamily="66" charset="0"/>
            </a:endParaRPr>
          </a:p>
          <a:p>
            <a:r>
              <a:rPr lang="el-GR" dirty="0" smtClean="0">
                <a:solidFill>
                  <a:srgbClr val="00B050"/>
                </a:solidFill>
                <a:effectLst>
                  <a:outerShdw blurRad="38100" dist="38100" dir="2700000" algn="tl">
                    <a:srgbClr val="000000">
                      <a:alpha val="43137"/>
                    </a:srgbClr>
                  </a:outerShdw>
                </a:effectLst>
                <a:latin typeface="Comic Sans MS" panose="030F0702030302020204" pitchFamily="66" charset="0"/>
              </a:rPr>
              <a:t>Πριν την επιστροφή…</a:t>
            </a:r>
          </a:p>
          <a:p>
            <a:endParaRPr lang="el-GR" sz="1800" dirty="0" smtClean="0">
              <a:solidFill>
                <a:srgbClr val="00B050"/>
              </a:solidFill>
              <a:latin typeface="Comic Sans MS" panose="030F0702030302020204" pitchFamily="66" charset="0"/>
            </a:endParaRPr>
          </a:p>
          <a:p>
            <a:pPr marL="285750" indent="-285750" algn="ctr">
              <a:buFont typeface="Wingdings" panose="05000000000000000000" pitchFamily="2" charset="2"/>
              <a:buChar char="ü"/>
            </a:pPr>
            <a:r>
              <a:rPr lang="el-GR" dirty="0" smtClean="0">
                <a:solidFill>
                  <a:schemeClr val="tx1">
                    <a:lumMod val="50000"/>
                    <a:lumOff val="50000"/>
                  </a:schemeClr>
                </a:solidFill>
                <a:effectLst>
                  <a:outerShdw blurRad="38100" dist="38100" dir="2700000" algn="tl">
                    <a:srgbClr val="000000">
                      <a:alpha val="43137"/>
                    </a:srgbClr>
                  </a:outerShdw>
                </a:effectLst>
              </a:rPr>
              <a:t>Ο  </a:t>
            </a:r>
            <a:r>
              <a:rPr lang="el-GR" dirty="0" err="1" smtClean="0">
                <a:solidFill>
                  <a:schemeClr val="tx1">
                    <a:lumMod val="50000"/>
                    <a:lumOff val="50000"/>
                  </a:schemeClr>
                </a:solidFill>
                <a:effectLst>
                  <a:outerShdw blurRad="38100" dist="38100" dir="2700000" algn="tl">
                    <a:srgbClr val="000000">
                      <a:alpha val="43137"/>
                    </a:srgbClr>
                  </a:outerShdw>
                </a:effectLst>
              </a:rPr>
              <a:t>ασκοέμενος</a:t>
            </a:r>
            <a:r>
              <a:rPr lang="el-GR" dirty="0" smtClean="0">
                <a:solidFill>
                  <a:schemeClr val="tx1">
                    <a:lumMod val="50000"/>
                    <a:lumOff val="50000"/>
                  </a:schemeClr>
                </a:solidFill>
                <a:effectLst>
                  <a:outerShdw blurRad="38100" dist="38100" dir="2700000" algn="tl">
                    <a:srgbClr val="000000">
                      <a:alpha val="43137"/>
                    </a:srgbClr>
                  </a:outerShdw>
                </a:effectLst>
              </a:rPr>
              <a:t> θα πρέπει να κάνει τις προβλεπόμενες εξετάσεις, ώστε η επιστροφή του να μην προκαλεί ανησυχία στους συναθλητές και προπονητές. Επίσης να συμπληρώνει κάποιο έντυπο σχετικά με ζητήματα όπως αν υπάρχει στο περιβάλλον του κάποιος που έχει νοσήσει. Σχετίζεται τόσο με θέματα σωματικής υγείας όσο και με την ψυχολογική θωράκιση του συνόλου των αθλητών πως συναναστρέφονται με υγιή άτομα.</a:t>
            </a:r>
          </a:p>
          <a:p>
            <a:pPr marL="285750" indent="-285750" algn="ctr">
              <a:buFont typeface="Wingdings" panose="05000000000000000000" pitchFamily="2" charset="2"/>
              <a:buChar char="ü"/>
            </a:pPr>
            <a:r>
              <a:rPr lang="el-GR" dirty="0" smtClean="0">
                <a:solidFill>
                  <a:schemeClr val="tx1">
                    <a:lumMod val="50000"/>
                    <a:lumOff val="50000"/>
                  </a:schemeClr>
                </a:solidFill>
                <a:effectLst>
                  <a:outerShdw blurRad="38100" dist="38100" dir="2700000" algn="tl">
                    <a:srgbClr val="000000">
                      <a:alpha val="43137"/>
                    </a:srgbClr>
                  </a:outerShdw>
                </a:effectLst>
              </a:rPr>
              <a:t>Πριν επιστρέψει στην άσκηση, προτείνεται μια συνάντηση με τον γυμναστή- </a:t>
            </a:r>
            <a:r>
              <a:rPr lang="el-GR" dirty="0" err="1" smtClean="0">
                <a:solidFill>
                  <a:schemeClr val="tx1">
                    <a:lumMod val="50000"/>
                    <a:lumOff val="50000"/>
                  </a:schemeClr>
                </a:solidFill>
                <a:effectLst>
                  <a:outerShdw blurRad="38100" dist="38100" dir="2700000" algn="tl">
                    <a:srgbClr val="000000">
                      <a:alpha val="43137"/>
                    </a:srgbClr>
                  </a:outerShdw>
                </a:effectLst>
              </a:rPr>
              <a:t>ιστρια</a:t>
            </a:r>
            <a:r>
              <a:rPr lang="el-GR" dirty="0" smtClean="0">
                <a:solidFill>
                  <a:schemeClr val="tx1">
                    <a:lumMod val="50000"/>
                    <a:lumOff val="50000"/>
                  </a:schemeClr>
                </a:solidFill>
                <a:effectLst>
                  <a:outerShdw blurRad="38100" dist="38100" dir="2700000" algn="tl">
                    <a:srgbClr val="000000">
                      <a:alpha val="43137"/>
                    </a:srgbClr>
                  </a:outerShdw>
                </a:effectLst>
              </a:rPr>
              <a:t>/και με αθλητικό ψυχολόγο, ώστε να συζητηθούν οι οποιεσδήποτε απορίες, ανησυχίες και ιδιαιτερότητες .</a:t>
            </a:r>
          </a:p>
          <a:p>
            <a:pPr marL="285750" indent="-285750" algn="ctr">
              <a:buFont typeface="Wingdings" panose="05000000000000000000" pitchFamily="2" charset="2"/>
              <a:buChar char="ü"/>
            </a:pPr>
            <a:r>
              <a:rPr lang="el-GR" dirty="0" smtClean="0">
                <a:solidFill>
                  <a:schemeClr val="tx1">
                    <a:lumMod val="50000"/>
                    <a:lumOff val="50000"/>
                  </a:schemeClr>
                </a:solidFill>
                <a:effectLst>
                  <a:outerShdw blurRad="38100" dist="38100" dir="2700000" algn="tl">
                    <a:srgbClr val="000000">
                      <a:alpha val="43137"/>
                    </a:srgbClr>
                  </a:outerShdw>
                </a:effectLst>
              </a:rPr>
              <a:t>Η οργάνωση των απαραίτητων «υλικών» που απαιτούνται πλέον σε κάθε σωματική (ή έστω κοντινή επαφή), όπως αντισηπτικά υγρά, αντισηπτικά μαντιλάκια, ξεχωριστή τσάντα για τα ρούχα που χρησιμοποιούνται στην προπόνηση. Το γεγονός αυτό βοηθά τόσο στην δημιουργία και τήρηση μιας ρουτίνας καθαριότητας, όσο και στην ψυχολογική θωράκιση του αθλητή (αλλά και των γύρω του) πως είναι ασφαλείς και δεν χρειάζεται να ανησυχούν για τον </a:t>
            </a:r>
            <a:r>
              <a:rPr lang="en-US" dirty="0" smtClean="0">
                <a:solidFill>
                  <a:schemeClr val="tx1">
                    <a:lumMod val="50000"/>
                    <a:lumOff val="50000"/>
                  </a:schemeClr>
                </a:solidFill>
                <a:effectLst>
                  <a:outerShdw blurRad="38100" dist="38100" dir="2700000" algn="tl">
                    <a:srgbClr val="000000">
                      <a:alpha val="43137"/>
                    </a:srgbClr>
                  </a:outerShdw>
                </a:effectLst>
              </a:rPr>
              <a:t>COVID-19</a:t>
            </a:r>
            <a:endParaRPr lang="el-GR" dirty="0" smtClean="0">
              <a:solidFill>
                <a:schemeClr val="tx1">
                  <a:lumMod val="50000"/>
                  <a:lumOff val="50000"/>
                </a:schemeClr>
              </a:solidFill>
              <a:effectLst>
                <a:outerShdw blurRad="38100" dist="38100" dir="2700000" algn="tl">
                  <a:srgbClr val="000000">
                    <a:alpha val="43137"/>
                  </a:srgbClr>
                </a:outerShdw>
              </a:effectLst>
            </a:endParaRPr>
          </a:p>
          <a:p>
            <a:pPr marL="285750" indent="-285750" algn="ctr">
              <a:buFont typeface="Wingdings" panose="05000000000000000000" pitchFamily="2" charset="2"/>
              <a:buChar char="ü"/>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285729"/>
            <a:ext cx="7772400" cy="1357322"/>
          </a:xfrm>
        </p:spPr>
        <p:txBody>
          <a:bodyPr>
            <a:normAutofit/>
          </a:bodyPr>
          <a:lstStyle/>
          <a:p>
            <a:r>
              <a:rPr lang="el-GR" sz="3200" dirty="0" smtClean="0">
                <a:latin typeface="Arial" pitchFamily="34" charset="0"/>
                <a:cs typeface="Arial" pitchFamily="34" charset="0"/>
              </a:rPr>
              <a:t> </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285852" y="1428736"/>
            <a:ext cx="6715172" cy="4214842"/>
          </a:xfrm>
        </p:spPr>
        <p:txBody>
          <a:bodyPr>
            <a:normAutofit/>
          </a:bodyPr>
          <a:lstStyle/>
          <a:p>
            <a:pPr algn="just"/>
            <a:r>
              <a:rPr lang="el-GR" sz="2400" dirty="0" smtClean="0">
                <a:solidFill>
                  <a:schemeClr val="tx1"/>
                </a:solidFill>
                <a:latin typeface="Arial" pitchFamily="34" charset="0"/>
                <a:cs typeface="Arial" pitchFamily="34" charset="0"/>
              </a:rPr>
              <a:t>Η θεραπευτική άσκηση στο νερό περιλαμβάνει εφαρμογή ασκήσεων που σε συνδυασμό με τις ιδιότητες του υδάτινου περιβάλλοντος βοηθούν την λειτουργικότητα ατόμων με αναπηρία.</a:t>
            </a:r>
          </a:p>
          <a:p>
            <a:pPr algn="just"/>
            <a:endParaRPr lang="el-GR" sz="2400" dirty="0" smtClean="0">
              <a:latin typeface="Arial" pitchFamily="34" charset="0"/>
              <a:cs typeface="Arial" pitchFamily="34" charset="0"/>
            </a:endParaRPr>
          </a:p>
          <a:p>
            <a:pPr algn="just"/>
            <a:r>
              <a:rPr lang="el-GR" sz="2400" dirty="0" smtClean="0">
                <a:solidFill>
                  <a:schemeClr val="tx1"/>
                </a:solidFill>
                <a:latin typeface="Arial" pitchFamily="34" charset="0"/>
                <a:cs typeface="Arial" pitchFamily="34" charset="0"/>
              </a:rPr>
              <a:t>Συγκεκριμένα βοηθούν στην βελτίωση του εύρους κίνησης των αρθρώσεων, την ευλυγισία των μυών, τη μυϊκή δύναμη, την ιδιοδεκτικότητα, την ποιότητα ζωής των ατόμων με αναπηρία.</a:t>
            </a:r>
          </a:p>
          <a:p>
            <a:pPr algn="just"/>
            <a:endParaRPr lang="el-GR"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928662" y="1142984"/>
            <a:ext cx="7500990" cy="4000528"/>
          </a:xfrm>
        </p:spPr>
        <p:txBody>
          <a:bodyPr>
            <a:normAutofit lnSpcReduction="10000"/>
          </a:bodyPr>
          <a:lstStyle/>
          <a:p>
            <a:pPr algn="just"/>
            <a:r>
              <a:rPr lang="el-GR" sz="2400" dirty="0" smtClean="0">
                <a:solidFill>
                  <a:schemeClr val="tx1"/>
                </a:solidFill>
                <a:latin typeface="Arial" pitchFamily="34" charset="0"/>
                <a:cs typeface="Arial" pitchFamily="34" charset="0"/>
              </a:rPr>
              <a:t>Η θεραπευτική άσκηση στο νερό περιλαμβάνει εφαρμογή ασκήσεων που σε συνδυασμό με τις ιδιότητες του νερού βοηθούν στην λειτουργικότητα ατόμων με αναπηρία.</a:t>
            </a:r>
          </a:p>
          <a:p>
            <a:pPr algn="just"/>
            <a:endParaRPr lang="en-US" sz="2400" dirty="0" smtClean="0">
              <a:solidFill>
                <a:schemeClr val="tx1"/>
              </a:solidFill>
              <a:latin typeface="Arial" pitchFamily="34" charset="0"/>
              <a:cs typeface="Arial" pitchFamily="34" charset="0"/>
            </a:endParaRPr>
          </a:p>
          <a:p>
            <a:pPr algn="just"/>
            <a:endParaRPr lang="el-GR" sz="2400" dirty="0" smtClean="0">
              <a:solidFill>
                <a:schemeClr val="tx1"/>
              </a:solidFill>
              <a:latin typeface="Arial" pitchFamily="34" charset="0"/>
              <a:cs typeface="Arial" pitchFamily="34" charset="0"/>
            </a:endParaRPr>
          </a:p>
          <a:p>
            <a:pPr algn="just"/>
            <a:r>
              <a:rPr lang="el-GR" sz="2400" dirty="0" smtClean="0">
                <a:solidFill>
                  <a:schemeClr val="tx1"/>
                </a:solidFill>
                <a:latin typeface="Arial" pitchFamily="34" charset="0"/>
                <a:cs typeface="Arial" pitchFamily="34" charset="0"/>
              </a:rPr>
              <a:t>Ο</a:t>
            </a:r>
            <a:r>
              <a:rPr lang="en-US" sz="2400" dirty="0" smtClean="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ειδικός της </a:t>
            </a:r>
            <a:r>
              <a:rPr lang="el-GR" sz="2400" dirty="0" smtClean="0">
                <a:solidFill>
                  <a:schemeClr val="tx1"/>
                </a:solidFill>
                <a:latin typeface="Arial" pitchFamily="34" charset="0"/>
                <a:cs typeface="Arial" pitchFamily="34" charset="0"/>
              </a:rPr>
              <a:t>ά</a:t>
            </a:r>
            <a:r>
              <a:rPr lang="el-GR" sz="2400" dirty="0" smtClean="0">
                <a:solidFill>
                  <a:schemeClr val="tx1"/>
                </a:solidFill>
                <a:latin typeface="Arial" pitchFamily="34" charset="0"/>
                <a:cs typeface="Arial" pitchFamily="34" charset="0"/>
              </a:rPr>
              <a:t>σκησης - </a:t>
            </a:r>
            <a:r>
              <a:rPr lang="el-GR" sz="2400" dirty="0" smtClean="0">
                <a:solidFill>
                  <a:schemeClr val="tx1"/>
                </a:solidFill>
                <a:latin typeface="Arial" pitchFamily="34" charset="0"/>
                <a:cs typeface="Arial" pitchFamily="34" charset="0"/>
              </a:rPr>
              <a:t>γυμναστής της θεραπευτικής άσκησης χρησιμοποιώντας τον κατάλληλο εξοπλισμό, μπορεί να διαφοροποιεί τις παραμέτρους που επηρεάζουν το βαθμό της έντασης στη διάρκεια της άσκησης.</a:t>
            </a:r>
            <a:endParaRPr lang="el-G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428605"/>
            <a:ext cx="7772400" cy="1428759"/>
          </a:xfrm>
        </p:spPr>
        <p:txBody>
          <a:bodyPr>
            <a:normAutofit/>
          </a:bodyPr>
          <a:lstStyle/>
          <a:p>
            <a:r>
              <a:rPr lang="el-GR" sz="3200" dirty="0" smtClean="0">
                <a:latin typeface="Arial Narrow" pitchFamily="34" charset="0"/>
              </a:rPr>
              <a:t>Ιδιότητες του νερού </a:t>
            </a:r>
            <a:endParaRPr lang="el-GR" sz="3200" dirty="0">
              <a:latin typeface="Arial Narrow" pitchFamily="34" charset="0"/>
            </a:endParaRPr>
          </a:p>
        </p:txBody>
      </p:sp>
      <p:sp>
        <p:nvSpPr>
          <p:cNvPr id="3" name="2 - Υπότιτλος"/>
          <p:cNvSpPr>
            <a:spLocks noGrp="1"/>
          </p:cNvSpPr>
          <p:nvPr>
            <p:ph type="subTitle" idx="1"/>
          </p:nvPr>
        </p:nvSpPr>
        <p:spPr>
          <a:xfrm>
            <a:off x="714348" y="2071678"/>
            <a:ext cx="7929618" cy="3286148"/>
          </a:xfrm>
        </p:spPr>
        <p:txBody>
          <a:bodyPr>
            <a:noAutofit/>
          </a:bodyPr>
          <a:lstStyle/>
          <a:p>
            <a:pPr algn="just">
              <a:buFont typeface="Wingdings" pitchFamily="2" charset="2"/>
              <a:buChar char="§"/>
            </a:pPr>
            <a:r>
              <a:rPr lang="el-GR" sz="2000" dirty="0" smtClean="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Βαρύτητα – Άνωση</a:t>
            </a:r>
            <a:endParaRPr lang="en-US" sz="2400" dirty="0" smtClean="0">
              <a:solidFill>
                <a:schemeClr val="tx1"/>
              </a:solidFill>
              <a:latin typeface="Arial" pitchFamily="34" charset="0"/>
              <a:cs typeface="Arial" pitchFamily="34" charset="0"/>
            </a:endParaRPr>
          </a:p>
          <a:p>
            <a:pPr algn="just"/>
            <a:endParaRPr lang="el-GR" sz="2400" dirty="0" smtClean="0">
              <a:solidFill>
                <a:schemeClr val="tx1"/>
              </a:solidFill>
              <a:latin typeface="Arial" pitchFamily="34" charset="0"/>
              <a:cs typeface="Arial" pitchFamily="34" charset="0"/>
            </a:endParaRPr>
          </a:p>
          <a:p>
            <a:pPr algn="just">
              <a:buFont typeface="Wingdings" pitchFamily="2" charset="2"/>
              <a:buChar char="§"/>
            </a:pPr>
            <a:r>
              <a:rPr lang="el-GR" sz="2400" dirty="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 Αμελητέα αντίσταση στον αέρα – Αντίσταση του νερού</a:t>
            </a:r>
            <a:endParaRPr lang="en-US" sz="2400" dirty="0" smtClean="0">
              <a:solidFill>
                <a:schemeClr val="tx1"/>
              </a:solidFill>
              <a:latin typeface="Arial" pitchFamily="34" charset="0"/>
              <a:cs typeface="Arial" pitchFamily="34" charset="0"/>
            </a:endParaRPr>
          </a:p>
          <a:p>
            <a:pPr algn="just"/>
            <a:endParaRPr lang="el-GR" sz="2400" dirty="0" smtClean="0">
              <a:solidFill>
                <a:schemeClr val="tx1"/>
              </a:solidFill>
              <a:latin typeface="Arial" pitchFamily="34" charset="0"/>
              <a:cs typeface="Arial" pitchFamily="34" charset="0"/>
            </a:endParaRPr>
          </a:p>
          <a:p>
            <a:pPr algn="just">
              <a:buFont typeface="Wingdings" pitchFamily="2" charset="2"/>
              <a:buChar char="§"/>
            </a:pPr>
            <a:r>
              <a:rPr lang="el-GR" sz="2400" dirty="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 Βάρος του μέλους – Αντίσταση ρευστού</a:t>
            </a:r>
            <a:endParaRPr lang="en-US" sz="2400" dirty="0" smtClean="0">
              <a:solidFill>
                <a:schemeClr val="tx1"/>
              </a:solidFill>
              <a:latin typeface="Arial" pitchFamily="34" charset="0"/>
              <a:cs typeface="Arial" pitchFamily="34" charset="0"/>
            </a:endParaRPr>
          </a:p>
          <a:p>
            <a:pPr algn="just"/>
            <a:endParaRPr lang="el-GR" sz="2400" dirty="0" smtClean="0">
              <a:solidFill>
                <a:schemeClr val="tx1"/>
              </a:solidFill>
              <a:latin typeface="Arial" pitchFamily="34" charset="0"/>
              <a:cs typeface="Arial" pitchFamily="34" charset="0"/>
            </a:endParaRPr>
          </a:p>
          <a:p>
            <a:pPr algn="just">
              <a:buFont typeface="Wingdings" pitchFamily="2" charset="2"/>
              <a:buChar char="§"/>
            </a:pPr>
            <a:r>
              <a:rPr lang="el-GR" sz="2400" dirty="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Σύσταση του σώματος</a:t>
            </a:r>
            <a:endParaRPr lang="en-US" sz="2400" dirty="0" smtClean="0">
              <a:solidFill>
                <a:schemeClr val="tx1"/>
              </a:solidFill>
              <a:latin typeface="Arial" pitchFamily="34" charset="0"/>
              <a:cs typeface="Arial" pitchFamily="34" charset="0"/>
            </a:endParaRPr>
          </a:p>
          <a:p>
            <a:pPr algn="just"/>
            <a:endParaRPr lang="el-GR" sz="2400" dirty="0" smtClean="0">
              <a:solidFill>
                <a:schemeClr val="tx1"/>
              </a:solidFill>
              <a:latin typeface="Arial" pitchFamily="34" charset="0"/>
              <a:cs typeface="Arial" pitchFamily="34" charset="0"/>
            </a:endParaRPr>
          </a:p>
          <a:p>
            <a:pPr algn="just">
              <a:buFont typeface="Wingdings" pitchFamily="2" charset="2"/>
              <a:buChar char="§"/>
            </a:pPr>
            <a:r>
              <a:rPr lang="el-GR" sz="2400" dirty="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 Υδροστατική πίεση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571481"/>
            <a:ext cx="7772400" cy="1000132"/>
          </a:xfrm>
        </p:spPr>
        <p:txBody>
          <a:bodyPr>
            <a:normAutofit/>
          </a:bodyPr>
          <a:lstStyle/>
          <a:p>
            <a:r>
              <a:rPr lang="el-GR" sz="3200" dirty="0" smtClean="0">
                <a:latin typeface="Arial" pitchFamily="34" charset="0"/>
                <a:cs typeface="Arial" pitchFamily="34" charset="0"/>
              </a:rPr>
              <a:t>Θερμοκρασία νερού</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714348" y="1643050"/>
            <a:ext cx="8001056" cy="4714908"/>
          </a:xfrm>
        </p:spPr>
        <p:txBody>
          <a:bodyPr>
            <a:normAutofit/>
          </a:bodyPr>
          <a:lstStyle/>
          <a:p>
            <a:pPr algn="just">
              <a:buFont typeface="Wingdings" pitchFamily="2" charset="2"/>
              <a:buChar char="§"/>
            </a:pPr>
            <a:r>
              <a:rPr lang="el-GR" sz="2000" dirty="0" smtClean="0">
                <a:solidFill>
                  <a:schemeClr val="tx1"/>
                </a:solidFill>
                <a:latin typeface="Arial" pitchFamily="34" charset="0"/>
                <a:cs typeface="Arial" pitchFamily="34" charset="0"/>
              </a:rPr>
              <a:t> Η θερμοκρασία του νερού επηρεάζει τη λειτουργία του </a:t>
            </a:r>
            <a:r>
              <a:rPr lang="el-GR" sz="2000" dirty="0" err="1" smtClean="0">
                <a:solidFill>
                  <a:schemeClr val="tx1"/>
                </a:solidFill>
                <a:latin typeface="Arial" pitchFamily="34" charset="0"/>
                <a:cs typeface="Arial" pitchFamily="34" charset="0"/>
              </a:rPr>
              <a:t>καρδιοαναπνευστικού</a:t>
            </a:r>
            <a:r>
              <a:rPr lang="el-GR" sz="2000" dirty="0" smtClean="0">
                <a:solidFill>
                  <a:schemeClr val="tx1"/>
                </a:solidFill>
                <a:latin typeface="Arial" pitchFamily="34" charset="0"/>
                <a:cs typeface="Arial" pitchFamily="34" charset="0"/>
              </a:rPr>
              <a:t> συστήματος του ασκούμενου. </a:t>
            </a:r>
          </a:p>
          <a:p>
            <a:pPr algn="just"/>
            <a:endParaRPr lang="el-GR" sz="2000" dirty="0" smtClean="0">
              <a:solidFill>
                <a:schemeClr val="tx1"/>
              </a:solidFill>
              <a:latin typeface="Arial" pitchFamily="34" charset="0"/>
              <a:cs typeface="Arial" pitchFamily="34" charset="0"/>
            </a:endParaRPr>
          </a:p>
          <a:p>
            <a:pPr algn="just">
              <a:buFont typeface="Wingdings" pitchFamily="2" charset="2"/>
              <a:buChar char="§"/>
            </a:pPr>
            <a:r>
              <a:rPr lang="el-GR" sz="2000" dirty="0" smtClean="0">
                <a:solidFill>
                  <a:schemeClr val="tx1"/>
                </a:solidFill>
                <a:latin typeface="Arial" pitchFamily="34" charset="0"/>
                <a:cs typeface="Arial" pitchFamily="34" charset="0"/>
              </a:rPr>
              <a:t> Η έντονη άσκηση  σε ζεστό νερό (33</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 </a:t>
            </a:r>
            <a:r>
              <a:rPr lang="el-GR" sz="2000" dirty="0" smtClean="0">
                <a:solidFill>
                  <a:schemeClr val="tx1"/>
                </a:solidFill>
                <a:latin typeface="Arial" pitchFamily="34" charset="0"/>
                <a:cs typeface="Arial" pitchFamily="34" charset="0"/>
              </a:rPr>
              <a:t>οδηγεί σε αύξηση της θερμοκρασίας του σώματος (39,4) και πρόωρη κόπωση </a:t>
            </a:r>
            <a:r>
              <a:rPr lang="el-GR" sz="2000" dirty="0" smtClean="0">
                <a:solidFill>
                  <a:schemeClr val="tx1"/>
                </a:solidFill>
                <a:latin typeface="Arial" pitchFamily="34" charset="0"/>
                <a:cs typeface="Arial" pitchFamily="34" charset="0"/>
                <a:sym typeface="Wingdings" pitchFamily="2" charset="2"/>
              </a:rPr>
              <a:t></a:t>
            </a:r>
            <a:r>
              <a:rPr lang="en-US" sz="2000" dirty="0" smtClean="0">
                <a:solidFill>
                  <a:schemeClr val="tx1"/>
                </a:solidFill>
                <a:latin typeface="Arial" pitchFamily="34" charset="0"/>
                <a:cs typeface="Arial" pitchFamily="34" charset="0"/>
                <a:sym typeface="Wingdings" pitchFamily="2" charset="2"/>
              </a:rPr>
              <a:t> </a:t>
            </a:r>
            <a:r>
              <a:rPr lang="el-GR" sz="2000" dirty="0" smtClean="0">
                <a:solidFill>
                  <a:schemeClr val="tx1"/>
                </a:solidFill>
                <a:latin typeface="Arial" pitchFamily="34" charset="0"/>
                <a:cs typeface="Arial" pitchFamily="34" charset="0"/>
                <a:sym typeface="Wingdings" pitchFamily="2" charset="2"/>
              </a:rPr>
              <a:t>πολλαπλή σκλήρυνση, πάρκινσον (νευρολογικές παθήσεις)  ενώ σε κρύο νερό (</a:t>
            </a:r>
            <a:r>
              <a:rPr lang="el-GR" sz="2000" dirty="0" smtClean="0">
                <a:solidFill>
                  <a:schemeClr val="tx1"/>
                </a:solidFill>
                <a:latin typeface="Arial" pitchFamily="34" charset="0"/>
                <a:cs typeface="Arial" pitchFamily="34" charset="0"/>
              </a:rPr>
              <a:t>18</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r>
              <a:rPr lang="el-GR" sz="2000" dirty="0" smtClean="0">
                <a:solidFill>
                  <a:schemeClr val="tx1"/>
                </a:solidFill>
                <a:latin typeface="Arial" pitchFamily="34" charset="0"/>
                <a:cs typeface="Arial" pitchFamily="34" charset="0"/>
              </a:rPr>
              <a:t>) σε μείωση της θερμοκρασίας του πυρήνα (36</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r>
              <a:rPr lang="el-GR" sz="2000" dirty="0" smtClean="0">
                <a:solidFill>
                  <a:schemeClr val="tx1"/>
                </a:solidFill>
                <a:latin typeface="Arial" pitchFamily="34" charset="0"/>
                <a:cs typeface="Arial" pitchFamily="34" charset="0"/>
              </a:rPr>
              <a:t>) και ανικανότητα σύσπασης των μυών </a:t>
            </a:r>
          </a:p>
          <a:p>
            <a:pPr algn="just">
              <a:buFont typeface="Wingdings" pitchFamily="2" charset="2"/>
              <a:buChar char="§"/>
            </a:pPr>
            <a:endParaRPr lang="el-GR" sz="2000" dirty="0" smtClean="0">
              <a:solidFill>
                <a:schemeClr val="tx1"/>
              </a:solidFill>
              <a:latin typeface="Arial" pitchFamily="34" charset="0"/>
              <a:cs typeface="Arial" pitchFamily="34" charset="0"/>
            </a:endParaRPr>
          </a:p>
          <a:p>
            <a:pPr algn="just">
              <a:buFont typeface="Wingdings" pitchFamily="2" charset="2"/>
              <a:buChar char="§"/>
            </a:pPr>
            <a:r>
              <a:rPr lang="el-GR" sz="2000" dirty="0" smtClean="0">
                <a:solidFill>
                  <a:schemeClr val="tx1"/>
                </a:solidFill>
                <a:latin typeface="Arial" pitchFamily="34" charset="0"/>
                <a:cs typeface="Arial" pitchFamily="34" charset="0"/>
              </a:rPr>
              <a:t>  Η ιδανική θερμοκρασία για έντονη άσκηση είναι 28</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r>
              <a:rPr lang="el-GR" sz="2000" dirty="0" smtClean="0">
                <a:solidFill>
                  <a:schemeClr val="tx1"/>
                </a:solidFill>
                <a:latin typeface="Arial" pitchFamily="34" charset="0"/>
                <a:cs typeface="Arial" pitchFamily="34" charset="0"/>
              </a:rPr>
              <a:t> - 30</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endParaRPr lang="el-GR" sz="2000" dirty="0" smtClean="0">
              <a:solidFill>
                <a:schemeClr val="tx1"/>
              </a:solidFill>
              <a:latin typeface="Arial" pitchFamily="34" charset="0"/>
              <a:cs typeface="Arial" pitchFamily="34" charset="0"/>
            </a:endParaRPr>
          </a:p>
          <a:p>
            <a:pPr lvl="1" algn="just">
              <a:buFont typeface="Wingdings" pitchFamily="2" charset="2"/>
              <a:buChar char="v"/>
            </a:pPr>
            <a:r>
              <a:rPr lang="el-GR" sz="2000" dirty="0" smtClean="0">
                <a:solidFill>
                  <a:schemeClr val="tx1"/>
                </a:solidFill>
                <a:latin typeface="Arial" pitchFamily="34" charset="0"/>
                <a:cs typeface="Arial" pitchFamily="34" charset="0"/>
              </a:rPr>
              <a:t> Όσο πιο χαλαρά και αργό είναι το πρόγραμμα τόσο μεγαλύτερη θερμοκρασία νερού χρειάζεται. (33</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r>
              <a:rPr lang="el-GR" sz="2000" dirty="0" smtClean="0">
                <a:solidFill>
                  <a:schemeClr val="tx1"/>
                </a:solidFill>
                <a:latin typeface="Arial" pitchFamily="34" charset="0"/>
                <a:cs typeface="Arial" pitchFamily="34" charset="0"/>
              </a:rPr>
              <a:t>- 35</a:t>
            </a:r>
            <a:r>
              <a:rPr lang="en-US" sz="2000" baseline="30000" dirty="0" smtClean="0">
                <a:solidFill>
                  <a:schemeClr val="tx1"/>
                </a:solidFill>
                <a:latin typeface="Arial" pitchFamily="34" charset="0"/>
                <a:cs typeface="Arial" pitchFamily="34" charset="0"/>
              </a:rPr>
              <a:t>o </a:t>
            </a:r>
            <a:r>
              <a:rPr lang="en-US" sz="2000" dirty="0" smtClean="0">
                <a:solidFill>
                  <a:schemeClr val="tx1"/>
                </a:solidFill>
                <a:latin typeface="Arial" pitchFamily="34" charset="0"/>
                <a:cs typeface="Arial" pitchFamily="34" charset="0"/>
              </a:rPr>
              <a:t>C</a:t>
            </a:r>
            <a:r>
              <a:rPr lang="el-GR" sz="2000" dirty="0" smtClean="0">
                <a:solidFill>
                  <a:schemeClr val="tx1"/>
                </a:solidFill>
                <a:latin typeface="Arial" pitchFamily="34" charset="0"/>
                <a:cs typeface="Arial" pitchFamily="34" charset="0"/>
              </a:rPr>
              <a:t>)</a:t>
            </a:r>
            <a:endParaRPr lang="el-GR"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14356"/>
            <a:ext cx="7772400" cy="1214446"/>
          </a:xfrm>
        </p:spPr>
        <p:txBody>
          <a:bodyPr>
            <a:normAutofit/>
          </a:bodyPr>
          <a:lstStyle/>
          <a:p>
            <a:r>
              <a:rPr lang="el-GR" sz="3200" dirty="0" smtClean="0">
                <a:latin typeface="Arial" pitchFamily="34" charset="0"/>
                <a:cs typeface="Arial" pitchFamily="34" charset="0"/>
              </a:rPr>
              <a:t>Άσκηση σε ζεστό νερό </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2143116"/>
            <a:ext cx="6400800" cy="3495684"/>
          </a:xfrm>
        </p:spPr>
        <p:txBody>
          <a:bodyPr>
            <a:normAutofit/>
          </a:bodyPr>
          <a:lstStyle/>
          <a:p>
            <a:pPr algn="just">
              <a:buFont typeface="Wingdings" pitchFamily="2" charset="2"/>
              <a:buChar char="§"/>
            </a:pPr>
            <a:r>
              <a:rPr lang="el-GR" sz="2000" dirty="0" smtClean="0">
                <a:solidFill>
                  <a:schemeClr val="tx1"/>
                </a:solidFill>
                <a:latin typeface="Arial" pitchFamily="34" charset="0"/>
                <a:cs typeface="Arial" pitchFamily="34" charset="0"/>
              </a:rPr>
              <a:t> </a:t>
            </a:r>
            <a:r>
              <a:rPr lang="el-GR" sz="2400" dirty="0" smtClean="0">
                <a:solidFill>
                  <a:schemeClr val="tx1"/>
                </a:solidFill>
                <a:latin typeface="Arial" pitchFamily="34" charset="0"/>
                <a:cs typeface="Arial" pitchFamily="34" charset="0"/>
              </a:rPr>
              <a:t>Μεγαλύτερη θερμοκρασία </a:t>
            </a:r>
            <a:r>
              <a:rPr lang="el-GR" sz="2400" dirty="0" smtClean="0">
                <a:solidFill>
                  <a:schemeClr val="tx1"/>
                </a:solidFill>
                <a:latin typeface="Arial" pitchFamily="34" charset="0"/>
                <a:cs typeface="Arial" pitchFamily="34" charset="0"/>
                <a:sym typeface="Wingdings" pitchFamily="2" charset="2"/>
              </a:rPr>
              <a:t> κυκλοφοριακό σύστημα</a:t>
            </a:r>
          </a:p>
          <a:p>
            <a:pPr algn="l"/>
            <a:endParaRPr lang="el-GR" sz="2400" dirty="0" smtClean="0">
              <a:solidFill>
                <a:schemeClr val="tx1"/>
              </a:solidFill>
              <a:latin typeface="Arial" pitchFamily="34" charset="0"/>
              <a:cs typeface="Arial" pitchFamily="34" charset="0"/>
              <a:sym typeface="Wingdings" pitchFamily="2" charset="2"/>
            </a:endParaRPr>
          </a:p>
          <a:p>
            <a:pPr algn="just">
              <a:buFont typeface="Wingdings" pitchFamily="2" charset="2"/>
              <a:buChar char="§"/>
            </a:pPr>
            <a:r>
              <a:rPr lang="el-GR" sz="2400" dirty="0" smtClean="0">
                <a:solidFill>
                  <a:schemeClr val="tx1"/>
                </a:solidFill>
                <a:latin typeface="Arial" pitchFamily="34" charset="0"/>
                <a:cs typeface="Arial" pitchFamily="34" charset="0"/>
                <a:sym typeface="Wingdings" pitchFamily="2" charset="2"/>
              </a:rPr>
              <a:t> Θερμοκρασία νερού + διάρκεια της συνεδρίας + το είδος και την ένταση της άσκησης + παθολογική κατάσταση του ασθενούς.</a:t>
            </a:r>
            <a:endParaRPr lang="el-GR"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4"/>
            <a:ext cx="7772400" cy="857256"/>
          </a:xfrm>
        </p:spPr>
        <p:txBody>
          <a:bodyPr>
            <a:noAutofit/>
          </a:bodyPr>
          <a:lstStyle/>
          <a:p>
            <a:r>
              <a:rPr lang="el-GR" sz="3200" dirty="0" smtClean="0">
                <a:latin typeface="Arial" pitchFamily="34" charset="0"/>
                <a:cs typeface="Arial" pitchFamily="34" charset="0"/>
              </a:rPr>
              <a:t>Φυσιολογικές μεταβολές στην άσκηση στο νερό </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1371600" y="2143116"/>
            <a:ext cx="6400800" cy="2857520"/>
          </a:xfrm>
        </p:spPr>
        <p:txBody>
          <a:bodyPr>
            <a:normAutofit lnSpcReduction="10000"/>
          </a:bodyPr>
          <a:lstStyle/>
          <a:p>
            <a:pPr algn="l">
              <a:buFont typeface="Wingdings" pitchFamily="2" charset="2"/>
              <a:buChar char="§"/>
            </a:pPr>
            <a:r>
              <a:rPr lang="el-GR" sz="2400" dirty="0" smtClean="0">
                <a:solidFill>
                  <a:schemeClr val="tx1"/>
                </a:solidFill>
                <a:latin typeface="Arial" pitchFamily="34" charset="0"/>
                <a:cs typeface="Arial" pitchFamily="34" charset="0"/>
              </a:rPr>
              <a:t> Αυξημένη παροχή αίματος</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 Αυξημένη καρδιακή συχνότητα</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 Αυξημένος ρυθμός μεταβολισμού</a:t>
            </a:r>
          </a:p>
          <a:p>
            <a:pPr algn="l"/>
            <a:endParaRPr lang="el-GR" sz="2400" dirty="0" smtClean="0">
              <a:solidFill>
                <a:schemeClr val="tx1"/>
              </a:solidFill>
              <a:latin typeface="Arial" pitchFamily="34" charset="0"/>
              <a:cs typeface="Arial" pitchFamily="34" charset="0"/>
            </a:endParaRPr>
          </a:p>
          <a:p>
            <a:pPr algn="l">
              <a:buFont typeface="Wingdings" pitchFamily="2" charset="2"/>
              <a:buChar char="§"/>
            </a:pPr>
            <a:r>
              <a:rPr lang="el-GR" sz="2400" dirty="0" smtClean="0">
                <a:solidFill>
                  <a:schemeClr val="tx1"/>
                </a:solidFill>
                <a:latin typeface="Arial" pitchFamily="34" charset="0"/>
                <a:cs typeface="Arial" pitchFamily="34" charset="0"/>
              </a:rPr>
              <a:t> Μειωμένη αρτηριακή πίεση </a:t>
            </a:r>
          </a:p>
          <a:p>
            <a:pPr algn="l">
              <a:buFont typeface="Wingdings" pitchFamily="2" charset="2"/>
              <a:buChar char="§"/>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TotalTime>
  <Words>1211</Words>
  <Application>Microsoft Office PowerPoint</Application>
  <PresentationFormat>Προβολή στην οθόνη (4:3)</PresentationFormat>
  <Paragraphs>185</Paragraphs>
  <Slides>24</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Διαφάνεια 1</vt:lpstr>
      <vt:lpstr>Διαφάνεια 2</vt:lpstr>
      <vt:lpstr>Διαφάνεια 3</vt:lpstr>
      <vt:lpstr> </vt:lpstr>
      <vt:lpstr>Διαφάνεια 5</vt:lpstr>
      <vt:lpstr>Ιδιότητες του νερού </vt:lpstr>
      <vt:lpstr>Θερμοκρασία νερού</vt:lpstr>
      <vt:lpstr>Άσκηση σε ζεστό νερό </vt:lpstr>
      <vt:lpstr>Φυσιολογικές μεταβολές στην άσκηση στο νερό </vt:lpstr>
      <vt:lpstr>Θεραπευτικά οφέλη της άσκησης στο ζεστό νερό</vt:lpstr>
      <vt:lpstr>Τα μέρη μιας συνεδρίας θεραπευτικής άσκησης στο νερό και η σχετική χρονική τους διάρκεια.</vt:lpstr>
      <vt:lpstr>Πλεονεκτήματα της άσκησης στο νερό </vt:lpstr>
      <vt:lpstr>Ποιος είναι ο στόχος της άσκησης;</vt:lpstr>
      <vt:lpstr>Ποια είναι τα περιεχόμενα της άσκησης</vt:lpstr>
      <vt:lpstr>Βάθος νερού – επιλογές άσκησης</vt:lpstr>
      <vt:lpstr>Διαφάνεια 16</vt:lpstr>
      <vt:lpstr>Στρατηγικές βοήθειας ασθενών – ασκούμενων με κινητικά προβλήματα για ασφαλή άσκηση στο νερό.</vt:lpstr>
      <vt:lpstr>Βασικές οδηγίες</vt:lpstr>
      <vt:lpstr>Βασικές οδηγίες άσκησης</vt:lpstr>
      <vt:lpstr>Ικανότητες των ασκούμενων που πρέπει να αξιολογηθούν</vt:lpstr>
      <vt:lpstr>Αυτά τα τεστ θα υποδείξουν το ποσό της βοήθειας που χρειάζεται ο ασθενής κατά το πρόγραμμα άσκησης</vt:lpstr>
      <vt:lpstr>Οδηγίες προς ειδικό της άσκησης (γυμναστή) </vt:lpstr>
      <vt:lpstr>Χρήση Cuess…</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dc:title>
  <dc:creator>User</dc:creator>
  <cp:lastModifiedBy>Μπαρμπας</cp:lastModifiedBy>
  <cp:revision>41</cp:revision>
  <dcterms:created xsi:type="dcterms:W3CDTF">2020-06-30T11:37:04Z</dcterms:created>
  <dcterms:modified xsi:type="dcterms:W3CDTF">2020-07-03T12:50:28Z</dcterms:modified>
</cp:coreProperties>
</file>