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3"/>
  </p:notesMasterIdLst>
  <p:handoutMasterIdLst>
    <p:handoutMasterId r:id="rId14"/>
  </p:handoutMasterIdLst>
  <p:sldIdLst>
    <p:sldId id="297" r:id="rId4"/>
    <p:sldId id="332" r:id="rId5"/>
    <p:sldId id="320" r:id="rId6"/>
    <p:sldId id="321" r:id="rId7"/>
    <p:sldId id="315" r:id="rId8"/>
    <p:sldId id="306" r:id="rId9"/>
    <p:sldId id="334" r:id="rId10"/>
    <p:sldId id="333" r:id="rId11"/>
    <p:sldId id="331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0290CC-E278-4BFE-8E42-10AC5CAD85EE}">
          <p14:sldIdLst>
            <p14:sldId id="297"/>
            <p14:sldId id="332"/>
            <p14:sldId id="320"/>
            <p14:sldId id="321"/>
            <p14:sldId id="315"/>
            <p14:sldId id="306"/>
            <p14:sldId id="334"/>
            <p14:sldId id="333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CC9900"/>
    <a:srgbClr val="E1B44F"/>
    <a:srgbClr val="D8A01F"/>
    <a:srgbClr val="FFC0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1181" autoAdjust="0"/>
  </p:normalViewPr>
  <p:slideViewPr>
    <p:cSldViewPr>
      <p:cViewPr varScale="1">
        <p:scale>
          <a:sx n="105" d="100"/>
          <a:sy n="105" d="100"/>
        </p:scale>
        <p:origin x="84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F58B7-F8F3-46A3-A8A6-681E09211155}" type="datetimeFigureOut">
              <a:rPr lang="el-GR" smtClean="0"/>
              <a:t>4/7/2018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4FCE4-4D6A-4EAD-956C-06B2F3A679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55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92598-0EB6-4942-976C-23981E8B6ECB}" type="datetimeFigureOut">
              <a:rPr lang="el-GR" smtClean="0"/>
              <a:t>4/7/2018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A775E-0591-4906-A282-DBB03C47DB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D12DA5-52AF-46B8-B43C-DAF336F72036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l-GR" altLang="el-GR" dirty="0" smtClean="0">
              <a:latin typeface="Arial" charset="0"/>
            </a:endParaRPr>
          </a:p>
        </p:txBody>
      </p:sp>
      <p:sp>
        <p:nvSpPr>
          <p:cNvPr id="28676" name="Notes Placeholder 4"/>
          <p:cNvSpPr>
            <a:spLocks noGrp="1"/>
          </p:cNvSpPr>
          <p:nvPr/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404394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l-GR" altLang="el-GR" sz="200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067DEE-AA08-48CB-8E49-1FC5DACA01C1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06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l-GR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C01D2E-B5CB-4486-9F09-1982CA6EFCB8}" type="slidenum">
              <a:rPr lang="el-GR" altLang="el-GR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l-GR" altLang="el-GR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56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75167" y="3257550"/>
            <a:ext cx="862330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l-GR" altLang="el-GR" b="1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7C87D6-1E42-4CA5-9FA7-C329EE8AD84F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88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36552" y="3257550"/>
            <a:ext cx="8424333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l-GR" altLang="el-GR" sz="2000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B38587-8086-43CC-90A4-AF809AAE0570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267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36552" y="3257550"/>
            <a:ext cx="8424333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l-GR" altLang="el-GR" sz="2000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B38587-8086-43CC-90A4-AF809AAE0570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4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D12DA5-52AF-46B8-B43C-DAF336F72036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l-GR" altLang="el-GR" dirty="0" smtClean="0">
              <a:latin typeface="Arial" charset="0"/>
            </a:endParaRPr>
          </a:p>
        </p:txBody>
      </p:sp>
      <p:sp>
        <p:nvSpPr>
          <p:cNvPr id="28676" name="Notes Placeholder 4"/>
          <p:cNvSpPr>
            <a:spLocks noGrp="1"/>
          </p:cNvSpPr>
          <p:nvPr/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89483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3E16-4D18-4D91-B17F-F0BAD193A815}" type="datetimeFigureOut">
              <a:rPr lang="el-GR" smtClean="0"/>
              <a:t>4/7/2018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2573-194E-4D76-B45E-866398DD0C31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5" descr="logoppt-0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4680" y="6237312"/>
            <a:ext cx="12216680" cy="6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63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3E16-4D18-4D91-B17F-F0BAD193A815}" type="datetimeFigureOut">
              <a:rPr lang="el-GR" smtClean="0"/>
              <a:t>4/7/2018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2573-194E-4D76-B45E-866398DD0C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943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3E16-4D18-4D91-B17F-F0BAD193A815}" type="datetimeFigureOut">
              <a:rPr lang="el-GR" smtClean="0"/>
              <a:t>4/7/2018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2573-194E-4D76-B45E-866398DD0C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7288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7421-6C22-4680-965F-1DA1C43A8FEE}" type="datetimeFigureOut">
              <a:rPr lang="el-GR" smtClean="0"/>
              <a:t>4/7/2018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067D-99CB-427E-B96B-9E7F4DA2EB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8642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7421-6C22-4680-965F-1DA1C43A8FEE}" type="datetimeFigureOut">
              <a:rPr lang="el-GR" smtClean="0"/>
              <a:t>4/7/2018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067D-99CB-427E-B96B-9E7F4DA2EB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7732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7421-6C22-4680-965F-1DA1C43A8FEE}" type="datetimeFigureOut">
              <a:rPr lang="el-GR" smtClean="0"/>
              <a:t>4/7/2018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067D-99CB-427E-B96B-9E7F4DA2EB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1752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7421-6C22-4680-965F-1DA1C43A8FEE}" type="datetimeFigureOut">
              <a:rPr lang="el-GR" smtClean="0"/>
              <a:t>4/7/2018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067D-99CB-427E-B96B-9E7F4DA2EB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1592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7421-6C22-4680-965F-1DA1C43A8FEE}" type="datetimeFigureOut">
              <a:rPr lang="el-GR" smtClean="0"/>
              <a:t>4/7/2018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067D-99CB-427E-B96B-9E7F4DA2EB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0908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7421-6C22-4680-965F-1DA1C43A8FEE}" type="datetimeFigureOut">
              <a:rPr lang="el-GR" smtClean="0"/>
              <a:t>4/7/2018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067D-99CB-427E-B96B-9E7F4DA2EB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6305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7421-6C22-4680-965F-1DA1C43A8FEE}" type="datetimeFigureOut">
              <a:rPr lang="el-GR" smtClean="0"/>
              <a:t>4/7/2018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067D-99CB-427E-B96B-9E7F4DA2EB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9609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7421-6C22-4680-965F-1DA1C43A8FEE}" type="datetimeFigureOut">
              <a:rPr lang="el-GR" smtClean="0"/>
              <a:t>4/7/2018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067D-99CB-427E-B96B-9E7F4DA2EB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679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3E16-4D18-4D91-B17F-F0BAD193A815}" type="datetimeFigureOut">
              <a:rPr lang="el-GR" smtClean="0"/>
              <a:t>4/7/2018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2573-194E-4D76-B45E-866398DD0C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6632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7421-6C22-4680-965F-1DA1C43A8FEE}" type="datetimeFigureOut">
              <a:rPr lang="el-GR" smtClean="0"/>
              <a:t>4/7/2018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067D-99CB-427E-B96B-9E7F4DA2EB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7724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7421-6C22-4680-965F-1DA1C43A8FEE}" type="datetimeFigureOut">
              <a:rPr lang="el-GR" smtClean="0"/>
              <a:t>4/7/2018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067D-99CB-427E-B96B-9E7F4DA2EB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5413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7421-6C22-4680-965F-1DA1C43A8FEE}" type="datetimeFigureOut">
              <a:rPr lang="el-GR" smtClean="0"/>
              <a:t>4/7/2018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067D-99CB-427E-B96B-9E7F4DA2EB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0172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3AB53-9105-413D-8097-F1C332022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3C771-E8EC-4312-A8DE-3B70CD1F5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AC9AB-FAD3-4CB9-A757-67943702C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503C-014D-4FBF-954C-E4A7D4545DBD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4/7/2018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0569B-D643-4F63-91A6-6D0CB41A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368F4-9DB4-4703-AB7A-33D837A2F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1B57-E7B2-4337-8927-67D7CD67D24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72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05DA3-35EE-4945-A81F-5970ABF4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E9B0E-F61A-41ED-AF64-AE49FBBC8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190EF-0FE3-4AF8-AA0B-7B5AAC236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503C-014D-4FBF-954C-E4A7D4545DBD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4/7/2018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506DF-C570-47A5-BE12-B057B4251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9BAFC-1867-4C1A-8672-E6A46F71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1B57-E7B2-4337-8927-67D7CD67D24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54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2CE46-1539-4AAA-BF75-747477073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52CCA-3793-49C9-8230-F968B8CBA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F67E0-CCC1-4A7D-9A74-7B0C6F59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503C-014D-4FBF-954C-E4A7D4545DBD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4/7/2018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CD915-F2B8-4A40-8D54-AC72A2AB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B0EF0-B5A0-4E10-B7BA-1F4D7E77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1B57-E7B2-4337-8927-67D7CD67D24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70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4630C-A04B-472D-B94F-7743ADB7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F086D-3A0C-4DA8-8067-E772D5D62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A5935-E02A-457B-9BDE-5A9EBFB39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10AA2-2E68-437A-87FF-BBFDB9D0B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503C-014D-4FBF-954C-E4A7D4545DBD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4/7/2018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BFD73-C82E-4FB3-82A4-5CD1E16D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A4339-D228-4345-BB44-B331A1A8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1B57-E7B2-4337-8927-67D7CD67D24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9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99481-8319-40F1-A26F-8A3FFB95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0F2AD-1C3E-4946-953C-731D5B58B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761AC-D2EA-436D-81CB-1B976EA24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56869-EEDE-468E-A2E6-EB757299B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4450BB-1415-4F56-9CD8-946EBAEF7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2B38D4-9C1B-4C20-B43F-F581274E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503C-014D-4FBF-954C-E4A7D4545DBD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4/7/2018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902F86-F2B2-4B2C-AA35-6CA0D4652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11782F-7561-4096-A8F3-8965A7CE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1B57-E7B2-4337-8927-67D7CD67D24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96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48C79-8C0D-47E7-971F-38C4DA67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8C3D40-87EE-4C62-800E-FDDAC93E4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503C-014D-4FBF-954C-E4A7D4545DBD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4/7/2018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F897C-4809-4946-BAEE-E5835928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E8CD11-CC3F-4325-8C94-28A77F62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1B57-E7B2-4337-8927-67D7CD67D24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11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608D3C-2760-4467-BB84-72666C52E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503C-014D-4FBF-954C-E4A7D4545DBD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4/7/2018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FCC7C-5011-4DDF-B5BD-484BD4EB5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A2B20-FB73-4B35-91EE-538D8FA8F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1B57-E7B2-4337-8927-67D7CD67D24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5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3E16-4D18-4D91-B17F-F0BAD193A815}" type="datetimeFigureOut">
              <a:rPr lang="el-GR" smtClean="0"/>
              <a:t>4/7/2018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2573-194E-4D76-B45E-866398DD0C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4928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E6FCD-2FDB-4E0A-9137-F155AADA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6C33F-0B82-4DB9-BE58-28D258401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D906A-787F-4686-B701-F2E1F23BC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2EFD4-37C9-4702-B7F7-6A98EE4AB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503C-014D-4FBF-954C-E4A7D4545DBD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4/7/2018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242FB-61FA-45E2-979D-B20A3502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1A8CA-C824-4811-9105-387A5CFB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1B57-E7B2-4337-8927-67D7CD67D24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49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F6AE9-0B97-4D3C-A35D-F8DB99F4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9C80BD-0068-411C-AE98-38670A89C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F7957-5294-4562-B676-6C046C98C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968C7-2F63-4C86-81B5-209C47BEE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503C-014D-4FBF-954C-E4A7D4545DBD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4/7/2018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D220B-8C9A-410A-9838-121A8D22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42594-EA65-489A-85D8-E32808472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1B57-E7B2-4337-8927-67D7CD67D24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59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BBAC-135A-4BEF-8202-8D0C01972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15083-9D0A-486A-8E8B-66CCEA488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13C42-00AD-4752-8F6A-47C395C2F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503C-014D-4FBF-954C-E4A7D4545DBD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4/7/2018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110B0-8204-4B94-AE31-98F81086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695B5-1845-49AE-A3BC-633073D4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1B57-E7B2-4337-8927-67D7CD67D24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45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466F9A-D313-4113-A0E8-90AE724C8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C9276-F4A3-44D4-AEC2-13C1766AE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94419-4045-433E-BCA8-90325B686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503C-014D-4FBF-954C-E4A7D4545DBD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4/7/2018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2250F-61A9-4FE6-9CB5-D720FC38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7E5AA-B539-4559-A92B-E474AD6E7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1B57-E7B2-4337-8927-67D7CD67D24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4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3E16-4D18-4D91-B17F-F0BAD193A815}" type="datetimeFigureOut">
              <a:rPr lang="el-GR" smtClean="0"/>
              <a:t>4/7/2018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2573-194E-4D76-B45E-866398DD0C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656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3E16-4D18-4D91-B17F-F0BAD193A815}" type="datetimeFigureOut">
              <a:rPr lang="el-GR" smtClean="0"/>
              <a:t>4/7/2018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2573-194E-4D76-B45E-866398DD0C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495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3E16-4D18-4D91-B17F-F0BAD193A815}" type="datetimeFigureOut">
              <a:rPr lang="el-GR" smtClean="0"/>
              <a:t>4/7/2018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2573-194E-4D76-B45E-866398DD0C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295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3E16-4D18-4D91-B17F-F0BAD193A815}" type="datetimeFigureOut">
              <a:rPr lang="el-GR" smtClean="0"/>
              <a:t>4/7/2018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2573-194E-4D76-B45E-866398DD0C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977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3E16-4D18-4D91-B17F-F0BAD193A815}" type="datetimeFigureOut">
              <a:rPr lang="el-GR" smtClean="0"/>
              <a:t>4/7/2018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2573-194E-4D76-B45E-866398DD0C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360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3E16-4D18-4D91-B17F-F0BAD193A815}" type="datetimeFigureOut">
              <a:rPr lang="el-GR" smtClean="0"/>
              <a:t>4/7/2018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2573-194E-4D76-B45E-866398DD0C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885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F3E16-4D18-4D91-B17F-F0BAD193A815}" type="datetimeFigureOut">
              <a:rPr lang="el-GR" smtClean="0"/>
              <a:t>4/7/2018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32573-194E-4D76-B45E-866398DD0C31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5" descr="logoppt-03.jpg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4680" y="6237312"/>
            <a:ext cx="12216680" cy="6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49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37421-6C22-4680-965F-1DA1C43A8FEE}" type="datetimeFigureOut">
              <a:rPr lang="el-GR" smtClean="0"/>
              <a:t>4/7/2018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B067D-99CB-427E-B96B-9E7F4DA2EB95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5" descr="logoppt-03.jpg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4680" y="6237312"/>
            <a:ext cx="12216680" cy="6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06" t="12168" r="25230" b="5929"/>
          <a:stretch/>
        </p:blipFill>
        <p:spPr>
          <a:xfrm>
            <a:off x="3687450" y="163556"/>
            <a:ext cx="4473820" cy="6043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7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A91940-EBF7-4C99-A5D3-2DC167CB5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C45B7-F4DC-4F5D-B21D-AAD6CC1D8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78118-5C6D-4734-99F1-E1317201E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1503C-014D-4FBF-954C-E4A7D4545DBD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4/7/2018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DF613-1206-4A69-B679-D4861959C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9B978-DD31-417B-9454-DDBFDA7DE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11B57-E7B2-4337-8927-67D7CD67D24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5" descr="logoppt-03.jpg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4680" y="6237312"/>
            <a:ext cx="12216680" cy="6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53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26" Type="http://schemas.openxmlformats.org/officeDocument/2006/relationships/image" Target="../media/image30.jpeg"/><Relationship Id="rId3" Type="http://schemas.openxmlformats.org/officeDocument/2006/relationships/image" Target="../media/image7.jpeg"/><Relationship Id="rId21" Type="http://schemas.openxmlformats.org/officeDocument/2006/relationships/image" Target="../media/image25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31" Type="http://schemas.openxmlformats.org/officeDocument/2006/relationships/image" Target="../media/image35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emf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8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ppt2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192000" cy="687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20604"/>
            <a:ext cx="10363200" cy="1974081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Αθηναϊκή Ζυθοποιία: 55 χρόνια Παράγουμε αξία</a:t>
            </a:r>
            <a:b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l-GR" sz="1800" b="1" i="1" dirty="0" smtClean="0">
                <a:latin typeface="Century Gothic" panose="020B0502020202020204" pitchFamily="34" charset="0"/>
              </a:rPr>
              <a:t>Νίκος </a:t>
            </a:r>
            <a:r>
              <a:rPr lang="el-GR" sz="1800" b="1" i="1" dirty="0" err="1" smtClean="0">
                <a:latin typeface="Century Gothic" panose="020B0502020202020204" pitchFamily="34" charset="0"/>
              </a:rPr>
              <a:t>Παρασχόπουλος</a:t>
            </a:r>
            <a:r>
              <a:rPr lang="el-GR" sz="1800" i="1" dirty="0" smtClean="0">
                <a:latin typeface="Century Gothic" panose="020B0502020202020204" pitchFamily="34" charset="0"/>
              </a:rPr>
              <a:t/>
            </a:r>
            <a:br>
              <a:rPr lang="el-GR" sz="1800" i="1" dirty="0" smtClean="0">
                <a:latin typeface="Century Gothic" panose="020B0502020202020204" pitchFamily="34" charset="0"/>
              </a:rPr>
            </a:br>
            <a:r>
              <a:rPr lang="el-GR" sz="1800" i="1" dirty="0" smtClean="0">
                <a:latin typeface="Century Gothic" panose="020B0502020202020204" pitchFamily="34" charset="0"/>
              </a:rPr>
              <a:t>Διευθυντής Εργοστασίου Πάτρας, Αθηναϊκή Ζυθοποιία</a:t>
            </a:r>
            <a:endParaRPr lang="el-GR" sz="1800" i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2136" y="5157192"/>
            <a:ext cx="3925888" cy="1465933"/>
          </a:xfrm>
        </p:spPr>
        <p:txBody>
          <a:bodyPr>
            <a:normAutofit/>
          </a:bodyPr>
          <a:lstStyle/>
          <a:p>
            <a:r>
              <a:rPr lang="el-GR" sz="1800" b="1" dirty="0" smtClean="0">
                <a:solidFill>
                  <a:srgbClr val="E1B4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Συνέδριο ΠΕΛΟΠΟΝΝΗΣΟΣ</a:t>
            </a:r>
          </a:p>
          <a:p>
            <a:r>
              <a:rPr lang="el-GR" sz="1800" b="1" dirty="0">
                <a:solidFill>
                  <a:srgbClr val="E1B4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</a:t>
            </a:r>
            <a:r>
              <a:rPr lang="el-GR" sz="1800" b="1" dirty="0" smtClean="0">
                <a:solidFill>
                  <a:srgbClr val="E1B4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Ιουλίου 2018</a:t>
            </a:r>
            <a:endParaRPr lang="el-GR" sz="1800" b="1" dirty="0">
              <a:solidFill>
                <a:srgbClr val="E1B4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104" y="5076501"/>
            <a:ext cx="4248472" cy="159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2256368" y="485128"/>
            <a:ext cx="7679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FFC000">
                    <a:lumMod val="75000"/>
                  </a:srgbClr>
                </a:solidFill>
                <a:latin typeface="Century Gothic" panose="020B0502020202020204" pitchFamily="34" charset="0"/>
              </a:rPr>
              <a:t>55 χρόνια </a:t>
            </a:r>
            <a:r>
              <a:rPr lang="el-GR" sz="2000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παρουσίας </a:t>
            </a:r>
            <a:r>
              <a:rPr lang="el-GR" sz="20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στην Ελλάδα</a:t>
            </a:r>
            <a:endParaRPr lang="el-GR" sz="20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2048255" y="903852"/>
            <a:ext cx="804672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Ομάδα 7"/>
          <p:cNvGrpSpPr/>
          <p:nvPr/>
        </p:nvGrpSpPr>
        <p:grpSpPr>
          <a:xfrm>
            <a:off x="1731599" y="1551523"/>
            <a:ext cx="8728805" cy="3901148"/>
            <a:chOff x="348347" y="1491066"/>
            <a:chExt cx="8728805" cy="3901148"/>
          </a:xfrm>
        </p:grpSpPr>
        <p:sp>
          <p:nvSpPr>
            <p:cNvPr id="11" name="TextBox 7"/>
            <p:cNvSpPr txBox="1">
              <a:spLocks noChangeArrowheads="1"/>
            </p:cNvSpPr>
            <p:nvPr/>
          </p:nvSpPr>
          <p:spPr bwMode="auto">
            <a:xfrm>
              <a:off x="7108354" y="2289775"/>
              <a:ext cx="1968798" cy="792525"/>
            </a:xfrm>
            <a:prstGeom prst="rect">
              <a:avLst/>
            </a:prstGeom>
            <a:ln>
              <a:noFill/>
            </a:ln>
            <a:ex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defTabSz="685800" fontAlgn="auto">
                <a:spcBef>
                  <a:spcPct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defRPr b="1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l-GR" altLang="el-GR" sz="1400" dirty="0">
                  <a:solidFill>
                    <a:srgbClr val="FFC000">
                      <a:lumMod val="75000"/>
                    </a:srgbClr>
                  </a:solidFill>
                </a:rPr>
                <a:t>ΣΗΜΕΡΑ   </a:t>
              </a:r>
              <a:endParaRPr lang="en-US" altLang="el-GR" sz="1400" dirty="0">
                <a:solidFill>
                  <a:srgbClr val="FFC000">
                    <a:lumMod val="75000"/>
                  </a:srgbClr>
                </a:solidFill>
              </a:endParaRPr>
            </a:p>
            <a:p>
              <a:r>
                <a:rPr lang="el-GR" altLang="el-GR" sz="1050" b="0" dirty="0" smtClean="0">
                  <a:solidFill>
                    <a:srgbClr val="7F7F7F"/>
                  </a:solidFill>
                </a:rPr>
                <a:t>Παραμένουμε η </a:t>
              </a:r>
              <a:r>
                <a:rPr lang="el-GR" altLang="el-GR" sz="1050" b="0" dirty="0">
                  <a:solidFill>
                    <a:srgbClr val="7F7F7F"/>
                  </a:solidFill>
                </a:rPr>
                <a:t>μεγαλύτερη εταιρεία μπίρας </a:t>
              </a:r>
              <a:r>
                <a:rPr lang="el-GR" altLang="el-GR" sz="1050" dirty="0">
                  <a:solidFill>
                    <a:srgbClr val="7F7F7F"/>
                  </a:solidFill>
                </a:rPr>
                <a:t>στην Ελλάδα</a:t>
              </a:r>
            </a:p>
          </p:txBody>
        </p:sp>
        <p:cxnSp>
          <p:nvCxnSpPr>
            <p:cNvPr id="3" name="Ευθεία γραμμή σύνδεσης 2"/>
            <p:cNvCxnSpPr/>
            <p:nvPr/>
          </p:nvCxnSpPr>
          <p:spPr>
            <a:xfrm>
              <a:off x="1103125" y="3293533"/>
              <a:ext cx="6993466" cy="8466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6"/>
            <p:cNvCxnSpPr/>
            <p:nvPr/>
          </p:nvCxnSpPr>
          <p:spPr>
            <a:xfrm>
              <a:off x="1262747" y="2980276"/>
              <a:ext cx="0" cy="2743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>
              <a:off x="1529787" y="3324311"/>
              <a:ext cx="0" cy="45720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>
              <a:stCxn id="25" idx="2"/>
            </p:cNvCxnSpPr>
            <p:nvPr/>
          </p:nvCxnSpPr>
          <p:spPr>
            <a:xfrm>
              <a:off x="2815589" y="2314368"/>
              <a:ext cx="0" cy="95037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 flipH="1">
              <a:off x="3480561" y="3330786"/>
              <a:ext cx="0" cy="11887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>
              <a:off x="4322711" y="2980276"/>
              <a:ext cx="0" cy="2743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/>
            <p:cNvCxnSpPr/>
            <p:nvPr/>
          </p:nvCxnSpPr>
          <p:spPr>
            <a:xfrm>
              <a:off x="7542420" y="3324311"/>
              <a:ext cx="0" cy="118872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Ορθογώνιο 22"/>
            <p:cNvSpPr/>
            <p:nvPr/>
          </p:nvSpPr>
          <p:spPr>
            <a:xfrm>
              <a:off x="348347" y="2262948"/>
              <a:ext cx="1828800" cy="67710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85800">
                <a:spcBef>
                  <a:spcPct val="0"/>
                </a:spcBef>
                <a:buClr>
                  <a:prstClr val="white">
                    <a:lumMod val="50000"/>
                  </a:prstClr>
                </a:buClr>
              </a:pPr>
              <a:r>
                <a:rPr lang="en-US" altLang="el-GR" sz="1600" b="1" dirty="0">
                  <a:solidFill>
                    <a:srgbClr val="FFC000">
                      <a:lumMod val="75000"/>
                    </a:srgbClr>
                  </a:solidFill>
                  <a:latin typeface="Century Gothic" panose="020B0502020202020204" pitchFamily="34" charset="0"/>
                </a:rPr>
                <a:t>1963</a:t>
              </a:r>
              <a:r>
                <a:rPr lang="en-US" altLang="el-GR" sz="1400" b="1" dirty="0">
                  <a:solidFill>
                    <a:srgbClr val="FFC000">
                      <a:lumMod val="75000"/>
                    </a:srgbClr>
                  </a:solidFill>
                  <a:latin typeface="Century Gothic" panose="020B0502020202020204" pitchFamily="34" charset="0"/>
                </a:rPr>
                <a:t> </a:t>
              </a:r>
              <a:endParaRPr lang="el-GR" altLang="el-GR" sz="1400" b="1" dirty="0">
                <a:solidFill>
                  <a:srgbClr val="FFC000">
                    <a:lumMod val="75000"/>
                  </a:srgbClr>
                </a:solidFill>
                <a:latin typeface="Century Gothic" panose="020B0502020202020204" pitchFamily="34" charset="0"/>
              </a:endParaRPr>
            </a:p>
            <a:p>
              <a:pPr algn="ctr" defTabSz="685800">
                <a:spcBef>
                  <a:spcPct val="0"/>
                </a:spcBef>
                <a:buClr>
                  <a:prstClr val="white">
                    <a:lumMod val="50000"/>
                  </a:prstClr>
                </a:buClr>
              </a:pPr>
              <a:r>
                <a:rPr lang="en-US" altLang="el-GR" sz="1050" dirty="0">
                  <a:solidFill>
                    <a:srgbClr val="7F7F7F"/>
                  </a:solidFill>
                  <a:latin typeface="Century Gothic" panose="020B0502020202020204" pitchFamily="34" charset="0"/>
                </a:rPr>
                <a:t>H AZ </a:t>
              </a:r>
              <a:r>
                <a:rPr lang="el-GR" altLang="el-GR" sz="1050" dirty="0">
                  <a:solidFill>
                    <a:srgbClr val="7F7F7F"/>
                  </a:solidFill>
                  <a:latin typeface="Century Gothic" panose="020B0502020202020204" pitchFamily="34" charset="0"/>
                </a:rPr>
                <a:t>ιδρύεται από ομάδα </a:t>
              </a:r>
            </a:p>
            <a:p>
              <a:pPr algn="ctr" defTabSz="685800">
                <a:spcBef>
                  <a:spcPct val="0"/>
                </a:spcBef>
                <a:buClr>
                  <a:prstClr val="white">
                    <a:lumMod val="50000"/>
                  </a:prstClr>
                </a:buClr>
              </a:pPr>
              <a:r>
                <a:rPr lang="el-GR" altLang="el-GR" sz="1050" dirty="0">
                  <a:solidFill>
                    <a:srgbClr val="7F7F7F"/>
                  </a:solidFill>
                  <a:latin typeface="Century Gothic" panose="020B0502020202020204" pitchFamily="34" charset="0"/>
                </a:rPr>
                <a:t>Ελλήνων επιχειρηματιών</a:t>
              </a:r>
            </a:p>
          </p:txBody>
        </p:sp>
        <p:sp>
          <p:nvSpPr>
            <p:cNvPr id="24" name="Ορθογώνιο 23"/>
            <p:cNvSpPr/>
            <p:nvPr/>
          </p:nvSpPr>
          <p:spPr>
            <a:xfrm>
              <a:off x="569667" y="3781511"/>
              <a:ext cx="1920240" cy="67710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85800">
                <a:spcBef>
                  <a:spcPct val="0"/>
                </a:spcBef>
                <a:buClr>
                  <a:prstClr val="white">
                    <a:lumMod val="50000"/>
                  </a:prstClr>
                </a:buClr>
              </a:pPr>
              <a:r>
                <a:rPr lang="en-US" altLang="el-GR" sz="1600" b="1" dirty="0">
                  <a:solidFill>
                    <a:srgbClr val="FFC000">
                      <a:lumMod val="75000"/>
                    </a:srgbClr>
                  </a:solidFill>
                  <a:latin typeface="Century Gothic" panose="020B0502020202020204" pitchFamily="34" charset="0"/>
                </a:rPr>
                <a:t>196</a:t>
              </a:r>
              <a:r>
                <a:rPr lang="el-GR" altLang="el-GR" sz="1600" b="1" dirty="0">
                  <a:solidFill>
                    <a:srgbClr val="FFC000">
                      <a:lumMod val="75000"/>
                    </a:srgbClr>
                  </a:solidFill>
                  <a:latin typeface="Century Gothic" panose="020B0502020202020204" pitchFamily="34" charset="0"/>
                </a:rPr>
                <a:t>5</a:t>
              </a:r>
              <a:r>
                <a:rPr lang="el-GR" altLang="el-GR" sz="1100" dirty="0">
                  <a:solidFill>
                    <a:srgbClr val="7F7F7F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algn="ctr" defTabSz="685800">
                <a:spcBef>
                  <a:spcPct val="0"/>
                </a:spcBef>
                <a:buClr>
                  <a:prstClr val="white">
                    <a:lumMod val="50000"/>
                  </a:prstClr>
                </a:buClr>
              </a:pPr>
              <a:r>
                <a:rPr lang="el-GR" altLang="el-GR" sz="1050" dirty="0">
                  <a:solidFill>
                    <a:srgbClr val="7F7F7F"/>
                  </a:solidFill>
                  <a:latin typeface="Century Gothic" panose="020B0502020202020204" pitchFamily="34" charset="0"/>
                </a:rPr>
                <a:t>Ξεκινάει η παραγωγή στο </a:t>
              </a:r>
            </a:p>
            <a:p>
              <a:pPr algn="ctr" defTabSz="685800">
                <a:spcBef>
                  <a:spcPct val="0"/>
                </a:spcBef>
                <a:buClr>
                  <a:prstClr val="white">
                    <a:lumMod val="50000"/>
                  </a:prstClr>
                </a:buClr>
              </a:pPr>
              <a:r>
                <a:rPr lang="el-GR" altLang="el-GR" sz="1050" dirty="0">
                  <a:solidFill>
                    <a:srgbClr val="7F7F7F"/>
                  </a:solidFill>
                  <a:latin typeface="Century Gothic" panose="020B0502020202020204" pitchFamily="34" charset="0"/>
                </a:rPr>
                <a:t>1</a:t>
              </a:r>
              <a:r>
                <a:rPr lang="el-GR" altLang="el-GR" sz="1050" baseline="30000" dirty="0">
                  <a:solidFill>
                    <a:srgbClr val="7F7F7F"/>
                  </a:solidFill>
                  <a:latin typeface="Century Gothic" panose="020B0502020202020204" pitchFamily="34" charset="0"/>
                </a:rPr>
                <a:t>Ο</a:t>
              </a:r>
              <a:r>
                <a:rPr lang="el-GR" altLang="el-GR" sz="1050" dirty="0">
                  <a:solidFill>
                    <a:srgbClr val="7F7F7F"/>
                  </a:solidFill>
                  <a:latin typeface="Century Gothic" panose="020B0502020202020204" pitchFamily="34" charset="0"/>
                </a:rPr>
                <a:t>  Ζυθοποιείο της Αθήνας </a:t>
              </a:r>
            </a:p>
          </p:txBody>
        </p:sp>
        <p:sp>
          <p:nvSpPr>
            <p:cNvPr id="25" name="Ορθογώνιο 24"/>
            <p:cNvSpPr/>
            <p:nvPr/>
          </p:nvSpPr>
          <p:spPr>
            <a:xfrm>
              <a:off x="2129789" y="1491066"/>
              <a:ext cx="1371600" cy="82330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85800">
                <a:spcBef>
                  <a:spcPct val="0"/>
                </a:spcBef>
                <a:buClr>
                  <a:prstClr val="white">
                    <a:lumMod val="50000"/>
                  </a:prstClr>
                </a:buClr>
              </a:pPr>
              <a:r>
                <a:rPr lang="en-US" altLang="el-GR" sz="1600" b="1" dirty="0">
                  <a:solidFill>
                    <a:srgbClr val="FFC000">
                      <a:lumMod val="75000"/>
                    </a:srgbClr>
                  </a:solidFill>
                  <a:latin typeface="Century Gothic" panose="020B0502020202020204" pitchFamily="34" charset="0"/>
                </a:rPr>
                <a:t>19</a:t>
              </a:r>
              <a:r>
                <a:rPr lang="el-GR" altLang="el-GR" sz="1600" b="1" dirty="0">
                  <a:solidFill>
                    <a:srgbClr val="FFC000">
                      <a:lumMod val="75000"/>
                    </a:srgbClr>
                  </a:solidFill>
                  <a:latin typeface="Century Gothic" panose="020B0502020202020204" pitchFamily="34" charset="0"/>
                </a:rPr>
                <a:t>75</a:t>
              </a:r>
              <a:r>
                <a:rPr lang="el-GR" altLang="el-GR" sz="1100" dirty="0">
                  <a:solidFill>
                    <a:srgbClr val="7F7F7F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algn="ctr" defTabSz="685800">
                <a:spcBef>
                  <a:spcPct val="0"/>
                </a:spcBef>
                <a:buClr>
                  <a:prstClr val="white">
                    <a:lumMod val="50000"/>
                  </a:prstClr>
                </a:buClr>
              </a:pPr>
              <a:r>
                <a:rPr lang="en-US" altLang="el-GR" sz="1050" dirty="0">
                  <a:solidFill>
                    <a:srgbClr val="7F7F7F"/>
                  </a:solidFill>
                  <a:latin typeface="Century Gothic" panose="020B0502020202020204" pitchFamily="34" charset="0"/>
                </a:rPr>
                <a:t>H AZ</a:t>
              </a:r>
              <a:r>
                <a:rPr lang="el-GR" altLang="el-GR" sz="1050" dirty="0">
                  <a:solidFill>
                    <a:srgbClr val="7F7F7F"/>
                  </a:solidFill>
                  <a:latin typeface="Century Gothic" panose="020B0502020202020204" pitchFamily="34" charset="0"/>
                </a:rPr>
                <a:t> εγκαινιάζει νέο ζυθοποιείο στη Θεσσαλονίκη </a:t>
              </a:r>
            </a:p>
          </p:txBody>
        </p:sp>
        <p:sp>
          <p:nvSpPr>
            <p:cNvPr id="26" name="Ορθογώνιο 25"/>
            <p:cNvSpPr/>
            <p:nvPr/>
          </p:nvSpPr>
          <p:spPr>
            <a:xfrm>
              <a:off x="2441880" y="4568912"/>
              <a:ext cx="2103120" cy="82330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85800">
                <a:spcBef>
                  <a:spcPct val="0"/>
                </a:spcBef>
                <a:buClr>
                  <a:prstClr val="white">
                    <a:lumMod val="50000"/>
                  </a:prstClr>
                </a:buClr>
              </a:pPr>
              <a:r>
                <a:rPr lang="en-US" altLang="el-GR" sz="1600" b="1" dirty="0">
                  <a:solidFill>
                    <a:srgbClr val="FFC000">
                      <a:lumMod val="75000"/>
                    </a:srgbClr>
                  </a:solidFill>
                  <a:latin typeface="Century Gothic" panose="020B0502020202020204" pitchFamily="34" charset="0"/>
                </a:rPr>
                <a:t>19</a:t>
              </a:r>
              <a:r>
                <a:rPr lang="el-GR" altLang="el-GR" sz="1600" b="1" dirty="0">
                  <a:solidFill>
                    <a:srgbClr val="FFC000">
                      <a:lumMod val="75000"/>
                    </a:srgbClr>
                  </a:solidFill>
                  <a:latin typeface="Century Gothic" panose="020B0502020202020204" pitchFamily="34" charset="0"/>
                </a:rPr>
                <a:t>82</a:t>
              </a:r>
              <a:endParaRPr lang="el-GR" altLang="el-GR" sz="1100" dirty="0">
                <a:solidFill>
                  <a:srgbClr val="7F7F7F"/>
                </a:solidFill>
                <a:latin typeface="Century Gothic" panose="020B0502020202020204" pitchFamily="34" charset="0"/>
              </a:endParaRPr>
            </a:p>
            <a:p>
              <a:pPr algn="ctr" defTabSz="685800">
                <a:spcBef>
                  <a:spcPct val="0"/>
                </a:spcBef>
                <a:buClr>
                  <a:prstClr val="white">
                    <a:lumMod val="50000"/>
                  </a:prstClr>
                </a:buClr>
              </a:pPr>
              <a:r>
                <a:rPr lang="el-GR" altLang="el-GR" sz="1050" dirty="0" smtClean="0">
                  <a:solidFill>
                    <a:srgbClr val="7F7F7F"/>
                  </a:solidFill>
                  <a:latin typeface="Century Gothic" panose="020B0502020202020204" pitchFamily="34" charset="0"/>
                </a:rPr>
                <a:t>Ολοκληρώνεται η αλλαγή μετοχικής σύνθεσης </a:t>
              </a:r>
              <a:endParaRPr lang="en-US" altLang="el-GR" sz="1050" dirty="0">
                <a:solidFill>
                  <a:srgbClr val="7F7F7F"/>
                </a:solidFill>
                <a:latin typeface="Century Gothic" panose="020B0502020202020204" pitchFamily="34" charset="0"/>
              </a:endParaRPr>
            </a:p>
            <a:p>
              <a:pPr algn="ctr" defTabSz="685800">
                <a:spcBef>
                  <a:spcPct val="0"/>
                </a:spcBef>
                <a:buClr>
                  <a:prstClr val="white">
                    <a:lumMod val="50000"/>
                  </a:prstClr>
                </a:buClr>
              </a:pPr>
              <a:r>
                <a:rPr lang="el-GR" altLang="el-GR" sz="1050" dirty="0">
                  <a:solidFill>
                    <a:srgbClr val="7F7F7F"/>
                  </a:solidFill>
                  <a:latin typeface="Century Gothic" panose="020B0502020202020204" pitchFamily="34" charset="0"/>
                </a:rPr>
                <a:t> </a:t>
              </a:r>
              <a:r>
                <a:rPr lang="el-GR" altLang="el-GR" sz="1050" dirty="0" smtClean="0">
                  <a:solidFill>
                    <a:srgbClr val="7F7F7F"/>
                  </a:solidFill>
                  <a:latin typeface="Century Gothic" panose="020B0502020202020204" pitchFamily="34" charset="0"/>
                </a:rPr>
                <a:t>της ΑΖ</a:t>
              </a:r>
              <a:endParaRPr lang="el-GR" altLang="el-GR" sz="1050" dirty="0">
                <a:solidFill>
                  <a:srgbClr val="7F7F7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Ορθογώνιο 26"/>
            <p:cNvSpPr/>
            <p:nvPr/>
          </p:nvSpPr>
          <p:spPr>
            <a:xfrm>
              <a:off x="3454031" y="2262948"/>
              <a:ext cx="1737360" cy="67710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85800">
                <a:spcBef>
                  <a:spcPct val="0"/>
                </a:spcBef>
                <a:buClr>
                  <a:prstClr val="white">
                    <a:lumMod val="50000"/>
                  </a:prstClr>
                </a:buClr>
              </a:pPr>
              <a:r>
                <a:rPr lang="en-US" altLang="el-GR" sz="1600" b="1" dirty="0">
                  <a:solidFill>
                    <a:srgbClr val="FFC000">
                      <a:lumMod val="75000"/>
                    </a:srgbClr>
                  </a:solidFill>
                  <a:latin typeface="Century Gothic" panose="020B0502020202020204" pitchFamily="34" charset="0"/>
                </a:rPr>
                <a:t>19</a:t>
              </a:r>
              <a:r>
                <a:rPr lang="el-GR" altLang="el-GR" sz="1600" b="1" dirty="0">
                  <a:solidFill>
                    <a:srgbClr val="FFC000">
                      <a:lumMod val="75000"/>
                    </a:srgbClr>
                  </a:solidFill>
                  <a:latin typeface="Century Gothic" panose="020B0502020202020204" pitchFamily="34" charset="0"/>
                </a:rPr>
                <a:t>85</a:t>
              </a:r>
              <a:endParaRPr lang="el-GR" altLang="el-GR" sz="1100" dirty="0">
                <a:solidFill>
                  <a:srgbClr val="7F7F7F"/>
                </a:solidFill>
                <a:latin typeface="Century Gothic" panose="020B0502020202020204" pitchFamily="34" charset="0"/>
              </a:endParaRPr>
            </a:p>
            <a:p>
              <a:pPr algn="ctr" defTabSz="685800">
                <a:spcBef>
                  <a:spcPct val="0"/>
                </a:spcBef>
                <a:buClr>
                  <a:prstClr val="white">
                    <a:lumMod val="50000"/>
                  </a:prstClr>
                </a:buClr>
              </a:pPr>
              <a:r>
                <a:rPr lang="en-US" altLang="el-GR" sz="1050" dirty="0">
                  <a:solidFill>
                    <a:srgbClr val="7F7F7F"/>
                  </a:solidFill>
                  <a:latin typeface="Century Gothic" panose="020B0502020202020204" pitchFamily="34" charset="0"/>
                </a:rPr>
                <a:t>H AZ </a:t>
              </a:r>
              <a:r>
                <a:rPr lang="el-GR" altLang="el-GR" sz="1050" dirty="0">
                  <a:solidFill>
                    <a:srgbClr val="7F7F7F"/>
                  </a:solidFill>
                  <a:latin typeface="Century Gothic" panose="020B0502020202020204" pitchFamily="34" charset="0"/>
                </a:rPr>
                <a:t>εγκαινιάζει νέο </a:t>
              </a:r>
            </a:p>
            <a:p>
              <a:pPr algn="ctr" defTabSz="685800">
                <a:spcBef>
                  <a:spcPct val="0"/>
                </a:spcBef>
                <a:buClr>
                  <a:prstClr val="white">
                    <a:lumMod val="50000"/>
                  </a:prstClr>
                </a:buClr>
              </a:pPr>
              <a:r>
                <a:rPr lang="el-GR" altLang="el-GR" sz="1050" dirty="0">
                  <a:solidFill>
                    <a:srgbClr val="7F7F7F"/>
                  </a:solidFill>
                  <a:latin typeface="Century Gothic" panose="020B0502020202020204" pitchFamily="34" charset="0"/>
                </a:rPr>
                <a:t>ζυθοποιείο στην Πάτρα</a:t>
              </a:r>
            </a:p>
          </p:txBody>
        </p:sp>
        <p:cxnSp>
          <p:nvCxnSpPr>
            <p:cNvPr id="29" name="Ευθεία γραμμή σύνδεσης 28"/>
            <p:cNvCxnSpPr/>
            <p:nvPr/>
          </p:nvCxnSpPr>
          <p:spPr>
            <a:xfrm>
              <a:off x="5447095" y="3324311"/>
              <a:ext cx="0" cy="45720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Ορθογώνιο 29"/>
            <p:cNvSpPr/>
            <p:nvPr/>
          </p:nvSpPr>
          <p:spPr>
            <a:xfrm>
              <a:off x="5144033" y="1491066"/>
              <a:ext cx="2011680" cy="67665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85800">
                <a:spcBef>
                  <a:spcPct val="0"/>
                </a:spcBef>
                <a:buClr>
                  <a:prstClr val="white">
                    <a:lumMod val="50000"/>
                  </a:prstClr>
                </a:buClr>
              </a:pPr>
              <a:r>
                <a:rPr lang="el-GR" altLang="el-GR" sz="1600" b="1" dirty="0">
                  <a:solidFill>
                    <a:srgbClr val="FFC000">
                      <a:lumMod val="75000"/>
                    </a:srgbClr>
                  </a:solidFill>
                  <a:latin typeface="Century Gothic" panose="020B0502020202020204" pitchFamily="34" charset="0"/>
                </a:rPr>
                <a:t>2008</a:t>
              </a:r>
              <a:endParaRPr lang="el-GR" altLang="el-GR" sz="1100" dirty="0">
                <a:solidFill>
                  <a:srgbClr val="7F7F7F"/>
                </a:solidFill>
                <a:latin typeface="Century Gothic" panose="020B0502020202020204" pitchFamily="34" charset="0"/>
              </a:endParaRPr>
            </a:p>
            <a:p>
              <a:pPr algn="ctr" defTabSz="685800">
                <a:spcBef>
                  <a:spcPct val="0"/>
                </a:spcBef>
                <a:buClr>
                  <a:prstClr val="white">
                    <a:lumMod val="50000"/>
                  </a:prstClr>
                </a:buClr>
              </a:pPr>
              <a:r>
                <a:rPr lang="el-GR" altLang="el-GR" sz="1050" dirty="0">
                  <a:solidFill>
                    <a:srgbClr val="7F7F7F"/>
                  </a:solidFill>
                  <a:latin typeface="Century Gothic" panose="020B0502020202020204" pitchFamily="34" charset="0"/>
                </a:rPr>
                <a:t>Έναρξη προγράμματος συμβολαιακής καλλιέργειας </a:t>
              </a:r>
            </a:p>
          </p:txBody>
        </p:sp>
        <p:sp>
          <p:nvSpPr>
            <p:cNvPr id="31" name="Ορθογώνιο 30"/>
            <p:cNvSpPr/>
            <p:nvPr/>
          </p:nvSpPr>
          <p:spPr>
            <a:xfrm>
              <a:off x="4213635" y="3789797"/>
              <a:ext cx="2466921" cy="67710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85800">
                <a:spcBef>
                  <a:spcPct val="0"/>
                </a:spcBef>
                <a:buClr>
                  <a:prstClr val="white">
                    <a:lumMod val="50000"/>
                  </a:prstClr>
                </a:buClr>
              </a:pPr>
              <a:r>
                <a:rPr lang="en-US" altLang="el-GR" sz="1600" b="1" dirty="0">
                  <a:solidFill>
                    <a:srgbClr val="FFC000">
                      <a:lumMod val="75000"/>
                    </a:srgbClr>
                  </a:solidFill>
                  <a:latin typeface="Century Gothic" panose="020B0502020202020204" pitchFamily="34" charset="0"/>
                </a:rPr>
                <a:t>2004</a:t>
              </a:r>
              <a:endParaRPr lang="el-GR" altLang="el-GR" sz="1100" dirty="0">
                <a:solidFill>
                  <a:srgbClr val="7F7F7F"/>
                </a:solidFill>
                <a:latin typeface="Century Gothic" panose="020B0502020202020204" pitchFamily="34" charset="0"/>
              </a:endParaRPr>
            </a:p>
            <a:p>
              <a:pPr algn="ctr" defTabSz="685800">
                <a:spcBef>
                  <a:spcPct val="0"/>
                </a:spcBef>
                <a:buClr>
                  <a:prstClr val="white">
                    <a:lumMod val="50000"/>
                  </a:prstClr>
                </a:buClr>
              </a:pPr>
              <a:r>
                <a:rPr lang="el-GR" altLang="el-GR" sz="1050" dirty="0">
                  <a:solidFill>
                    <a:srgbClr val="7F7F7F"/>
                  </a:solidFill>
                  <a:latin typeface="Century Gothic" panose="020B0502020202020204" pitchFamily="34" charset="0"/>
                </a:rPr>
                <a:t>Μέγας Χορηγός των Ολυμπιακών Αγώνων «Αθήνα 2004</a:t>
              </a:r>
            </a:p>
          </p:txBody>
        </p:sp>
        <p:cxnSp>
          <p:nvCxnSpPr>
            <p:cNvPr id="32" name="Ευθεία γραμμή σύνδεσης 31"/>
            <p:cNvCxnSpPr/>
            <p:nvPr/>
          </p:nvCxnSpPr>
          <p:spPr>
            <a:xfrm>
              <a:off x="6149873" y="2169475"/>
              <a:ext cx="0" cy="109728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Ορθογώνιο 32"/>
            <p:cNvSpPr/>
            <p:nvPr/>
          </p:nvSpPr>
          <p:spPr>
            <a:xfrm>
              <a:off x="6490860" y="4568912"/>
              <a:ext cx="2103120" cy="67665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85800">
                <a:spcBef>
                  <a:spcPct val="0"/>
                </a:spcBef>
                <a:buClr>
                  <a:prstClr val="white">
                    <a:lumMod val="50000"/>
                  </a:prstClr>
                </a:buClr>
              </a:pPr>
              <a:r>
                <a:rPr lang="el-GR" altLang="el-GR" sz="1600" b="1" dirty="0">
                  <a:solidFill>
                    <a:srgbClr val="FFC000">
                      <a:lumMod val="75000"/>
                    </a:srgbClr>
                  </a:solidFill>
                  <a:latin typeface="Century Gothic" panose="020B0502020202020204" pitchFamily="34" charset="0"/>
                </a:rPr>
                <a:t>2015</a:t>
              </a:r>
              <a:endParaRPr lang="el-GR" altLang="el-GR" sz="1100" dirty="0">
                <a:solidFill>
                  <a:srgbClr val="7F7F7F"/>
                </a:solidFill>
                <a:latin typeface="Century Gothic" panose="020B0502020202020204" pitchFamily="34" charset="0"/>
              </a:endParaRPr>
            </a:p>
            <a:p>
              <a:pPr algn="ctr" defTabSz="685800">
                <a:spcBef>
                  <a:spcPct val="0"/>
                </a:spcBef>
                <a:buClr>
                  <a:prstClr val="white">
                    <a:lumMod val="50000"/>
                  </a:prstClr>
                </a:buClr>
              </a:pPr>
              <a:r>
                <a:rPr lang="el-GR" altLang="el-GR" sz="1050" dirty="0">
                  <a:solidFill>
                    <a:srgbClr val="7F7F7F"/>
                  </a:solidFill>
                  <a:latin typeface="Century Gothic" panose="020B0502020202020204" pitchFamily="34" charset="0"/>
                </a:rPr>
                <a:t>Εγκαίνια χώρου δημιουργικής Ζυθοποιίας «</a:t>
              </a:r>
              <a:r>
                <a:rPr lang="el-GR" altLang="el-GR" sz="1050" dirty="0" err="1">
                  <a:solidFill>
                    <a:srgbClr val="7F7F7F"/>
                  </a:solidFill>
                  <a:latin typeface="Century Gothic" panose="020B0502020202020204" pitchFamily="34" charset="0"/>
                </a:rPr>
                <a:t>Αθηνέο</a:t>
              </a:r>
              <a:r>
                <a:rPr lang="el-GR" altLang="el-GR" sz="1050" dirty="0">
                  <a:solidFill>
                    <a:srgbClr val="7F7F7F"/>
                  </a:solidFill>
                  <a:latin typeface="Century Gothic" panose="020B0502020202020204" pitchFamily="34" charset="0"/>
                </a:rPr>
                <a:t>» </a:t>
              </a:r>
            </a:p>
          </p:txBody>
        </p:sp>
        <p:cxnSp>
          <p:nvCxnSpPr>
            <p:cNvPr id="35" name="Ευθεία γραμμή σύνδεσης 34"/>
            <p:cNvCxnSpPr>
              <a:stCxn id="11" idx="2"/>
            </p:cNvCxnSpPr>
            <p:nvPr/>
          </p:nvCxnSpPr>
          <p:spPr>
            <a:xfrm>
              <a:off x="8092753" y="3082300"/>
              <a:ext cx="0" cy="172296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85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2"/>
          <p:cNvGrpSpPr>
            <a:grpSpLocks/>
          </p:cNvGrpSpPr>
          <p:nvPr/>
        </p:nvGrpSpPr>
        <p:grpSpPr bwMode="auto">
          <a:xfrm>
            <a:off x="191344" y="954857"/>
            <a:ext cx="7200800" cy="5112568"/>
            <a:chOff x="-114300" y="0"/>
            <a:chExt cx="7026275" cy="6858000"/>
          </a:xfrm>
        </p:grpSpPr>
        <p:pic>
          <p:nvPicPr>
            <p:cNvPr id="13320" name="Picture 3" descr="XARTIS_KALIERGIAS-01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4300" y="0"/>
              <a:ext cx="702627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1" name="Group 14"/>
            <p:cNvGrpSpPr>
              <a:grpSpLocks/>
            </p:cNvGrpSpPr>
            <p:nvPr/>
          </p:nvGrpSpPr>
          <p:grpSpPr bwMode="auto">
            <a:xfrm>
              <a:off x="589548" y="976313"/>
              <a:ext cx="2706102" cy="1023937"/>
              <a:chOff x="843733" y="1344376"/>
              <a:chExt cx="2705010" cy="945582"/>
            </a:xfrm>
          </p:grpSpPr>
          <p:grpSp>
            <p:nvGrpSpPr>
              <p:cNvPr id="13340" name="Group 5"/>
              <p:cNvGrpSpPr>
                <a:grpSpLocks/>
              </p:cNvGrpSpPr>
              <p:nvPr/>
            </p:nvGrpSpPr>
            <p:grpSpPr bwMode="auto">
              <a:xfrm>
                <a:off x="2990603" y="1645185"/>
                <a:ext cx="558140" cy="644773"/>
                <a:chOff x="4572000" y="3796599"/>
                <a:chExt cx="558140" cy="644773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4563864" y="3846168"/>
                  <a:ext cx="565777" cy="59520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l-GR"/>
                </a:p>
              </p:txBody>
            </p:sp>
            <p:pic>
              <p:nvPicPr>
                <p:cNvPr id="8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7626" y="3796599"/>
                  <a:ext cx="451262" cy="632896"/>
                </a:xfrm>
                <a:prstGeom prst="ellipse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125" name="TextBox 7"/>
              <p:cNvSpPr txBox="1">
                <a:spLocks noChangeArrowheads="1"/>
              </p:cNvSpPr>
              <p:nvPr/>
            </p:nvSpPr>
            <p:spPr bwMode="auto">
              <a:xfrm>
                <a:off x="843733" y="1344376"/>
                <a:ext cx="1529061" cy="34313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l-GR" sz="1200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Arial" charset="0"/>
                  </a:rPr>
                  <a:t>Θεσσαλονίκη</a:t>
                </a:r>
              </a:p>
            </p:txBody>
          </p:sp>
          <p:cxnSp>
            <p:nvCxnSpPr>
              <p:cNvPr id="12" name="Straight Connector 11"/>
              <p:cNvCxnSpPr>
                <a:endCxn id="7" idx="2"/>
              </p:cNvCxnSpPr>
              <p:nvPr/>
            </p:nvCxnSpPr>
            <p:spPr>
              <a:xfrm>
                <a:off x="2374013" y="1662502"/>
                <a:ext cx="615771" cy="331320"/>
              </a:xfrm>
              <a:prstGeom prst="line">
                <a:avLst/>
              </a:prstGeom>
              <a:ln>
                <a:solidFill>
                  <a:srgbClr val="D8A12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22" name="Group 32"/>
            <p:cNvGrpSpPr>
              <a:grpSpLocks/>
            </p:cNvGrpSpPr>
            <p:nvPr/>
          </p:nvGrpSpPr>
          <p:grpSpPr bwMode="auto">
            <a:xfrm>
              <a:off x="3159125" y="3938588"/>
              <a:ext cx="1187450" cy="1449387"/>
              <a:chOff x="3263736" y="3683816"/>
              <a:chExt cx="1187531" cy="1337467"/>
            </a:xfrm>
          </p:grpSpPr>
          <p:grpSp>
            <p:nvGrpSpPr>
              <p:cNvPr id="13335" name="Group 4"/>
              <p:cNvGrpSpPr>
                <a:grpSpLocks/>
              </p:cNvGrpSpPr>
              <p:nvPr/>
            </p:nvGrpSpPr>
            <p:grpSpPr bwMode="auto">
              <a:xfrm>
                <a:off x="3263736" y="4376510"/>
                <a:ext cx="558140" cy="644773"/>
                <a:chOff x="4572000" y="3796599"/>
                <a:chExt cx="558140" cy="644773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4571404" y="3848082"/>
                  <a:ext cx="559944" cy="5932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8A12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l-GR"/>
                </a:p>
              </p:txBody>
            </p:sp>
            <p:pic>
              <p:nvPicPr>
                <p:cNvPr id="25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7626" y="3796599"/>
                  <a:ext cx="451262" cy="632896"/>
                </a:xfrm>
                <a:prstGeom prst="ellipse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22" name="Straight Connector 21"/>
              <p:cNvCxnSpPr>
                <a:stCxn id="13337" idx="2"/>
                <a:endCxn id="25" idx="7"/>
              </p:cNvCxnSpPr>
              <p:nvPr/>
            </p:nvCxnSpPr>
            <p:spPr>
              <a:xfrm flipH="1">
                <a:off x="3684538" y="4026691"/>
                <a:ext cx="380781" cy="442505"/>
              </a:xfrm>
              <a:prstGeom prst="line">
                <a:avLst/>
              </a:prstGeom>
              <a:ln>
                <a:solidFill>
                  <a:srgbClr val="D8A12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37" name="TextBox 7"/>
              <p:cNvSpPr txBox="1">
                <a:spLocks noChangeArrowheads="1"/>
              </p:cNvSpPr>
              <p:nvPr/>
            </p:nvSpPr>
            <p:spPr bwMode="auto">
              <a:xfrm>
                <a:off x="3679372" y="3683816"/>
                <a:ext cx="771895" cy="342875"/>
              </a:xfrm>
              <a:prstGeom prst="rect">
                <a:avLst/>
              </a:prstGeom>
              <a:solidFill>
                <a:srgbClr val="7A7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2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Αθήνα</a:t>
                </a:r>
              </a:p>
            </p:txBody>
          </p:sp>
        </p:grpSp>
        <p:grpSp>
          <p:nvGrpSpPr>
            <p:cNvPr id="13323" name="Group 13"/>
            <p:cNvGrpSpPr>
              <a:grpSpLocks/>
            </p:cNvGrpSpPr>
            <p:nvPr/>
          </p:nvGrpSpPr>
          <p:grpSpPr bwMode="auto">
            <a:xfrm>
              <a:off x="407988" y="4433888"/>
              <a:ext cx="1804987" cy="947737"/>
              <a:chOff x="819397" y="4315187"/>
              <a:chExt cx="1805050" cy="874330"/>
            </a:xfrm>
          </p:grpSpPr>
          <p:grpSp>
            <p:nvGrpSpPr>
              <p:cNvPr id="13330" name="Group 4"/>
              <p:cNvGrpSpPr>
                <a:grpSpLocks/>
              </p:cNvGrpSpPr>
              <p:nvPr/>
            </p:nvGrpSpPr>
            <p:grpSpPr bwMode="auto">
              <a:xfrm>
                <a:off x="2066307" y="4544744"/>
                <a:ext cx="558140" cy="644773"/>
                <a:chOff x="4572000" y="3796599"/>
                <a:chExt cx="558140" cy="644773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4570393" y="3849698"/>
                  <a:ext cx="559925" cy="5916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l-GR"/>
                </a:p>
              </p:txBody>
            </p:sp>
            <p:pic>
              <p:nvPicPr>
                <p:cNvPr id="3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7626" y="3796599"/>
                  <a:ext cx="451262" cy="632896"/>
                </a:xfrm>
                <a:prstGeom prst="ellipse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1459639" y="4546584"/>
                <a:ext cx="613600" cy="330986"/>
              </a:xfrm>
              <a:prstGeom prst="line">
                <a:avLst/>
              </a:prstGeom>
              <a:ln>
                <a:solidFill>
                  <a:srgbClr val="D8A12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32" name="TextBox 7"/>
              <p:cNvSpPr txBox="1">
                <a:spLocks noChangeArrowheads="1"/>
              </p:cNvSpPr>
              <p:nvPr/>
            </p:nvSpPr>
            <p:spPr bwMode="auto">
              <a:xfrm>
                <a:off x="819397" y="4315187"/>
                <a:ext cx="771895" cy="342787"/>
              </a:xfrm>
              <a:prstGeom prst="rect">
                <a:avLst/>
              </a:prstGeom>
              <a:solidFill>
                <a:srgbClr val="7A7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2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Πάτρα</a:t>
                </a:r>
              </a:p>
            </p:txBody>
          </p:sp>
        </p:grpSp>
        <p:grpSp>
          <p:nvGrpSpPr>
            <p:cNvPr id="13324" name="Group 44"/>
            <p:cNvGrpSpPr>
              <a:grpSpLocks/>
            </p:cNvGrpSpPr>
            <p:nvPr/>
          </p:nvGrpSpPr>
          <p:grpSpPr bwMode="auto">
            <a:xfrm>
              <a:off x="2449513" y="3194050"/>
              <a:ext cx="1706562" cy="1466850"/>
              <a:chOff x="3641767" y="1372531"/>
              <a:chExt cx="1705968" cy="1354836"/>
            </a:xfrm>
          </p:grpSpPr>
          <p:grpSp>
            <p:nvGrpSpPr>
              <p:cNvPr id="13325" name="Group 4"/>
              <p:cNvGrpSpPr>
                <a:grpSpLocks/>
              </p:cNvGrpSpPr>
              <p:nvPr/>
            </p:nvGrpSpPr>
            <p:grpSpPr bwMode="auto">
              <a:xfrm>
                <a:off x="3641767" y="2082594"/>
                <a:ext cx="558140" cy="644773"/>
                <a:chOff x="4572000" y="3796599"/>
                <a:chExt cx="558140" cy="644773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4572290" y="3856330"/>
                  <a:ext cx="565808" cy="585042"/>
                </a:xfrm>
                <a:prstGeom prst="ellipse">
                  <a:avLst/>
                </a:prstGeom>
                <a:solidFill>
                  <a:srgbClr val="D8A120"/>
                </a:solidFill>
                <a:ln>
                  <a:solidFill>
                    <a:srgbClr val="D8A12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l-GR"/>
                </a:p>
              </p:txBody>
            </p:sp>
            <p:pic>
              <p:nvPicPr>
                <p:cNvPr id="30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lum bright="4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7626" y="3796599"/>
                  <a:ext cx="451262" cy="632896"/>
                </a:xfrm>
                <a:prstGeom prst="ellipse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3326" name="TextBox 7"/>
              <p:cNvSpPr txBox="1">
                <a:spLocks noChangeArrowheads="1"/>
              </p:cNvSpPr>
              <p:nvPr/>
            </p:nvSpPr>
            <p:spPr bwMode="auto">
              <a:xfrm>
                <a:off x="4575840" y="1372531"/>
                <a:ext cx="771895" cy="343193"/>
              </a:xfrm>
              <a:prstGeom prst="rect">
                <a:avLst/>
              </a:prstGeom>
              <a:solidFill>
                <a:srgbClr val="D8A1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2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Λαμία</a:t>
                </a:r>
              </a:p>
            </p:txBody>
          </p:sp>
          <p:cxnSp>
            <p:nvCxnSpPr>
              <p:cNvPr id="28" name="Straight Connector 27"/>
              <p:cNvCxnSpPr>
                <a:stCxn id="13326" idx="1"/>
                <a:endCxn id="29" idx="7"/>
              </p:cNvCxnSpPr>
              <p:nvPr/>
            </p:nvCxnSpPr>
            <p:spPr>
              <a:xfrm flipH="1">
                <a:off x="4125005" y="1544128"/>
                <a:ext cx="450836" cy="683874"/>
              </a:xfrm>
              <a:prstGeom prst="line">
                <a:avLst/>
              </a:prstGeom>
              <a:ln>
                <a:solidFill>
                  <a:srgbClr val="D8A12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8462229" y="3600295"/>
            <a:ext cx="3114675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Δύο </a:t>
            </a:r>
            <a:r>
              <a:rPr lang="el-GR" altLang="el-GR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(2)</a:t>
            </a:r>
            <a:r>
              <a:rPr lang="el-GR" alt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l-GR" altLang="el-GR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βυνοποιεία</a:t>
            </a:r>
            <a:endParaRPr lang="en-US" altLang="el-G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7466867" y="4244820"/>
            <a:ext cx="4110037" cy="369332"/>
          </a:xfrm>
          <a:prstGeom prst="rect">
            <a:avLst/>
          </a:prstGeom>
          <a:solidFill>
            <a:srgbClr val="D8A1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Μία </a:t>
            </a:r>
            <a:r>
              <a:rPr lang="el-GR" altLang="el-GR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(1)</a:t>
            </a:r>
            <a:r>
              <a:rPr lang="el-GR" alt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μονάδα εμφιάλωσης νερού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7995503" y="4867120"/>
            <a:ext cx="3581400" cy="369332"/>
          </a:xfrm>
          <a:prstGeom prst="rect">
            <a:avLst/>
          </a:prstGeom>
          <a:solidFill>
            <a:srgbClr val="7A79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  <a:r>
              <a:rPr lang="el-GR" altLang="el-GR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00</a:t>
            </a:r>
            <a:r>
              <a:rPr lang="el-GR" alt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εργαζόμενοι </a:t>
            </a: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8462229" y="3000220"/>
            <a:ext cx="3114675" cy="369332"/>
          </a:xfrm>
          <a:prstGeom prst="rect">
            <a:avLst/>
          </a:prstGeom>
          <a:solidFill>
            <a:srgbClr val="7A79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Τρία </a:t>
            </a:r>
            <a:r>
              <a:rPr lang="el-GR" altLang="el-GR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(3)</a:t>
            </a:r>
            <a:r>
              <a:rPr lang="el-GR" alt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ζυθοποιεία</a:t>
            </a:r>
            <a:endParaRPr lang="en-US" altLang="el-G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Ορθογώνιο 5"/>
          <p:cNvSpPr/>
          <p:nvPr/>
        </p:nvSpPr>
        <p:spPr>
          <a:xfrm>
            <a:off x="2256368" y="485128"/>
            <a:ext cx="7679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latin typeface="Century Gothic" panose="020B0502020202020204" pitchFamily="34" charset="0"/>
              </a:rPr>
              <a:t>Η</a:t>
            </a:r>
            <a:r>
              <a:rPr lang="el-GR" sz="2000" dirty="0" smtClean="0">
                <a:solidFill>
                  <a:srgbClr val="FFC000">
                    <a:lumMod val="7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l-GR" sz="2000" b="1" dirty="0" smtClean="0">
                <a:solidFill>
                  <a:srgbClr val="FFC000">
                    <a:lumMod val="75000"/>
                  </a:srgbClr>
                </a:solidFill>
                <a:latin typeface="Century Gothic" panose="020B0502020202020204" pitchFamily="34" charset="0"/>
              </a:rPr>
              <a:t>παραγωγή </a:t>
            </a:r>
            <a:r>
              <a:rPr lang="el-GR" sz="2000" dirty="0" smtClean="0">
                <a:latin typeface="Century Gothic" panose="020B0502020202020204" pitchFamily="34" charset="0"/>
              </a:rPr>
              <a:t>μας</a:t>
            </a:r>
            <a:endParaRPr lang="el-GR" sz="2000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cxnSp>
        <p:nvCxnSpPr>
          <p:cNvPr id="35" name="Ευθεία γραμμή σύνδεσης 6"/>
          <p:cNvCxnSpPr/>
          <p:nvPr/>
        </p:nvCxnSpPr>
        <p:spPr>
          <a:xfrm>
            <a:off x="2048255" y="903852"/>
            <a:ext cx="804672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12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9" name="AutoShape 12" descr="data:image/jpeg;base64,/9j/4AAQSkZJRgABAQAAAQABAAD/2wCEAAkGBhISEBQUEBIVFRQWFBUVFRUWFxUUFhYYFRcVFBUVGBcYHCYeGBklGRQUHy8gIycpLCwsFR8xNTAqNSYrLCkBCQoKDgwOGg8PGiwkHyU1LCwvLDMvLCwuLyksLC8sKSkvKSwsLCksLCksLCksLCwsLCwsLCwsLCwsLCwpKSwsLP/AABEIAKYBLwMBIgACEQEDEQH/xAAcAAABBQEBAQAAAAAAAAAAAAAAAwQFBgcBAgj/xABOEAACAAQDAwcFCwkGBgMAAAABAgADBBEFEiEGBzETIkFRYXGBMnORobEUNEJSYnKCssHC0RUjMzVTkpOi0hYXQ0RU4SQldIOz8Ahj8f/EABoBAQACAwEAAAAAAAAAAAAAAAACBAEDBQb/xAA2EQACAgEBBAcGBQQDAAAAAAAAAQIDEQQSEyExFDJBUVKRoQUiM2FxgUKxwdHwI1Ni4TRD8f/aAAwDAQACEQMRAD8A3GCCCACCCCACCCCACCCCACCCCACCCCACCCC8AEEEcJgDscvCVRUqiF2NlAuT2RV8Mxdqy8xSQjuZcsdGVfKY9ZOmvV3xosuUMLtZOMG1nsH+1lT/AMPzW0LZWI1HA2vbozZTbptbphpu+mTFowJ75mDEBidO4E8YT2uowkmWFDHnkltLXItzvs7o5shRh5MwENqwsei4B8nr46xz97PpWzjsLHDc/ctwMdio4piz0YExiSiOEmDoyNqrDqI116j2RaKepV0DqbqwBB7I6Fdym2uTRXlBpZ7BaCOAx2N5AIIIIAIIIIAIIIIAIIIIAIIIIAIIIIAIIIIAIIIIAIIIIAII5eC8AdgjyWjmeAPcEeM8c5SAFIIT5SDlYAr+3+1MzD6GZUy5Am5LAguEC5iEVj0sMzDQa93EQNRtfUps2K/MDUcgkzMVBXM8xVPN4Ws1rQrvrqFGCVIJALGSq3IFzy0s2F+OgJ7gYR2ZrKNNnaVq4K1MJMoTMymYg/OALmVQdA9r9VtYAR3e47iNW0mbNrqGdKMvPOkSgBPl5kOUMBfKQ+UEG3TGh1VOHlsjcGUqfEWjCKcU8/aWmfAlAlIEapaUplyrZn5XQgAAyyq2sAW4a6xvIeMNZWAZlt5jZlYckhTZ8xlP9Akei2voh3unq1amRb6y3cEfPGh/l9cPNocLBrQxQMGAfu0yN7B6Yr4Eygq+Ul5ck85SnUbEq3aeb6QOMcPfOFmJLl+h1YqM6dhc+Ze9rJ45IS7gFzfXgFWxZj6h3mObJTwJRl5gSpuLdKvqGHjceEVss86cRMdm5hBJtqDlPNAGgvrHQzyZoEt2XmAAi2guTzrjUXuYj0v+tvscORX3PubPaG9esCUrr0zHRR9EXb63qMMNgMcabh0yQxJe4lJ3sQPQAQfTDZuUrqvPMy5JFlydbEAs3YecfG/DSLDs/hQ93XCBQAX6NbDIp9J9US3znZ7q5/qWJKMKdh8+Zc6SQJctUHBVCjuAtGatvqd0n1FNhzzaKnmBJk/lkRtSBmEkqTbUHj0i9o0uqnZEZrXyqWsOJyi9vVHy/M2amNhk7EqWekqRNmss6jV3GVOVASWTf84bkNlNjlIIJjuJYWDlH0Jie3VLIoUrXLmS6K6ZZbMxzgFQbaKTcDnEC/TD/ZrGPddJIqMuTlpazMt75cwuBfpjPdqMR5fZEzOSErNT0/5tRZVyz5SjKCTZebca8CIuO7c/8oof+mlfVEZBZIILwXgAgjl4LwB2COXhlX4lyZAy3uL8bRGUlFZZlLPIfQRAvj7dCqPSfwhBsfmfJ9H+8V3qqye6kWS8F4qzbUOvHKfC32w/wrH1nEi1mAvxuLXA9pEShqISeEHW0TV47HhWj0IsGs7HI7CbvAHotHgzYY1eIKguTaIOq2oQcDfujXO2EOs8ElFvkiytUiE2rB1xT/y7NmG0qWzdwLewR5miq4vllj5bInqJv6oqy11a5Zf2Nm5l2lsavHXHhsRHXFLm/LqQexA7/YB6DCaUofyFnOesKLerNFeXtLwx9Sao72XF8ZQcXX0iETtDK/aL6YrsvZ6e3k07j5zKP6Y9nZiaPLaUg62mARDpuol1a/zJKmvxE2dppXx/U34R5/tNK+P6m/CIBsNkL+krqZe5w32iE7UA8rEJZ+Ypb2ExnpGsf4ETVEHyz5FibaSSeLX+ifwg/tJJtbMLdWU29kVpqrDR/nj4SZh9ixw4jhY/zcw90ph7ViW+1fcvMl0X/GXkyzSMfp10QqoPGylR6hDhdopX7RfTFRGK4V/qJ38M/wBMc/KmF/6mcP8Atn7FiW+1XdHzHRH4ZeRMbQV6zDLMt7sMwJW5OU26vGIDaDBhUOrK0xLa62UX6+ceMIYhWZmH5Pmh5due0wMlmv5OUgXGXpAPh0yUsiwyo17MLhA3wgQbnjoLeMcy+U9tylhP5FiEHUk0eKNQgAdixAsDyqgjrOnTBWKHByMVJFieVQk9uvTHa2mmTJeVRNlm556CzeUrAd1hbxgoaaZLTKwmzDcc59W8osR3WNo0Y90f5Z4jXAMGEh2ZmmOSb6WYX6yFJ17YtWyU0B5uZiX5oAa98ovrrra5HqiBmkWOZWvYC5QD4Vybj5OkIbPVFcHcZUcZb2Qk9PxLg2t026YsaeeLFJ9hG1OyLbZpgqBFSqd1uETJpmtRpmLZiA0xUJ6zLVgnha0cOKVS+XTt+6/4GPJ2mYeVKYd5t7RHa6bV25X2Zzt1In8XwGmqqcU8+WGkjLaWGeWvM8kWlldBpYcNB1CF8Iw+VTSUkyFyy0FkXM72FybAuSba8L6RWxtWvxW9X4x0bWp1N6vxiXTKfEN1PuLfy0HLxUP7Wp1N6vxg/tYvxW9X4w6ZT4hup9xbjUR5NQIqH9pmPky2Pj+Aj2MUqW8mnf0N+AiPTKux+jG6kWo1YiCx6sGZfmn2w1WRXv8A4YUdZIHtJPqhjX0SrrWV0iXboLAt+7p9sarrnZHZhF/kTrrw+YlOxUDthnMr5jGyDjw6T6BDaq2rwqT5JnVTfJHJofFrG3piCxDevPsVo5MqmXhcATJn7zC3V0dEVFTPtaXqXo0Tlyj58C2HA2VeVqpiyJfx5rBR4Le5PYY97M7SUcypaTR53ypmee4yhrMqhUTiF517m3AcYx7EcTnT3zz5rzG63YsR3X4eHVFp3Un/AIyZ5r76RYprjGafN97J26ZwqcpM3ene4hyIY0Z0h8I6hxgMM6uZYQ7aI7EDoYArdakl2L1E4qqkhZai7EgXJ7OIHhxjlNZvelFm+XNu3jqbeuKrtFtytFNZEpkmTjzhMmElFB0UBBxa6k3uOjjFLxfbiuqbibUPlPwE/Np3ZVtcd9+Ecq2pOxtv9/NnTo01lkU+z+dhrOI4hyelZiEqSP2csgt06ZEsevriu1G2eFy/ISoqW6zaUp9Nmt0aiM2oqGZNJEqW7kakIpbxNhC8/DZ0sAzZUxATYF0ZQT1aiMKuHdn68S9DRwziUv0/2XWZvSYe96Onl9RYGa3p5t4Y1G8bEH/zBUdSKi+HC8VaRLLEBQSTwABJPcBxh7PwydLF5kqYg4XZWUX6rkRtzjkXI6aiLxhZ+YvUY5UzP0lRObvmOfVe0NDrqdT1nU+mPAj0IZZcjCMeSPSx7EeBHsRg2HqCCOQJBHY5E9sni1LKmhK2RLeS5tyjC7Sj0E9cvr6uPC8ZRqusdcHJLOCLpMTmSv0bW1vawIv168Ik120qx8MHvURYsU2YoqKZNq6iajUaLnWUGDMztoJQF+cL2t3jqMZ+MReezTWlJJVjeXKQWyL8EE9Jtb/3SIOmPWaKNd9GonsqOe3JYl25qh+zPen4GBtuqo/sx3J+JivR2MbuPcW+jVeFE422lUfhgdyiGTY9UZswmsp11Q5Drx1WxiPggq4p5SJKitcoompO2dcvk1U3xIb6wMPE3j4gP8YHvlyz9kVmCNu0yL0tL5wXkW4bzqzpWQ3fK/BhB/ebVfsqb+E39cVGCG0yD0VHhRbf7zqr9lS/wm/rg/vSrOhKcd0o/wBcVAx5MNpkehUeFFpm7z8QPCai9glp9oMMajb3EH41TjsUIvsW8QRjyYbTMrS0rlFDmrxifM/ST5r/ADpjt7TEawhdoRaIt5J7EY8kItCTQq0JNEWQYmYuO6v35M8199Ipxi47q/fkzzX30idXXRR1fwZG50PCH4hhQ8IfiOieaONEbiPAxJNEbiHAwBgu8b38fNp9Z4rQiy7xvfx82n1nitCObZ1mem0vwom2bkZQ9xTWtqZ5BPSQESw9Zhhv+mFaajsSL1QB7QUbSJLcl7xm+fb6iR53w4K9X+T5Evi9YLn4qiWzO3goJizD4aOLfLGob+Yjug2aCymqpi85+bKv0KPKYd507h2xTN7W1DVeJLTSXPI0oPKEEgNMOrDTq0X96NT20x+XhWFs6AAoglSF63Isno1Y/NMfPmEU5CM7kmZMJdieJvc69upPjGGlCJYoUtVqNt8uZuOC7raNqeW03lHdkVmYOVF2AOgHAaw7/uuw83AD37JhJEWbB/e0nzUv6gjEcIqHl7S1LIzAmtyFQTlZXuCCOB6+y0ZcYJJ4NMbr7JtKTLBtduz9zymnU7s6ICzo1swUcWBHG3G1oidgdmZdbPdZrEIiBiFNi1zYa9XGNtdAwIIuCLEdYOhjJNyNhUViA3EstLB61SYcp9BA8IxKpJrBZr9oWOmUW+PYz1vK2WpcPo1nSlcsZyS9XJ0bN190VTB6Dl6iVKJsHmKl+q51MX/fz+rE/wCqk/eil7JfrCm8+ntiFkUnwLWh1FkqZuTzhcCU3l4NSYbKkCWk2ZNnOVW7/FAJNrWvdlFu2JXY3duJ0pZ1XmAYZllA2NjwLH7BCW+imEytwdDwaodT4tIEaqiAAACwAAHhGxVxyc3p1yr2drmU2o3UYQ3N9yy1a9wVZg1+I+Fr6IoW3+z0rD5shEd35fPbMF5uTLoSO+KlWYTPNbUTK0zPdAnvrmZSLG6spGuWxFraWETO2mPGqGGZ2zTZZnpMJ4nRMrHtIHpBiMnFvBZ00L6VGxPg2GDYNNqpyypIux1JPBR0sT1RqGH7saOUl6gmYQOczNkT0Aiw7zHd1uDCXScsRz5xJv8AIUkKPafGKLvzxN59bT0IYrKEvlpgHwiSwF+uwU/vXhCCxmRLV6yy27dVvC5fcu2K7rqWYhNMTLbipzF0PeD0dxjLsUw2ZTzWlTRZ1OvSLHUMOsEReNzNZyfKUoJyAcogJLZTezAX4A3Bt39cO98uFD3PLq1Gsp1SZ2yphtrb4r5T4t1xhwUlmJOnVW6a3dXPKHVJuopGlqxmzTdQbgrY3F7jm8IzTHKQSKyopxf8y4AJ6VdQyG/cfSI2bYHEeWoJJJuUBlnvTQeq0ZvvboOTxSVNHCop8p4+XJb+lh6Iy4R2dpEdNqrY6jYnLKzgV2E2LStExprsqoQoCWBJIve5B0tDdcAppuMth0hplpaZpsxip1ADFQLCx5yiL5u1pxKw4O3w2eYe4aD1LGc7nKoz8Wn1J4znnt4XuPreqIqEdlNkbdXc7p7EuCz6Fo2q2Bo6KjnVLNPYSlzZQyC5JCgeT1kRm+Fo1QUEpGzTCAq9Jvw4dmsbLvg/UtX8xP8AyJEBuawQZXqGGoCyk7OaC59g9MSnWs4Q02usjCcpvOOX1HmB7pJQUGrdnc8UQ5VHZfifVDyv3S0bj800yUeu+cehoab6tq5tHRJLpmKzqmZyasujKoF3KnoOqi/yozTZDGJ9DOWYJ81xccqjOWR1+FzTwPUePsjMowjzNVU9Ve3KMuQ7fAFbFmoJbnmzFQuwHSuYm3cDGgf3L03TPnfyfhFPw2aG2qmspuGny2HcZJMa5thPZMPqnRirLTzWVgbEEISCCOBvGIwjxZi7WX4j72P/AEqR3J0v7ed/J+EZPtXhyU1fPppZYiUV1a1zmVW6O+G9LtNiLIrflGq1F7cox+2G1dUzZ1Q86c2Z3WWGa1ixRQmYjrOUE98Qmodha0/SdpObymJGLjur9+TPNffSKcYuO6v35M8199IhV10WNX8GRudDwh+IYUPCH4jonmjjRG4hwMSTRG4hwMAYLvH9/HzafWeK0Isu8b38fNJ9Z4rQjm2dZnptL8KJt+5H3jM8+31Ei/TKZSysRdlvlPVmsD6hFB3Je8Znn2+okW7E8WEmopkY2E9pksfOCGYv1GHjFqtpVrJw9V8aRUt9uBCfhvKWuaaYs63WnkzB+6b/AEYyIcPCPpevo1nSnluLrMRkYdjAqfUY+Z/crSWmSZnlyXeU30DYHxWx8Yjcu06HsqxJygfSmD+95Pmpf1BFdwrdxIk186tLu8yZMMwKQAiMbjS2p4njFiwb3tJ81L+qIZbO42Kj3Qt+dIqJslh805kP7rD0RtWGkmcnLTbRFbwtvpOG0zkuDPZSJMoEFixGjEdCjiTFH3A07KZ5fymQOb/Kb/YHxhbfNsqgqJFbkBDfmJumgbjJc/zL+7Drc8f+In+aX60QlL3ki5VQujztz8vUf7+f1Yn/AFUn70UrZL9YU3nk9sXffst8LXsqZHtI+2KVschOIU1v2yn0XJiFvMtez/g2/T9yd36TStThbDis2aw7xyJEaRs7j8urkLMlkXsM69Kt0giM73003KVmES7kZ57rca2zGSLxT0qp1LUzBJmPKmyZjSyRpfKeBU6OpFjYjW8SlPZkVtPp431uKfvdhuWPbMU9Wtpyc4DmuNHXuP2HSMd2t2TeimqHsyG5lPbjbiOxgDGmbAbYvWy3WcqrOl2zFb5XB4MAdVOmo174ab5ZA/JM2Z8KU0qYh7c6qfAqzDxjMoKayjNGos0s9ifLtRZtnJGSjkL1SZf1QYxHeM19oKi/RTyQOzmoftPpjZ9j60TaCncG95S+kDKfZGP7zabLjsw/tKWU3oOT7sZfUIaT/lLPeS26pv8AmHfJf2rF/wB5FMJmE1qn/TzG8UGcetRFE3TySa1m+LJa/wBJlAi571cQEnB6xrgFpRli/SZpEu38xiNPVZt9qf8AI8it7ksWzSXlMdSsuaPEBX9YEOd92HlqORPUayKlL/Nm/m2HpKRTd1VdyNTTA8HQSz9NQR67RtmMYWtRJMpwCpKHX5Dq49aiEOMWjXq4uu1T70mVXbSp9w4BNA0K0wkjT4UwCXw72MUTctT5KmUP/pcnvazfbEz/APIHELyKSlHGdPzHh5MsW8NXHoMMt1o/5gtv2cz2CMT4YRs00Nqq2x9xdN8H6kq/mJ/5Ej1uplAYXKPxix9dvsjzvg/UtX8xP/Iked0tTmw1F6UZlPjZh7Y2Proox+G/t+pSd+hzV9AvQJc5/G62PqimmLzvxpiKygmW5pSfLv281reiKMY028zv+yvhP6kzsDIAxSnYDVpgv22R7RvOKYes+TMkzL5JiMjWNjZgQbHoNjGF7CoRidMCCPznTpxRiI2XbOaVw6rZSVZaeaVIJBBCEggjgbxKl8Gc/wBppK1Y7v1KhiO6GgkU0xkM783KdlBmX8hSwvp2RikqbmUMOkXhWRidZMlgtXVRDLqOWmEG9wRq2ohKVKCqFHAC0arNns5lzRxuj13w7AMXHdX78mea++kU4xcd1fvyZ5r76RGrro2av4Mjc6HhD8QwoeEPxHRPNHGiNxDgYkmiNxDgYAwXeN7+Pmk+s8VoRZd43v4+aT6zxWljm2dZnptL8KJt+5L3jM8+31EhrvwrmkJh81DZpdcjDwVtPsiA3fbxqPDqRkqjMDNNLDImYWKqOvsMI7y94+GYjSKkqbME2VNWamaUwDFbgoT0XB49kWa3/TSONqIPfvJtdFVrNlpMXVXVWHcwvGK72cH5DEuVAslVLzf92UMrelMp8IltkN7NJSUMuXVtMupZVKoXBXiuoPUSPCG+3W8fCMQpeTE91mowmSmMmZYOOg2F8rAlT39kZb2oCva09/8AORq2Dn/h5Pmpf1BGXbHYsafaHEZT6LPn2+lYvLPiCR4xTl2yxF1UyMQmImUBVCoQLaW1ENRW1TTxPnVLTZgCgMUVW5pupuONiemIufBd5Zr9n2Sk8rg+0+htosFSrpZsh+ExCt/inirDtDAHwjJN3uKGjrylVzDzpE2+gVwRY/NJAIPU4MQkzazFSTbEpoF9Bklm3Ze0MJlRUzZvKVNQZzEZSSiqdOGq8fGMTknxRu02juhtVzXuv+ZN+2q2cl4hSPTzGIDZSrrqVZSGVh12PpEQWyu7gUs8Tps0TGW+QBcoBItmNzqbX9MZhR7S18gWpax0X9m4WbLHcGF17gbQlim1OL1ClJleVQixEpBLJHTqtj64ztRlxZq6HqqswhyZO7d7QpU7Q0UqU4ZKRlzsDzRMZxmF+sWQHtuOiL9tPu8k1kzlkbkprABmADK4AspYdYGl+rwjD8NwtJIIW5J8pjxP+0S1HjlbT+9aybLF75CRNl+CPfL4RhyTfE3L2ffXGM637xtGyWyCUKMA5d3IzMRbhwAHQNTGe789r0mImG07BpjurTspuEVdVQ/KJsSOgL2xWsS2txeeuR6/Ip0PJSxLJHeouPAxDYfhCSiWuWc8XbUm/GJbcYrCNUNBfdZtW/dmpbq9pllj3LNYAE3lE6C54p2E8R4xObfbBGueTOkuqzZQZDmvldH1sSOBDC4064yCJmi2+xOnXLKnpMUaBKhS5HdMUhiO+8QhPhsstarQzjZvaPI1HYbZA0KOZjBpswi+W9gBwUX48SYzXfRtctZPl4fTNmSW+eoddRmGgS/TlBJPaQOiIvGtucYqlKNUSpEttG5AMrEdPON29YiGw3Ckkg5dWPlMeJ/ARLajFYRWq0V19u3asd4/p5pRlZdCpVh9Egj2R9E0NWJspJi8HVWHiLx85xKptriUtEl01SqS0XKFaWrnTtI6ohXLZZf9paSVsYuC4o971q7l8dVPg00hR0eU/OP119ES2679YL5uZ9kU2dOqJ1TMqKmYsyY6qpKoE8jRdBpw+yH+G4tOp35SnYLMylQxAa1+wxicveQ0+lmtLKDWG8msb3lJwWst8RT6JiRS91W0q08zkprZZc4LYngHA0v3jT0RAVe22LTUaXNqpTowKsrSEIYHQgi2sQ1NLZUCsQSBa4FuHDSJznxyippNFPZlCxYyb1tvskuIUwl5ssxHEyU51AcXFj8kgkHvig0W6KqaYBOeWiX1IJYkfJFuPfEJh28DEaZQsmakxBwSepbL2K6kNbsN4Uqd8OMNokmlS/TZmI7dXt6oy9mfFmmNeq02YQXBjjDQF2naUuiSpktFHYJLf7eiNgx/DTUUs6QGCmbKeWGIuBnUre3Txj50w/FKpKx6yZMVqh2DZgoyggFb5bAcDEq+9DGuiokfwV/CMRcY5RC7S3yUZNcSx0+4mcqKvuuWbC1+Tb+qKVtngy0VZ7lDZmWSjs3AEtxsOga+qH53qY1/qJH8Jfwit4niVTVVJqKt0aYUCXRcosp00AtEZRhzN9D1SklJcBExcd1fvyZ5r76RTjFx3V++5nmvvpGurrotav4Mjc6HhD8QwoeEPxHRPNHGiNxDgYkmiNxDgYAwXeN7+Pmk+s8VpYsu8b38fNJ9Z4rSxzbOsz02l+FEUWFVEJLCqxhFxJCqwqBCSQssSybVFPsPQiapcCD0on5mAExhMNswSWqli1hqSTYAdZ6OiFES+HbRzJKIiBbLMaYb354dSjS2HDLY+qIvJG5T2f6Z3C8MWas9gsw8nkKS1Kl2zuUsTlIuBY6Dr74Tq6BRUmTKcOMyqGuLXIBYEqbc25BI+KY5SYy8rleSVU5QyyLFjyfJvnULfjrprHajFWabMmKiy2mC3MLc3N5bL1MwuOzM0MPJrW9Un3C2L0gWeoVg0t1ltKZVCgy2GhAHTctqbnTU8I81+F5appEsk2mCWpawuTYa20GpjxPxV3SUri5lEkOSxcgnNkN+gHgYK7FzMnGcFVHL5yVZjqLWsDoNRDiZhvI4X1/0xzLw2Uan3Pme+cy+V0ymYDY8y18mbS+a/TaPH5JHITmueUkzAsxNLZSSucaX0YW7tY8fly04zllyxMJLZrsVDnjMEvruSbE2vraEsMxd5Ds6lWLKynPqGza3YdPOsfCDTMLe4/nMc0eEcpNeWpJZJd8uZVLzFtnlqSLCxJFzfyD4e8OwXlZ8yWVmIUlu4U2z5lC2U6dJY9HVEXJmAA3XObaEsVINwc1xfXw6YkJePTRNeaQCzyjK1LWVcqqCDxLAIDc8SSdOANPsMyVy5d3qI+5pazllzSwAOWawtzWvY5QRqF6SeNjbSxKuM0RkHk2IuGJQKBqn7Vm4ktzQouAMj6aao4niTT2VnVQwUKzi95hAsGYcL26o84hiBnMGZQuVElixJ0QZQTfpjPEkoWNxz9xbCMOE0zb5jkktMAS12K2svA8b9UOlwOWatZOdrGVnPk5kbI78m3RmGUX0HlDSI6jr2lCYFVTykppRzX0D2uRbidIMMrTIcOiqSAwAOi85Sp4fOMY4icbXJuL4CtNQrMpXmqTnllCy6WyPpmHTcMbH/wDIUkYWpabmYhJEvNNIALFgBmRBoL5zkuTxU9l2+E4i9OboFa6FCG8kgi2o7wDBQV7Ss4sHWYpSYrX54OpJINw19bjphxDjdxwxaXQq8iZMTMrSipZGIYFXbKGDBV4HiLdvZCtZhKI0tgzGS8rlS2mYBb8ovVmBso7WAhp+UG5JpSqqK7KzkEsz5DdFJNgFB1sBqRx6I62JuacSNMgfPf4XQcg+TmVW71EMMxi7mv4hXDMK5ZHJazhGMpOJmMgDuo67L09bLHjC8OE2XOezsZaoypLtmfM4S3A9d+HRBS4zMlvKKEqJXBQzBWOYs5brLaL3KI8ycZdOW5NVQzSp0Lfm8swTBk69QBrDBGe+xLH2EsXpElTnly3DqpAzdRsCVNtLgmxt1dBuIYmHmJ13LTWmZFQtqQt7E9La8L9UMzGTfXtbK2uZ5aEWhZoRaAYi0JNDiXJZzlRSzHgqgsT4DWLFhe7LEJ+vI8inx5x5PT5ureqGGytZbCHWZUTF13VUz+6Jj5TkyZM1ubmLKwW/XZSbdkT1DsBh9Nzqqa1XMH+GnMlA9pBufT4Ra6Npj5LSlk066S0VQq3OtwLa6A62trCucVYo5y/kcrVapTg4xXDvLNRcIfiGVGukPVjpHFONEdiHAxItDCuXQwBgW8f38fNJ9Z4rSxoG1ux1XWV59zSWZeTQFzZZYN3uC50vqNBc6jTWHVFuqp5WtfWC/TKkC57ixBP8ojnWLEm3wO/RqK4VRTfHuM5WH9Bhc6dpJlTJnzEZvWBpGo00jDaf3vRKzD4c85z0a2a9uHRaHk3aqoYWQhB0BFAt4m8V3qKlybf0JPWy/DHzKNQ7ssRmf4HJjrmOq+oEn1RMSt1Lr+nrKeX2C7n1lYsNNST6i5ea2h6ST6Bewh9J2SX4RY91h9kbYysmswh5srT19nix9F+5WpewWHp+krZj9iIB9jQ4TZzCE0IqJnaWI9mX2RapezEofAv3kmHKYDKHCWvoB9sT3WofhXmyvLWTfOUipCmwocKJm+c5/rhZaiiHk4bKPfY+1DFvTDFHBR6BCoohEtxd415Gp6lvv82U5K6QPIw2QPoD7EhdcWPwaCV/DP8ATFsFHB7jEZ6Nb22eiIb5d3qyq/ldv9DK/hH8I4cWPTQSv4R/pi2e4x1Qe4x1Q6NZ/cfkjG+Xd6spszEJR8vDpB75Y+1YT91UfThsnwVR9yLr7jjhoodHt/ueiJK/5erKO/5NPlUAHzWI9hEJth+EvxpZqfNdvseLw+HDqhvNwdDxRT3gGMbi/wAa8ia1LXa/NlLbZvCW4Gpl+N/aGhJtiMObyK2YvzkH9Ii3zNnpR+APRaG0zZmX0AjuJiG71C8LNq1s1+ORVTu5kHyMRl/SQD74hL+7Fj5FZTt4kewmLO+zC9BYeg/ZCD7MHob0i/2xF9IX4F5m1a+zx+iK826uo6J9OfpMPux4/usq+iZI/fP9MTrbNP0FfRCRwGaOhfT/ALRrdlq51PzNq19vjXkQx3VVfx5H77f0wLupqemdTj6bH7sSxwed8X1j8Y5+SJnTL9axB6ixf9TM9Otf415EZ/dW4/SVlOviT7bQou7WmX9JiKfQQH75iRTC3H+ET9ID2QqlAw/y9+92+wiMdItfKv8AMg9Xb4/yI+XsXhaeXUT5pHQoCg/yfbDmVQ4VKP5uiMw9HKsWv4Etf0Q7l000cKeV3kFj/MxhzKlVfwWWX8xUX6qiM7eolyjj7fuaJXN9aT8/2FaWuqctqWlSSvWssKLDhqbL6ob1NMze+6tR8gEzG7sq6AwqcCmzP0s127yT7TDum2YQcRfv/wDbRLo19nW9X+iNDsiuX88yOp6uQhtTSDNf483W3aFGg9US+GyJ7vnqHvpZVHBfDh0f7xI02GKvAAQ+lSLRcp0uw8t+XBGmVmT1JS0LCOAR6i6ajhhvPl3EOY8lYAou0PLK5RCwQjNYGwJOhvbjwEQ0rDZjcTYdkabPolcWZQf/AHr6IZnAJfRmHj+IjmXaNym5cyzC7CwUyRg6jjr3w9SjA6ItC4FL+UfH8IVTCZQ+DfvJMYWkn8jLtQwwCQMrd49kSwkiPUqQq+SAO6FI6FUNiKiV5PLyJiXHcke4I2ETzljuWOwQBzLBljsEActBaOwQBzLBljsEAecscKR7ggBIyhHkyYXggBsacR5NNDuOWgBmaQR5NEIfWgtAEeaLsjnuHsiRtBaAI73COqO+4h1RIWgtADEUY6o9rSCHdoLQAgKcR7EqFbQQB5CR20dggAggggAggggAggggAggggAggggAggggAggggAggggAggggAggggAggggAggggAggggAggggAggggAggggAggggAggggAggggAggggD//2Q=="/>
          <p:cNvSpPr>
            <a:spLocks noChangeAspect="1" noChangeArrowheads="1"/>
          </p:cNvSpPr>
          <p:nvPr/>
        </p:nvSpPr>
        <p:spPr bwMode="auto">
          <a:xfrm>
            <a:off x="2626689" y="748904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None/>
            </a:pPr>
            <a:endParaRPr lang="el-GR" altLang="el-GR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90" name="AutoShape 14" descr="data:image/jpeg;base64,/9j/4AAQSkZJRgABAQAAAQABAAD/2wCEAAkGBhISEBQUEBIVFRQWFBUVFRUWFxUUFhYYFRcVFBUVGBcYHCYeGBklGRQUHy8gIycpLCwsFR8xNTAqNSYrLCkBCQoKDgwOGg8PGiwkHyU1LCwvLDMvLCwuLyksLC8sKSkvKSwsLCksLCksLCksLCwsLCwsLCwsLCwsLCwpKSwsLP/AABEIAKYBLwMBIgACEQEDEQH/xAAcAAABBQEBAQAAAAAAAAAAAAAAAwQFBgcBAgj/xABOEAACAAQDAwcFCwkGBgMAAAABAgADBBEFEiEGBzETIkFRYXGBMnORobEUNEJSYnKCssHC0RUjMzVTkpOi0hYXQ0RU4SQldIOz8Ahj8f/EABoBAQACAwEAAAAAAAAAAAAAAAACBAEDBQb/xAA2EQACAgEBBAcGBQQDAAAAAAAAAQIDEQQSEyExFDJBUVKRoQUiM2FxgUKxwdHwI1Ni4TRD8f/aAAwDAQACEQMRAD8A3GCCCACCCCACCCCACCCCACCCCACCCCACCCC8AEEEcJgDscvCVRUqiF2NlAuT2RV8Mxdqy8xSQjuZcsdGVfKY9ZOmvV3xosuUMLtZOMG1nsH+1lT/AMPzW0LZWI1HA2vbozZTbptbphpu+mTFowJ75mDEBidO4E8YT2uowkmWFDHnkltLXItzvs7o5shRh5MwENqwsei4B8nr46xz97PpWzjsLHDc/ctwMdio4piz0YExiSiOEmDoyNqrDqI116j2RaKepV0DqbqwBB7I6Fdym2uTRXlBpZ7BaCOAx2N5AIIIIAIIIIAIIIIAIIIIAIIIIAIIIIAIIIIAIIIIAIIIIAII5eC8AdgjyWjmeAPcEeM8c5SAFIIT5SDlYAr+3+1MzD6GZUy5Am5LAguEC5iEVj0sMzDQa93EQNRtfUps2K/MDUcgkzMVBXM8xVPN4Ws1rQrvrqFGCVIJALGSq3IFzy0s2F+OgJ7gYR2ZrKNNnaVq4K1MJMoTMymYg/OALmVQdA9r9VtYAR3e47iNW0mbNrqGdKMvPOkSgBPl5kOUMBfKQ+UEG3TGh1VOHlsjcGUqfEWjCKcU8/aWmfAlAlIEapaUplyrZn5XQgAAyyq2sAW4a6xvIeMNZWAZlt5jZlYckhTZ8xlP9Akei2voh3unq1amRb6y3cEfPGh/l9cPNocLBrQxQMGAfu0yN7B6Yr4Eygq+Ul5ck85SnUbEq3aeb6QOMcPfOFmJLl+h1YqM6dhc+Ze9rJ45IS7gFzfXgFWxZj6h3mObJTwJRl5gSpuLdKvqGHjceEVss86cRMdm5hBJtqDlPNAGgvrHQzyZoEt2XmAAi2guTzrjUXuYj0v+tvscORX3PubPaG9esCUrr0zHRR9EXb63qMMNgMcabh0yQxJe4lJ3sQPQAQfTDZuUrqvPMy5JFlydbEAs3YecfG/DSLDs/hQ93XCBQAX6NbDIp9J9US3znZ7q5/qWJKMKdh8+Zc6SQJctUHBVCjuAtGatvqd0n1FNhzzaKnmBJk/lkRtSBmEkqTbUHj0i9o0uqnZEZrXyqWsOJyi9vVHy/M2amNhk7EqWekqRNmss6jV3GVOVASWTf84bkNlNjlIIJjuJYWDlH0Jie3VLIoUrXLmS6K6ZZbMxzgFQbaKTcDnEC/TD/ZrGPddJIqMuTlpazMt75cwuBfpjPdqMR5fZEzOSErNT0/5tRZVyz5SjKCTZebca8CIuO7c/8oof+mlfVEZBZIILwXgAgjl4LwB2COXhlX4lyZAy3uL8bRGUlFZZlLPIfQRAvj7dCqPSfwhBsfmfJ9H+8V3qqye6kWS8F4qzbUOvHKfC32w/wrH1nEi1mAvxuLXA9pEShqISeEHW0TV47HhWj0IsGs7HI7CbvAHotHgzYY1eIKguTaIOq2oQcDfujXO2EOs8ElFvkiytUiE2rB1xT/y7NmG0qWzdwLewR5miq4vllj5bInqJv6oqy11a5Zf2Nm5l2lsavHXHhsRHXFLm/LqQexA7/YB6DCaUofyFnOesKLerNFeXtLwx9Sao72XF8ZQcXX0iETtDK/aL6YrsvZ6e3k07j5zKP6Y9nZiaPLaUg62mARDpuol1a/zJKmvxE2dppXx/U34R5/tNK+P6m/CIBsNkL+krqZe5w32iE7UA8rEJZ+Ypb2ExnpGsf4ETVEHyz5FibaSSeLX+ifwg/tJJtbMLdWU29kVpqrDR/nj4SZh9ixw4jhY/zcw90ph7ViW+1fcvMl0X/GXkyzSMfp10QqoPGylR6hDhdopX7RfTFRGK4V/qJ38M/wBMc/KmF/6mcP8Atn7FiW+1XdHzHRH4ZeRMbQV6zDLMt7sMwJW5OU26vGIDaDBhUOrK0xLa62UX6+ceMIYhWZmH5Pmh5due0wMlmv5OUgXGXpAPh0yUsiwyo17MLhA3wgQbnjoLeMcy+U9tylhP5FiEHUk0eKNQgAdixAsDyqgjrOnTBWKHByMVJFieVQk9uvTHa2mmTJeVRNlm556CzeUrAd1hbxgoaaZLTKwmzDcc59W8osR3WNo0Y90f5Z4jXAMGEh2ZmmOSb6WYX6yFJ17YtWyU0B5uZiX5oAa98ovrrra5HqiBmkWOZWvYC5QD4Vybj5OkIbPVFcHcZUcZb2Qk9PxLg2t026YsaeeLFJ9hG1OyLbZpgqBFSqd1uETJpmtRpmLZiA0xUJ6zLVgnha0cOKVS+XTt+6/4GPJ2mYeVKYd5t7RHa6bV25X2Zzt1In8XwGmqqcU8+WGkjLaWGeWvM8kWlldBpYcNB1CF8Iw+VTSUkyFyy0FkXM72FybAuSba8L6RWxtWvxW9X4x0bWp1N6vxiXTKfEN1PuLfy0HLxUP7Wp1N6vxg/tYvxW9X4w6ZT4hup9xbjUR5NQIqH9pmPky2Pj+Aj2MUqW8mnf0N+AiPTKux+jG6kWo1YiCx6sGZfmn2w1WRXv8A4YUdZIHtJPqhjX0SrrWV0iXboLAt+7p9sarrnZHZhF/kTrrw+YlOxUDthnMr5jGyDjw6T6BDaq2rwqT5JnVTfJHJofFrG3piCxDevPsVo5MqmXhcATJn7zC3V0dEVFTPtaXqXo0Tlyj58C2HA2VeVqpiyJfx5rBR4Le5PYY97M7SUcypaTR53ypmee4yhrMqhUTiF517m3AcYx7EcTnT3zz5rzG63YsR3X4eHVFp3Un/AIyZ5r76RYprjGafN97J26ZwqcpM3ene4hyIY0Z0h8I6hxgMM6uZYQ7aI7EDoYArdakl2L1E4qqkhZai7EgXJ7OIHhxjlNZvelFm+XNu3jqbeuKrtFtytFNZEpkmTjzhMmElFB0UBBxa6k3uOjjFLxfbiuqbibUPlPwE/Np3ZVtcd9+Ecq2pOxtv9/NnTo01lkU+z+dhrOI4hyelZiEqSP2csgt06ZEsevriu1G2eFy/ISoqW6zaUp9Nmt0aiM2oqGZNJEqW7kakIpbxNhC8/DZ0sAzZUxATYF0ZQT1aiMKuHdn68S9DRwziUv0/2XWZvSYe96Onl9RYGa3p5t4Y1G8bEH/zBUdSKi+HC8VaRLLEBQSTwABJPcBxh7PwydLF5kqYg4XZWUX6rkRtzjkXI6aiLxhZ+YvUY5UzP0lRObvmOfVe0NDrqdT1nU+mPAj0IZZcjCMeSPSx7EeBHsRg2HqCCOQJBHY5E9sni1LKmhK2RLeS5tyjC7Sj0E9cvr6uPC8ZRqusdcHJLOCLpMTmSv0bW1vawIv168Ik120qx8MHvURYsU2YoqKZNq6iajUaLnWUGDMztoJQF+cL2t3jqMZ+MReezTWlJJVjeXKQWyL8EE9Jtb/3SIOmPWaKNd9GonsqOe3JYl25qh+zPen4GBtuqo/sx3J+JivR2MbuPcW+jVeFE422lUfhgdyiGTY9UZswmsp11Q5Drx1WxiPggq4p5SJKitcoompO2dcvk1U3xIb6wMPE3j4gP8YHvlyz9kVmCNu0yL0tL5wXkW4bzqzpWQ3fK/BhB/ebVfsqb+E39cVGCG0yD0VHhRbf7zqr9lS/wm/rg/vSrOhKcd0o/wBcVAx5MNpkehUeFFpm7z8QPCai9glp9oMMajb3EH41TjsUIvsW8QRjyYbTMrS0rlFDmrxifM/ST5r/ADpjt7TEawhdoRaIt5J7EY8kItCTQq0JNEWQYmYuO6v35M8199Ipxi47q/fkzzX30idXXRR1fwZG50PCH4hhQ8IfiOieaONEbiPAxJNEbiHAwBgu8b38fNp9Z4rQiy7xvfx82n1nitCObZ1mem0vwom2bkZQ9xTWtqZ5BPSQESw9Zhhv+mFaajsSL1QB7QUbSJLcl7xm+fb6iR53w4K9X+T5Evi9YLn4qiWzO3goJizD4aOLfLGob+Yjug2aCymqpi85+bKv0KPKYd507h2xTN7W1DVeJLTSXPI0oPKEEgNMOrDTq0X96NT20x+XhWFs6AAoglSF63Isno1Y/NMfPmEU5CM7kmZMJdieJvc69upPjGGlCJYoUtVqNt8uZuOC7raNqeW03lHdkVmYOVF2AOgHAaw7/uuw83AD37JhJEWbB/e0nzUv6gjEcIqHl7S1LIzAmtyFQTlZXuCCOB6+y0ZcYJJ4NMbr7JtKTLBtduz9zymnU7s6ICzo1swUcWBHG3G1oidgdmZdbPdZrEIiBiFNi1zYa9XGNtdAwIIuCLEdYOhjJNyNhUViA3EstLB61SYcp9BA8IxKpJrBZr9oWOmUW+PYz1vK2WpcPo1nSlcsZyS9XJ0bN190VTB6Dl6iVKJsHmKl+q51MX/fz+rE/wCqk/eil7JfrCm8+ntiFkUnwLWh1FkqZuTzhcCU3l4NSYbKkCWk2ZNnOVW7/FAJNrWvdlFu2JXY3duJ0pZ1XmAYZllA2NjwLH7BCW+imEytwdDwaodT4tIEaqiAAACwAAHhGxVxyc3p1yr2drmU2o3UYQ3N9yy1a9wVZg1+I+Fr6IoW3+z0rD5shEd35fPbMF5uTLoSO+KlWYTPNbUTK0zPdAnvrmZSLG6spGuWxFraWETO2mPGqGGZ2zTZZnpMJ4nRMrHtIHpBiMnFvBZ00L6VGxPg2GDYNNqpyypIux1JPBR0sT1RqGH7saOUl6gmYQOczNkT0Aiw7zHd1uDCXScsRz5xJv8AIUkKPafGKLvzxN59bT0IYrKEvlpgHwiSwF+uwU/vXhCCxmRLV6yy27dVvC5fcu2K7rqWYhNMTLbipzF0PeD0dxjLsUw2ZTzWlTRZ1OvSLHUMOsEReNzNZyfKUoJyAcogJLZTezAX4A3Bt39cO98uFD3PLq1Gsp1SZ2yphtrb4r5T4t1xhwUlmJOnVW6a3dXPKHVJuopGlqxmzTdQbgrY3F7jm8IzTHKQSKyopxf8y4AJ6VdQyG/cfSI2bYHEeWoJJJuUBlnvTQeq0ZvvboOTxSVNHCop8p4+XJb+lh6Iy4R2dpEdNqrY6jYnLKzgV2E2LStExprsqoQoCWBJIve5B0tDdcAppuMth0hplpaZpsxip1ADFQLCx5yiL5u1pxKw4O3w2eYe4aD1LGc7nKoz8Wn1J4znnt4XuPreqIqEdlNkbdXc7p7EuCz6Fo2q2Bo6KjnVLNPYSlzZQyC5JCgeT1kRm+Fo1QUEpGzTCAq9Jvw4dmsbLvg/UtX8xP8AyJEBuawQZXqGGoCyk7OaC59g9MSnWs4Q02usjCcpvOOX1HmB7pJQUGrdnc8UQ5VHZfifVDyv3S0bj800yUeu+cehoab6tq5tHRJLpmKzqmZyasujKoF3KnoOqi/yozTZDGJ9DOWYJ81xccqjOWR1+FzTwPUePsjMowjzNVU9Ve3KMuQ7fAFbFmoJbnmzFQuwHSuYm3cDGgf3L03TPnfyfhFPw2aG2qmspuGny2HcZJMa5thPZMPqnRirLTzWVgbEEISCCOBvGIwjxZi7WX4j72P/AEqR3J0v7ed/J+EZPtXhyU1fPppZYiUV1a1zmVW6O+G9LtNiLIrflGq1F7cox+2G1dUzZ1Q86c2Z3WWGa1ixRQmYjrOUE98Qmodha0/SdpObymJGLjur9+TPNffSKcYuO6v35M8199IhV10WNX8GRudDwh+IYUPCH4jonmjjRG4hwMSTRG4hwMAYLvH9/HzafWeK0Isu8b38fNJ9Z4rQjm2dZnptL8KJt+5H3jM8+31Ei/TKZSysRdlvlPVmsD6hFB3Je8Znn2+okW7E8WEmopkY2E9pksfOCGYv1GHjFqtpVrJw9V8aRUt9uBCfhvKWuaaYs63WnkzB+6b/AEYyIcPCPpevo1nSnluLrMRkYdjAqfUY+Z/crSWmSZnlyXeU30DYHxWx8Yjcu06HsqxJygfSmD+95Pmpf1BFdwrdxIk186tLu8yZMMwKQAiMbjS2p4njFiwb3tJ81L+qIZbO42Kj3Qt+dIqJslh805kP7rD0RtWGkmcnLTbRFbwtvpOG0zkuDPZSJMoEFixGjEdCjiTFH3A07KZ5fymQOb/Kb/YHxhbfNsqgqJFbkBDfmJumgbjJc/zL+7Drc8f+In+aX60QlL3ki5VQujztz8vUf7+f1Yn/AFUn70UrZL9YU3nk9sXffst8LXsqZHtI+2KVschOIU1v2yn0XJiFvMtez/g2/T9yd36TStThbDis2aw7xyJEaRs7j8urkLMlkXsM69Kt0giM73003KVmES7kZ57rca2zGSLxT0qp1LUzBJmPKmyZjSyRpfKeBU6OpFjYjW8SlPZkVtPp431uKfvdhuWPbMU9Wtpyc4DmuNHXuP2HSMd2t2TeimqHsyG5lPbjbiOxgDGmbAbYvWy3WcqrOl2zFb5XB4MAdVOmo174ab5ZA/JM2Z8KU0qYh7c6qfAqzDxjMoKayjNGos0s9ifLtRZtnJGSjkL1SZf1QYxHeM19oKi/RTyQOzmoftPpjZ9j60TaCncG95S+kDKfZGP7zabLjsw/tKWU3oOT7sZfUIaT/lLPeS26pv8AmHfJf2rF/wB5FMJmE1qn/TzG8UGcetRFE3TySa1m+LJa/wBJlAi571cQEnB6xrgFpRli/SZpEu38xiNPVZt9qf8AI8it7ksWzSXlMdSsuaPEBX9YEOd92HlqORPUayKlL/Nm/m2HpKRTd1VdyNTTA8HQSz9NQR67RtmMYWtRJMpwCpKHX5Dq49aiEOMWjXq4uu1T70mVXbSp9w4BNA0K0wkjT4UwCXw72MUTctT5KmUP/pcnvazfbEz/APIHELyKSlHGdPzHh5MsW8NXHoMMt1o/5gtv2cz2CMT4YRs00Nqq2x9xdN8H6kq/mJ/5Ej1uplAYXKPxix9dvsjzvg/UtX8xP/Iked0tTmw1F6UZlPjZh7Y2Proox+G/t+pSd+hzV9AvQJc5/G62PqimmLzvxpiKygmW5pSfLv281reiKMY028zv+yvhP6kzsDIAxSnYDVpgv22R7RvOKYes+TMkzL5JiMjWNjZgQbHoNjGF7CoRidMCCPznTpxRiI2XbOaVw6rZSVZaeaVIJBBCEggjgbxKl8Gc/wBppK1Y7v1KhiO6GgkU0xkM783KdlBmX8hSwvp2RikqbmUMOkXhWRidZMlgtXVRDLqOWmEG9wRq2ohKVKCqFHAC0arNns5lzRxuj13w7AMXHdX78mea++kU4xcd1fvyZ5r76RGrro2av4Mjc6HhD8QwoeEPxHRPNHGiNxDgYkmiNxDgYAwXeN7+Pmk+s8VoRZd43v4+aT6zxWljm2dZnptL8KJt+5L3jM8+31EhrvwrmkJh81DZpdcjDwVtPsiA3fbxqPDqRkqjMDNNLDImYWKqOvsMI7y94+GYjSKkqbME2VNWamaUwDFbgoT0XB49kWa3/TSONqIPfvJtdFVrNlpMXVXVWHcwvGK72cH5DEuVAslVLzf92UMrelMp8IltkN7NJSUMuXVtMupZVKoXBXiuoPUSPCG+3W8fCMQpeTE91mowmSmMmZYOOg2F8rAlT39kZb2oCva09/8AORq2Dn/h5Pmpf1BGXbHYsafaHEZT6LPn2+lYvLPiCR4xTl2yxF1UyMQmImUBVCoQLaW1ENRW1TTxPnVLTZgCgMUVW5pupuONiemIufBd5Zr9n2Sk8rg+0+htosFSrpZsh+ExCt/inirDtDAHwjJN3uKGjrylVzDzpE2+gVwRY/NJAIPU4MQkzazFSTbEpoF9Bklm3Ze0MJlRUzZvKVNQZzEZSSiqdOGq8fGMTknxRu02juhtVzXuv+ZN+2q2cl4hSPTzGIDZSrrqVZSGVh12PpEQWyu7gUs8Tps0TGW+QBcoBItmNzqbX9MZhR7S18gWpax0X9m4WbLHcGF17gbQlim1OL1ClJleVQixEpBLJHTqtj64ztRlxZq6HqqswhyZO7d7QpU7Q0UqU4ZKRlzsDzRMZxmF+sWQHtuOiL9tPu8k1kzlkbkprABmADK4AspYdYGl+rwjD8NwtJIIW5J8pjxP+0S1HjlbT+9aybLF75CRNl+CPfL4RhyTfE3L2ffXGM637xtGyWyCUKMA5d3IzMRbhwAHQNTGe789r0mImG07BpjurTspuEVdVQ/KJsSOgL2xWsS2txeeuR6/Ip0PJSxLJHeouPAxDYfhCSiWuWc8XbUm/GJbcYrCNUNBfdZtW/dmpbq9pllj3LNYAE3lE6C54p2E8R4xObfbBGueTOkuqzZQZDmvldH1sSOBDC4064yCJmi2+xOnXLKnpMUaBKhS5HdMUhiO+8QhPhsstarQzjZvaPI1HYbZA0KOZjBpswi+W9gBwUX48SYzXfRtctZPl4fTNmSW+eoddRmGgS/TlBJPaQOiIvGtucYqlKNUSpEttG5AMrEdPON29YiGw3Ckkg5dWPlMeJ/ARLajFYRWq0V19u3asd4/p5pRlZdCpVh9Egj2R9E0NWJspJi8HVWHiLx85xKptriUtEl01SqS0XKFaWrnTtI6ohXLZZf9paSVsYuC4o971q7l8dVPg00hR0eU/OP119ES2679YL5uZ9kU2dOqJ1TMqKmYsyY6qpKoE8jRdBpw+yH+G4tOp35SnYLMylQxAa1+wxicveQ0+lmtLKDWG8msb3lJwWst8RT6JiRS91W0q08zkprZZc4LYngHA0v3jT0RAVe22LTUaXNqpTowKsrSEIYHQgi2sQ1NLZUCsQSBa4FuHDSJznxyippNFPZlCxYyb1tvskuIUwl5ssxHEyU51AcXFj8kgkHvig0W6KqaYBOeWiX1IJYkfJFuPfEJh28DEaZQsmakxBwSepbL2K6kNbsN4Uqd8OMNokmlS/TZmI7dXt6oy9mfFmmNeq02YQXBjjDQF2naUuiSpktFHYJLf7eiNgx/DTUUs6QGCmbKeWGIuBnUre3Txj50w/FKpKx6yZMVqh2DZgoyggFb5bAcDEq+9DGuiokfwV/CMRcY5RC7S3yUZNcSx0+4mcqKvuuWbC1+Tb+qKVtngy0VZ7lDZmWSjs3AEtxsOga+qH53qY1/qJH8Jfwit4niVTVVJqKt0aYUCXRcosp00AtEZRhzN9D1SklJcBExcd1fvyZ5r76RTjFx3V++5nmvvpGurrotav4Mjc6HhD8QwoeEPxHRPNHGiNxDgYkmiNxDgYAwXeN7+Pmk+s8VpYsu8b38fNJ9Z4rSxzbOsz02l+FEUWFVEJLCqxhFxJCqwqBCSQssSybVFPsPQiapcCD0on5mAExhMNswSWqli1hqSTYAdZ6OiFES+HbRzJKIiBbLMaYb354dSjS2HDLY+qIvJG5T2f6Z3C8MWas9gsw8nkKS1Kl2zuUsTlIuBY6Dr74Tq6BRUmTKcOMyqGuLXIBYEqbc25BI+KY5SYy8rleSVU5QyyLFjyfJvnULfjrprHajFWabMmKiy2mC3MLc3N5bL1MwuOzM0MPJrW9Un3C2L0gWeoVg0t1ltKZVCgy2GhAHTctqbnTU8I81+F5appEsk2mCWpawuTYa20GpjxPxV3SUri5lEkOSxcgnNkN+gHgYK7FzMnGcFVHL5yVZjqLWsDoNRDiZhvI4X1/0xzLw2Uan3Pme+cy+V0ymYDY8y18mbS+a/TaPH5JHITmueUkzAsxNLZSSucaX0YW7tY8fly04zllyxMJLZrsVDnjMEvruSbE2vraEsMxd5Ds6lWLKynPqGza3YdPOsfCDTMLe4/nMc0eEcpNeWpJZJd8uZVLzFtnlqSLCxJFzfyD4e8OwXlZ8yWVmIUlu4U2z5lC2U6dJY9HVEXJmAA3XObaEsVINwc1xfXw6YkJePTRNeaQCzyjK1LWVcqqCDxLAIDc8SSdOANPsMyVy5d3qI+5pazllzSwAOWawtzWvY5QRqF6SeNjbSxKuM0RkHk2IuGJQKBqn7Vm4ktzQouAMj6aao4niTT2VnVQwUKzi95hAsGYcL26o84hiBnMGZQuVElixJ0QZQTfpjPEkoWNxz9xbCMOE0zb5jkktMAS12K2svA8b9UOlwOWatZOdrGVnPk5kbI78m3RmGUX0HlDSI6jr2lCYFVTykppRzX0D2uRbidIMMrTIcOiqSAwAOi85Sp4fOMY4icbXJuL4CtNQrMpXmqTnllCy6WyPpmHTcMbH/wDIUkYWpabmYhJEvNNIALFgBmRBoL5zkuTxU9l2+E4i9OboFa6FCG8kgi2o7wDBQV7Ss4sHWYpSYrX54OpJINw19bjphxDjdxwxaXQq8iZMTMrSipZGIYFXbKGDBV4HiLdvZCtZhKI0tgzGS8rlS2mYBb8ovVmBso7WAhp+UG5JpSqqK7KzkEsz5DdFJNgFB1sBqRx6I62JuacSNMgfPf4XQcg+TmVW71EMMxi7mv4hXDMK5ZHJazhGMpOJmMgDuo67L09bLHjC8OE2XOezsZaoypLtmfM4S3A9d+HRBS4zMlvKKEqJXBQzBWOYs5brLaL3KI8ycZdOW5NVQzSp0Lfm8swTBk69QBrDBGe+xLH2EsXpElTnly3DqpAzdRsCVNtLgmxt1dBuIYmHmJ13LTWmZFQtqQt7E9La8L9UMzGTfXtbK2uZ5aEWhZoRaAYi0JNDiXJZzlRSzHgqgsT4DWLFhe7LEJ+vI8inx5x5PT5ureqGGytZbCHWZUTF13VUz+6Jj5TkyZM1ubmLKwW/XZSbdkT1DsBh9Nzqqa1XMH+GnMlA9pBufT4Ra6Npj5LSlk066S0VQq3OtwLa6A62trCucVYo5y/kcrVapTg4xXDvLNRcIfiGVGukPVjpHFONEdiHAxItDCuXQwBgW8f38fNJ9Z4rSxoG1ux1XWV59zSWZeTQFzZZYN3uC50vqNBc6jTWHVFuqp5WtfWC/TKkC57ixBP8ojnWLEm3wO/RqK4VRTfHuM5WH9Bhc6dpJlTJnzEZvWBpGo00jDaf3vRKzD4c85z0a2a9uHRaHk3aqoYWQhB0BFAt4m8V3qKlybf0JPWy/DHzKNQ7ssRmf4HJjrmOq+oEn1RMSt1Lr+nrKeX2C7n1lYsNNST6i5ea2h6ST6Bewh9J2SX4RY91h9kbYysmswh5srT19nix9F+5WpewWHp+krZj9iIB9jQ4TZzCE0IqJnaWI9mX2RapezEofAv3kmHKYDKHCWvoB9sT3WofhXmyvLWTfOUipCmwocKJm+c5/rhZaiiHk4bKPfY+1DFvTDFHBR6BCoohEtxd415Gp6lvv82U5K6QPIw2QPoD7EhdcWPwaCV/DP8ATFsFHB7jEZ6Nb22eiIb5d3qyq/ldv9DK/hH8I4cWPTQSv4R/pi2e4x1Qe4x1Q6NZ/cfkjG+Xd6spszEJR8vDpB75Y+1YT91UfThsnwVR9yLr7jjhoodHt/ueiJK/5erKO/5NPlUAHzWI9hEJth+EvxpZqfNdvseLw+HDqhvNwdDxRT3gGMbi/wAa8ia1LXa/NlLbZvCW4Gpl+N/aGhJtiMObyK2YvzkH9Ii3zNnpR+APRaG0zZmX0AjuJiG71C8LNq1s1+ORVTu5kHyMRl/SQD74hL+7Fj5FZTt4kewmLO+zC9BYeg/ZCD7MHob0i/2xF9IX4F5m1a+zx+iK826uo6J9OfpMPux4/usq+iZI/fP9MTrbNP0FfRCRwGaOhfT/ALRrdlq51PzNq19vjXkQx3VVfx5H77f0wLupqemdTj6bH7sSxwed8X1j8Y5+SJnTL9axB6ixf9TM9Otf415EZ/dW4/SVlOviT7bQou7WmX9JiKfQQH75iRTC3H+ET9ID2QqlAw/y9+92+wiMdItfKv8AMg9Xb4/yI+XsXhaeXUT5pHQoCg/yfbDmVQ4VKP5uiMw9HKsWv4Etf0Q7l000cKeV3kFj/MxhzKlVfwWWX8xUX6qiM7eolyjj7fuaJXN9aT8/2FaWuqctqWlSSvWssKLDhqbL6ob1NMze+6tR8gEzG7sq6AwqcCmzP0s127yT7TDum2YQcRfv/wDbRLo19nW9X+iNDsiuX88yOp6uQhtTSDNf483W3aFGg9US+GyJ7vnqHvpZVHBfDh0f7xI02GKvAAQ+lSLRcp0uw8t+XBGmVmT1JS0LCOAR6i6ajhhvPl3EOY8lYAou0PLK5RCwQjNYGwJOhvbjwEQ0rDZjcTYdkabPolcWZQf/AHr6IZnAJfRmHj+IjmXaNym5cyzC7CwUyRg6jjr3w9SjA6ItC4FL+UfH8IVTCZQ+DfvJMYWkn8jLtQwwCQMrd49kSwkiPUqQq+SAO6FI6FUNiKiV5PLyJiXHcke4I2ETzljuWOwQBzLBljsEActBaOwQBzLBljsEAecscKR7ggBIyhHkyYXggBsacR5NNDuOWgBmaQR5NEIfWgtAEeaLsjnuHsiRtBaAI73COqO+4h1RIWgtADEUY6o9rSCHdoLQAgKcR7EqFbQQB5CR20dggAggggAggggAggggAggggAggggAggggAggggAggggAggggAggggAggggAggggAggggAggggAggggAggggAggggAggggAggggAggggD//2Q=="/>
          <p:cNvSpPr>
            <a:spLocks noChangeAspect="1" noChangeArrowheads="1"/>
          </p:cNvSpPr>
          <p:nvPr/>
        </p:nvSpPr>
        <p:spPr bwMode="auto">
          <a:xfrm>
            <a:off x="2775419" y="748904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None/>
            </a:pPr>
            <a:endParaRPr lang="el-GR" altLang="el-GR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91" name="AutoShape 16" descr="data:image/jpeg;base64,/9j/4AAQSkZJRgABAQAAAQABAAD/2wCEAAkGBhISEBQUEBIVFRQWFBUVFRUWFxUUFhYYFRcVFBUVGBcYHCYeGBklGRQUHy8gIycpLCwsFR8xNTAqNSYrLCkBCQoKDgwOGg8PGiwkHyU1LCwvLDMvLCwuLyksLC8sKSkvKSwsLCksLCksLCksLCwsLCwsLCwsLCwsLCwpKSwsLP/AABEIAKYBLwMBIgACEQEDEQH/xAAcAAABBQEBAQAAAAAAAAAAAAAAAwQFBgcBAgj/xABOEAACAAQDAwcFCwkGBgMAAAABAgADBBEFEiEGBzETIkFRYXGBMnORobEUNEJSYnKCssHC0RUjMzVTkpOi0hYXQ0RU4SQldIOz8Ahj8f/EABoBAQACAwEAAAAAAAAAAAAAAAACBAEDBQb/xAA2EQACAgEBBAcGBQQDAAAAAAAAAQIDEQQSEyExFDJBUVKRoQUiM2FxgUKxwdHwI1Ni4TRD8f/aAAwDAQACEQMRAD8A3GCCCACCCCACCCCACCCCACCCCACCCCACCCC8AEEEcJgDscvCVRUqiF2NlAuT2RV8Mxdqy8xSQjuZcsdGVfKY9ZOmvV3xosuUMLtZOMG1nsH+1lT/AMPzW0LZWI1HA2vbozZTbptbphpu+mTFowJ75mDEBidO4E8YT2uowkmWFDHnkltLXItzvs7o5shRh5MwENqwsei4B8nr46xz97PpWzjsLHDc/ctwMdio4piz0YExiSiOEmDoyNqrDqI116j2RaKepV0DqbqwBB7I6Fdym2uTRXlBpZ7BaCOAx2N5AIIIIAIIIIAIIIIAIIIIAIIIIAIIIIAIIIIAIIIIAIIIIAII5eC8AdgjyWjmeAPcEeM8c5SAFIIT5SDlYAr+3+1MzD6GZUy5Am5LAguEC5iEVj0sMzDQa93EQNRtfUps2K/MDUcgkzMVBXM8xVPN4Ws1rQrvrqFGCVIJALGSq3IFzy0s2F+OgJ7gYR2ZrKNNnaVq4K1MJMoTMymYg/OALmVQdA9r9VtYAR3e47iNW0mbNrqGdKMvPOkSgBPl5kOUMBfKQ+UEG3TGh1VOHlsjcGUqfEWjCKcU8/aWmfAlAlIEapaUplyrZn5XQgAAyyq2sAW4a6xvIeMNZWAZlt5jZlYckhTZ8xlP9Akei2voh3unq1amRb6y3cEfPGh/l9cPNocLBrQxQMGAfu0yN7B6Yr4Eygq+Ul5ck85SnUbEq3aeb6QOMcPfOFmJLl+h1YqM6dhc+Ze9rJ45IS7gFzfXgFWxZj6h3mObJTwJRl5gSpuLdKvqGHjceEVss86cRMdm5hBJtqDlPNAGgvrHQzyZoEt2XmAAi2guTzrjUXuYj0v+tvscORX3PubPaG9esCUrr0zHRR9EXb63qMMNgMcabh0yQxJe4lJ3sQPQAQfTDZuUrqvPMy5JFlydbEAs3YecfG/DSLDs/hQ93XCBQAX6NbDIp9J9US3znZ7q5/qWJKMKdh8+Zc6SQJctUHBVCjuAtGatvqd0n1FNhzzaKnmBJk/lkRtSBmEkqTbUHj0i9o0uqnZEZrXyqWsOJyi9vVHy/M2amNhk7EqWekqRNmss6jV3GVOVASWTf84bkNlNjlIIJjuJYWDlH0Jie3VLIoUrXLmS6K6ZZbMxzgFQbaKTcDnEC/TD/ZrGPddJIqMuTlpazMt75cwuBfpjPdqMR5fZEzOSErNT0/5tRZVyz5SjKCTZebca8CIuO7c/8oof+mlfVEZBZIILwXgAgjl4LwB2COXhlX4lyZAy3uL8bRGUlFZZlLPIfQRAvj7dCqPSfwhBsfmfJ9H+8V3qqye6kWS8F4qzbUOvHKfC32w/wrH1nEi1mAvxuLXA9pEShqISeEHW0TV47HhWj0IsGs7HI7CbvAHotHgzYY1eIKguTaIOq2oQcDfujXO2EOs8ElFvkiytUiE2rB1xT/y7NmG0qWzdwLewR5miq4vllj5bInqJv6oqy11a5Zf2Nm5l2lsavHXHhsRHXFLm/LqQexA7/YB6DCaUofyFnOesKLerNFeXtLwx9Sao72XF8ZQcXX0iETtDK/aL6YrsvZ6e3k07j5zKP6Y9nZiaPLaUg62mARDpuol1a/zJKmvxE2dppXx/U34R5/tNK+P6m/CIBsNkL+krqZe5w32iE7UA8rEJZ+Ypb2ExnpGsf4ETVEHyz5FibaSSeLX+ifwg/tJJtbMLdWU29kVpqrDR/nj4SZh9ixw4jhY/zcw90ph7ViW+1fcvMl0X/GXkyzSMfp10QqoPGylR6hDhdopX7RfTFRGK4V/qJ38M/wBMc/KmF/6mcP8Atn7FiW+1XdHzHRH4ZeRMbQV6zDLMt7sMwJW5OU26vGIDaDBhUOrK0xLa62UX6+ceMIYhWZmH5Pmh5due0wMlmv5OUgXGXpAPh0yUsiwyo17MLhA3wgQbnjoLeMcy+U9tylhP5FiEHUk0eKNQgAdixAsDyqgjrOnTBWKHByMVJFieVQk9uvTHa2mmTJeVRNlm556CzeUrAd1hbxgoaaZLTKwmzDcc59W8osR3WNo0Y90f5Z4jXAMGEh2ZmmOSb6WYX6yFJ17YtWyU0B5uZiX5oAa98ovrrra5HqiBmkWOZWvYC5QD4Vybj5OkIbPVFcHcZUcZb2Qk9PxLg2t026YsaeeLFJ9hG1OyLbZpgqBFSqd1uETJpmtRpmLZiA0xUJ6zLVgnha0cOKVS+XTt+6/4GPJ2mYeVKYd5t7RHa6bV25X2Zzt1In8XwGmqqcU8+WGkjLaWGeWvM8kWlldBpYcNB1CF8Iw+VTSUkyFyy0FkXM72FybAuSba8L6RWxtWvxW9X4x0bWp1N6vxiXTKfEN1PuLfy0HLxUP7Wp1N6vxg/tYvxW9X4w6ZT4hup9xbjUR5NQIqH9pmPky2Pj+Aj2MUqW8mnf0N+AiPTKux+jG6kWo1YiCx6sGZfmn2w1WRXv8A4YUdZIHtJPqhjX0SrrWV0iXboLAt+7p9sarrnZHZhF/kTrrw+YlOxUDthnMr5jGyDjw6T6BDaq2rwqT5JnVTfJHJofFrG3piCxDevPsVo5MqmXhcATJn7zC3V0dEVFTPtaXqXo0Tlyj58C2HA2VeVqpiyJfx5rBR4Le5PYY97M7SUcypaTR53ypmee4yhrMqhUTiF517m3AcYx7EcTnT3zz5rzG63YsR3X4eHVFp3Un/AIyZ5r76RYprjGafN97J26ZwqcpM3ene4hyIY0Z0h8I6hxgMM6uZYQ7aI7EDoYArdakl2L1E4qqkhZai7EgXJ7OIHhxjlNZvelFm+XNu3jqbeuKrtFtytFNZEpkmTjzhMmElFB0UBBxa6k3uOjjFLxfbiuqbibUPlPwE/Np3ZVtcd9+Ecq2pOxtv9/NnTo01lkU+z+dhrOI4hyelZiEqSP2csgt06ZEsevriu1G2eFy/ISoqW6zaUp9Nmt0aiM2oqGZNJEqW7kakIpbxNhC8/DZ0sAzZUxATYF0ZQT1aiMKuHdn68S9DRwziUv0/2XWZvSYe96Onl9RYGa3p5t4Y1G8bEH/zBUdSKi+HC8VaRLLEBQSTwABJPcBxh7PwydLF5kqYg4XZWUX6rkRtzjkXI6aiLxhZ+YvUY5UzP0lRObvmOfVe0NDrqdT1nU+mPAj0IZZcjCMeSPSx7EeBHsRg2HqCCOQJBHY5E9sni1LKmhK2RLeS5tyjC7Sj0E9cvr6uPC8ZRqusdcHJLOCLpMTmSv0bW1vawIv168Ik120qx8MHvURYsU2YoqKZNq6iajUaLnWUGDMztoJQF+cL2t3jqMZ+MReezTWlJJVjeXKQWyL8EE9Jtb/3SIOmPWaKNd9GonsqOe3JYl25qh+zPen4GBtuqo/sx3J+JivR2MbuPcW+jVeFE422lUfhgdyiGTY9UZswmsp11Q5Drx1WxiPggq4p5SJKitcoompO2dcvk1U3xIb6wMPE3j4gP8YHvlyz9kVmCNu0yL0tL5wXkW4bzqzpWQ3fK/BhB/ebVfsqb+E39cVGCG0yD0VHhRbf7zqr9lS/wm/rg/vSrOhKcd0o/wBcVAx5MNpkehUeFFpm7z8QPCai9glp9oMMajb3EH41TjsUIvsW8QRjyYbTMrS0rlFDmrxifM/ST5r/ADpjt7TEawhdoRaIt5J7EY8kItCTQq0JNEWQYmYuO6v35M8199Ipxi47q/fkzzX30idXXRR1fwZG50PCH4hhQ8IfiOieaONEbiPAxJNEbiHAwBgu8b38fNp9Z4rQiy7xvfx82n1nitCObZ1mem0vwom2bkZQ9xTWtqZ5BPSQESw9Zhhv+mFaajsSL1QB7QUbSJLcl7xm+fb6iR53w4K9X+T5Evi9YLn4qiWzO3goJizD4aOLfLGob+Yjug2aCymqpi85+bKv0KPKYd507h2xTN7W1DVeJLTSXPI0oPKEEgNMOrDTq0X96NT20x+XhWFs6AAoglSF63Isno1Y/NMfPmEU5CM7kmZMJdieJvc69upPjGGlCJYoUtVqNt8uZuOC7raNqeW03lHdkVmYOVF2AOgHAaw7/uuw83AD37JhJEWbB/e0nzUv6gjEcIqHl7S1LIzAmtyFQTlZXuCCOB6+y0ZcYJJ4NMbr7JtKTLBtduz9zymnU7s6ICzo1swUcWBHG3G1oidgdmZdbPdZrEIiBiFNi1zYa9XGNtdAwIIuCLEdYOhjJNyNhUViA3EstLB61SYcp9BA8IxKpJrBZr9oWOmUW+PYz1vK2WpcPo1nSlcsZyS9XJ0bN190VTB6Dl6iVKJsHmKl+q51MX/fz+rE/wCqk/eil7JfrCm8+ntiFkUnwLWh1FkqZuTzhcCU3l4NSYbKkCWk2ZNnOVW7/FAJNrWvdlFu2JXY3duJ0pZ1XmAYZllA2NjwLH7BCW+imEytwdDwaodT4tIEaqiAAACwAAHhGxVxyc3p1yr2drmU2o3UYQ3N9yy1a9wVZg1+I+Fr6IoW3+z0rD5shEd35fPbMF5uTLoSO+KlWYTPNbUTK0zPdAnvrmZSLG6spGuWxFraWETO2mPGqGGZ2zTZZnpMJ4nRMrHtIHpBiMnFvBZ00L6VGxPg2GDYNNqpyypIux1JPBR0sT1RqGH7saOUl6gmYQOczNkT0Aiw7zHd1uDCXScsRz5xJv8AIUkKPafGKLvzxN59bT0IYrKEvlpgHwiSwF+uwU/vXhCCxmRLV6yy27dVvC5fcu2K7rqWYhNMTLbipzF0PeD0dxjLsUw2ZTzWlTRZ1OvSLHUMOsEReNzNZyfKUoJyAcogJLZTezAX4A3Bt39cO98uFD3PLq1Gsp1SZ2yphtrb4r5T4t1xhwUlmJOnVW6a3dXPKHVJuopGlqxmzTdQbgrY3F7jm8IzTHKQSKyopxf8y4AJ6VdQyG/cfSI2bYHEeWoJJJuUBlnvTQeq0ZvvboOTxSVNHCop8p4+XJb+lh6Iy4R2dpEdNqrY6jYnLKzgV2E2LStExprsqoQoCWBJIve5B0tDdcAppuMth0hplpaZpsxip1ADFQLCx5yiL5u1pxKw4O3w2eYe4aD1LGc7nKoz8Wn1J4znnt4XuPreqIqEdlNkbdXc7p7EuCz6Fo2q2Bo6KjnVLNPYSlzZQyC5JCgeT1kRm+Fo1QUEpGzTCAq9Jvw4dmsbLvg/UtX8xP8AyJEBuawQZXqGGoCyk7OaC59g9MSnWs4Q02usjCcpvOOX1HmB7pJQUGrdnc8UQ5VHZfifVDyv3S0bj800yUeu+cehoab6tq5tHRJLpmKzqmZyasujKoF3KnoOqi/yozTZDGJ9DOWYJ81xccqjOWR1+FzTwPUePsjMowjzNVU9Ve3KMuQ7fAFbFmoJbnmzFQuwHSuYm3cDGgf3L03TPnfyfhFPw2aG2qmspuGny2HcZJMa5thPZMPqnRirLTzWVgbEEISCCOBvGIwjxZi7WX4j72P/AEqR3J0v7ed/J+EZPtXhyU1fPppZYiUV1a1zmVW6O+G9LtNiLIrflGq1F7cox+2G1dUzZ1Q86c2Z3WWGa1ixRQmYjrOUE98Qmodha0/SdpObymJGLjur9+TPNffSKcYuO6v35M8199IhV10WNX8GRudDwh+IYUPCH4jonmjjRG4hwMSTRG4hwMAYLvH9/HzafWeK0Isu8b38fNJ9Z4rQjm2dZnptL8KJt+5H3jM8+31Ei/TKZSysRdlvlPVmsD6hFB3Je8Znn2+okW7E8WEmopkY2E9pksfOCGYv1GHjFqtpVrJw9V8aRUt9uBCfhvKWuaaYs63WnkzB+6b/AEYyIcPCPpevo1nSnluLrMRkYdjAqfUY+Z/crSWmSZnlyXeU30DYHxWx8Yjcu06HsqxJygfSmD+95Pmpf1BFdwrdxIk186tLu8yZMMwKQAiMbjS2p4njFiwb3tJ81L+qIZbO42Kj3Qt+dIqJslh805kP7rD0RtWGkmcnLTbRFbwtvpOG0zkuDPZSJMoEFixGjEdCjiTFH3A07KZ5fymQOb/Kb/YHxhbfNsqgqJFbkBDfmJumgbjJc/zL+7Drc8f+In+aX60QlL3ki5VQujztz8vUf7+f1Yn/AFUn70UrZL9YU3nk9sXffst8LXsqZHtI+2KVschOIU1v2yn0XJiFvMtez/g2/T9yd36TStThbDis2aw7xyJEaRs7j8urkLMlkXsM69Kt0giM73003KVmES7kZ57rca2zGSLxT0qp1LUzBJmPKmyZjSyRpfKeBU6OpFjYjW8SlPZkVtPp431uKfvdhuWPbMU9Wtpyc4DmuNHXuP2HSMd2t2TeimqHsyG5lPbjbiOxgDGmbAbYvWy3WcqrOl2zFb5XB4MAdVOmo174ab5ZA/JM2Z8KU0qYh7c6qfAqzDxjMoKayjNGos0s9ifLtRZtnJGSjkL1SZf1QYxHeM19oKi/RTyQOzmoftPpjZ9j60TaCncG95S+kDKfZGP7zabLjsw/tKWU3oOT7sZfUIaT/lLPeS26pv8AmHfJf2rF/wB5FMJmE1qn/TzG8UGcetRFE3TySa1m+LJa/wBJlAi571cQEnB6xrgFpRli/SZpEu38xiNPVZt9qf8AI8it7ksWzSXlMdSsuaPEBX9YEOd92HlqORPUayKlL/Nm/m2HpKRTd1VdyNTTA8HQSz9NQR67RtmMYWtRJMpwCpKHX5Dq49aiEOMWjXq4uu1T70mVXbSp9w4BNA0K0wkjT4UwCXw72MUTctT5KmUP/pcnvazfbEz/APIHELyKSlHGdPzHh5MsW8NXHoMMt1o/5gtv2cz2CMT4YRs00Nqq2x9xdN8H6kq/mJ/5Ej1uplAYXKPxix9dvsjzvg/UtX8xP/Iked0tTmw1F6UZlPjZh7Y2Proox+G/t+pSd+hzV9AvQJc5/G62PqimmLzvxpiKygmW5pSfLv281reiKMY028zv+yvhP6kzsDIAxSnYDVpgv22R7RvOKYes+TMkzL5JiMjWNjZgQbHoNjGF7CoRidMCCPznTpxRiI2XbOaVw6rZSVZaeaVIJBBCEggjgbxKl8Gc/wBppK1Y7v1KhiO6GgkU0xkM783KdlBmX8hSwvp2RikqbmUMOkXhWRidZMlgtXVRDLqOWmEG9wRq2ohKVKCqFHAC0arNns5lzRxuj13w7AMXHdX78mea++kU4xcd1fvyZ5r76RGrro2av4Mjc6HhD8QwoeEPxHRPNHGiNxDgYkmiNxDgYAwXeN7+Pmk+s8VoRZd43v4+aT6zxWljm2dZnptL8KJt+5L3jM8+31EhrvwrmkJh81DZpdcjDwVtPsiA3fbxqPDqRkqjMDNNLDImYWKqOvsMI7y94+GYjSKkqbME2VNWamaUwDFbgoT0XB49kWa3/TSONqIPfvJtdFVrNlpMXVXVWHcwvGK72cH5DEuVAslVLzf92UMrelMp8IltkN7NJSUMuXVtMupZVKoXBXiuoPUSPCG+3W8fCMQpeTE91mowmSmMmZYOOg2F8rAlT39kZb2oCva09/8AORq2Dn/h5Pmpf1BGXbHYsafaHEZT6LPn2+lYvLPiCR4xTl2yxF1UyMQmImUBVCoQLaW1ENRW1TTxPnVLTZgCgMUVW5pupuONiemIufBd5Zr9n2Sk8rg+0+htosFSrpZsh+ExCt/inirDtDAHwjJN3uKGjrylVzDzpE2+gVwRY/NJAIPU4MQkzazFSTbEpoF9Bklm3Ze0MJlRUzZvKVNQZzEZSSiqdOGq8fGMTknxRu02juhtVzXuv+ZN+2q2cl4hSPTzGIDZSrrqVZSGVh12PpEQWyu7gUs8Tps0TGW+QBcoBItmNzqbX9MZhR7S18gWpax0X9m4WbLHcGF17gbQlim1OL1ClJleVQixEpBLJHTqtj64ztRlxZq6HqqswhyZO7d7QpU7Q0UqU4ZKRlzsDzRMZxmF+sWQHtuOiL9tPu8k1kzlkbkprABmADK4AspYdYGl+rwjD8NwtJIIW5J8pjxP+0S1HjlbT+9aybLF75CRNl+CPfL4RhyTfE3L2ffXGM637xtGyWyCUKMA5d3IzMRbhwAHQNTGe789r0mImG07BpjurTspuEVdVQ/KJsSOgL2xWsS2txeeuR6/Ip0PJSxLJHeouPAxDYfhCSiWuWc8XbUm/GJbcYrCNUNBfdZtW/dmpbq9pllj3LNYAE3lE6C54p2E8R4xObfbBGueTOkuqzZQZDmvldH1sSOBDC4064yCJmi2+xOnXLKnpMUaBKhS5HdMUhiO+8QhPhsstarQzjZvaPI1HYbZA0KOZjBpswi+W9gBwUX48SYzXfRtctZPl4fTNmSW+eoddRmGgS/TlBJPaQOiIvGtucYqlKNUSpEttG5AMrEdPON29YiGw3Ckkg5dWPlMeJ/ARLajFYRWq0V19u3asd4/p5pRlZdCpVh9Egj2R9E0NWJspJi8HVWHiLx85xKptriUtEl01SqS0XKFaWrnTtI6ohXLZZf9paSVsYuC4o971q7l8dVPg00hR0eU/OP119ES2679YL5uZ9kU2dOqJ1TMqKmYsyY6qpKoE8jRdBpw+yH+G4tOp35SnYLMylQxAa1+wxicveQ0+lmtLKDWG8msb3lJwWst8RT6JiRS91W0q08zkprZZc4LYngHA0v3jT0RAVe22LTUaXNqpTowKsrSEIYHQgi2sQ1NLZUCsQSBa4FuHDSJznxyippNFPZlCxYyb1tvskuIUwl5ssxHEyU51AcXFj8kgkHvig0W6KqaYBOeWiX1IJYkfJFuPfEJh28DEaZQsmakxBwSepbL2K6kNbsN4Uqd8OMNokmlS/TZmI7dXt6oy9mfFmmNeq02YQXBjjDQF2naUuiSpktFHYJLf7eiNgx/DTUUs6QGCmbKeWGIuBnUre3Txj50w/FKpKx6yZMVqh2DZgoyggFb5bAcDEq+9DGuiokfwV/CMRcY5RC7S3yUZNcSx0+4mcqKvuuWbC1+Tb+qKVtngy0VZ7lDZmWSjs3AEtxsOga+qH53qY1/qJH8Jfwit4niVTVVJqKt0aYUCXRcosp00AtEZRhzN9D1SklJcBExcd1fvyZ5r76RTjFx3V++5nmvvpGurrotav4Mjc6HhD8QwoeEPxHRPNHGiNxDgYkmiNxDgYAwXeN7+Pmk+s8VpYsu8b38fNJ9Z4rSxzbOsz02l+FEUWFVEJLCqxhFxJCqwqBCSQssSybVFPsPQiapcCD0on5mAExhMNswSWqli1hqSTYAdZ6OiFES+HbRzJKIiBbLMaYb354dSjS2HDLY+qIvJG5T2f6Z3C8MWas9gsw8nkKS1Kl2zuUsTlIuBY6Dr74Tq6BRUmTKcOMyqGuLXIBYEqbc25BI+KY5SYy8rleSVU5QyyLFjyfJvnULfjrprHajFWabMmKiy2mC3MLc3N5bL1MwuOzM0MPJrW9Un3C2L0gWeoVg0t1ltKZVCgy2GhAHTctqbnTU8I81+F5appEsk2mCWpawuTYa20GpjxPxV3SUri5lEkOSxcgnNkN+gHgYK7FzMnGcFVHL5yVZjqLWsDoNRDiZhvI4X1/0xzLw2Uan3Pme+cy+V0ymYDY8y18mbS+a/TaPH5JHITmueUkzAsxNLZSSucaX0YW7tY8fly04zllyxMJLZrsVDnjMEvruSbE2vraEsMxd5Ds6lWLKynPqGza3YdPOsfCDTMLe4/nMc0eEcpNeWpJZJd8uZVLzFtnlqSLCxJFzfyD4e8OwXlZ8yWVmIUlu4U2z5lC2U6dJY9HVEXJmAA3XObaEsVINwc1xfXw6YkJePTRNeaQCzyjK1LWVcqqCDxLAIDc8SSdOANPsMyVy5d3qI+5pazllzSwAOWawtzWvY5QRqF6SeNjbSxKuM0RkHk2IuGJQKBqn7Vm4ktzQouAMj6aao4niTT2VnVQwUKzi95hAsGYcL26o84hiBnMGZQuVElixJ0QZQTfpjPEkoWNxz9xbCMOE0zb5jkktMAS12K2svA8b9UOlwOWatZOdrGVnPk5kbI78m3RmGUX0HlDSI6jr2lCYFVTykppRzX0D2uRbidIMMrTIcOiqSAwAOi85Sp4fOMY4icbXJuL4CtNQrMpXmqTnllCy6WyPpmHTcMbH/wDIUkYWpabmYhJEvNNIALFgBmRBoL5zkuTxU9l2+E4i9OboFa6FCG8kgi2o7wDBQV7Ss4sHWYpSYrX54OpJINw19bjphxDjdxwxaXQq8iZMTMrSipZGIYFXbKGDBV4HiLdvZCtZhKI0tgzGS8rlS2mYBb8ovVmBso7WAhp+UG5JpSqqK7KzkEsz5DdFJNgFB1sBqRx6I62JuacSNMgfPf4XQcg+TmVW71EMMxi7mv4hXDMK5ZHJazhGMpOJmMgDuo67L09bLHjC8OE2XOezsZaoypLtmfM4S3A9d+HRBS4zMlvKKEqJXBQzBWOYs5brLaL3KI8ycZdOW5NVQzSp0Lfm8swTBk69QBrDBGe+xLH2EsXpElTnly3DqpAzdRsCVNtLgmxt1dBuIYmHmJ13LTWmZFQtqQt7E9La8L9UMzGTfXtbK2uZ5aEWhZoRaAYi0JNDiXJZzlRSzHgqgsT4DWLFhe7LEJ+vI8inx5x5PT5ureqGGytZbCHWZUTF13VUz+6Jj5TkyZM1ubmLKwW/XZSbdkT1DsBh9Nzqqa1XMH+GnMlA9pBufT4Ra6Npj5LSlk066S0VQq3OtwLa6A62trCucVYo5y/kcrVapTg4xXDvLNRcIfiGVGukPVjpHFONEdiHAxItDCuXQwBgW8f38fNJ9Z4rSxoG1ux1XWV59zSWZeTQFzZZYN3uC50vqNBc6jTWHVFuqp5WtfWC/TKkC57ixBP8ojnWLEm3wO/RqK4VRTfHuM5WH9Bhc6dpJlTJnzEZvWBpGo00jDaf3vRKzD4c85z0a2a9uHRaHk3aqoYWQhB0BFAt4m8V3qKlybf0JPWy/DHzKNQ7ssRmf4HJjrmOq+oEn1RMSt1Lr+nrKeX2C7n1lYsNNST6i5ea2h6ST6Bewh9J2SX4RY91h9kbYysmswh5srT19nix9F+5WpewWHp+krZj9iIB9jQ4TZzCE0IqJnaWI9mX2RapezEofAv3kmHKYDKHCWvoB9sT3WofhXmyvLWTfOUipCmwocKJm+c5/rhZaiiHk4bKPfY+1DFvTDFHBR6BCoohEtxd415Gp6lvv82U5K6QPIw2QPoD7EhdcWPwaCV/DP8ATFsFHB7jEZ6Nb22eiIb5d3qyq/ldv9DK/hH8I4cWPTQSv4R/pi2e4x1Qe4x1Q6NZ/cfkjG+Xd6spszEJR8vDpB75Y+1YT91UfThsnwVR9yLr7jjhoodHt/ueiJK/5erKO/5NPlUAHzWI9hEJth+EvxpZqfNdvseLw+HDqhvNwdDxRT3gGMbi/wAa8ia1LXa/NlLbZvCW4Gpl+N/aGhJtiMObyK2YvzkH9Ii3zNnpR+APRaG0zZmX0AjuJiG71C8LNq1s1+ORVTu5kHyMRl/SQD74hL+7Fj5FZTt4kewmLO+zC9BYeg/ZCD7MHob0i/2xF9IX4F5m1a+zx+iK826uo6J9OfpMPux4/usq+iZI/fP9MTrbNP0FfRCRwGaOhfT/ALRrdlq51PzNq19vjXkQx3VVfx5H77f0wLupqemdTj6bH7sSxwed8X1j8Y5+SJnTL9axB6ixf9TM9Otf415EZ/dW4/SVlOviT7bQou7WmX9JiKfQQH75iRTC3H+ET9ID2QqlAw/y9+92+wiMdItfKv8AMg9Xb4/yI+XsXhaeXUT5pHQoCg/yfbDmVQ4VKP5uiMw9HKsWv4Etf0Q7l000cKeV3kFj/MxhzKlVfwWWX8xUX6qiM7eolyjj7fuaJXN9aT8/2FaWuqctqWlSSvWssKLDhqbL6ob1NMze+6tR8gEzG7sq6AwqcCmzP0s127yT7TDum2YQcRfv/wDbRLo19nW9X+iNDsiuX88yOp6uQhtTSDNf483W3aFGg9US+GyJ7vnqHvpZVHBfDh0f7xI02GKvAAQ+lSLRcp0uw8t+XBGmVmT1JS0LCOAR6i6ajhhvPl3EOY8lYAou0PLK5RCwQjNYGwJOhvbjwEQ0rDZjcTYdkabPolcWZQf/AHr6IZnAJfRmHj+IjmXaNym5cyzC7CwUyRg6jjr3w9SjA6ItC4FL+UfH8IVTCZQ+DfvJMYWkn8jLtQwwCQMrd49kSwkiPUqQq+SAO6FI6FUNiKiV5PLyJiXHcke4I2ETzljuWOwQBzLBljsEActBaOwQBzLBljsEAecscKR7ggBIyhHkyYXggBsacR5NNDuOWgBmaQR5NEIfWgtAEeaLsjnuHsiRtBaAI73COqO+4h1RIWgtADEUY6o9rSCHdoLQAgKcR7EqFbQQB5CR20dggAggggAggggAggggAggggAggggAggggAggggAggggAggggAggggAggggAggggAggggAggggAggggAggggAggggAggggAggggAggggD//2Q=="/>
          <p:cNvSpPr>
            <a:spLocks noChangeAspect="1" noChangeArrowheads="1"/>
          </p:cNvSpPr>
          <p:nvPr/>
        </p:nvSpPr>
        <p:spPr bwMode="auto">
          <a:xfrm>
            <a:off x="2775419" y="748904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None/>
            </a:pPr>
            <a:endParaRPr lang="el-GR" altLang="el-GR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060806" y="1904185"/>
            <a:ext cx="2755989" cy="483775"/>
          </a:xfrm>
          <a:prstGeom prst="rect">
            <a:avLst/>
          </a:prstGeom>
          <a:noFill/>
          <a:ln w="38100">
            <a:solidFill>
              <a:srgbClr val="E1B44F"/>
            </a:solidFill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60960" tIns="60960" rIns="60960" bIns="6096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685800" eaLnBrk="0" hangingPunct="0"/>
            <a:r>
              <a:rPr lang="el-GR" sz="1200" b="1" dirty="0">
                <a:solidFill>
                  <a:prstClr val="black"/>
                </a:solidFill>
                <a:latin typeface="Century Gothic" panose="020B0502020202020204" pitchFamily="34" charset="0"/>
                <a:ea typeface="宋体" charset="-122"/>
              </a:rPr>
              <a:t>ΜΠΙΡΕΣ</a:t>
            </a:r>
          </a:p>
          <a:p>
            <a:pPr algn="ctr" defTabSz="685800" eaLnBrk="0" hangingPunct="0"/>
            <a:r>
              <a:rPr lang="el-GR" sz="1200" b="1" dirty="0">
                <a:solidFill>
                  <a:prstClr val="black"/>
                </a:solidFill>
                <a:latin typeface="Century Gothic" panose="020B0502020202020204" pitchFamily="34" charset="0"/>
                <a:ea typeface="宋体" charset="-122"/>
              </a:rPr>
              <a:t>ΠΑΡΑΓΟΜΕΝΕΣ ΣΤΗΝ ΕΛΛΑΔΑ</a:t>
            </a:r>
            <a:endParaRPr lang="en-US" sz="1200" b="1" dirty="0">
              <a:solidFill>
                <a:prstClr val="black"/>
              </a:solidFill>
              <a:latin typeface="Century Gothic" panose="020B0502020202020204" pitchFamily="34" charset="0"/>
              <a:ea typeface="宋体" charset="-122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502" y="3461661"/>
            <a:ext cx="997292" cy="71603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329" y="2502886"/>
            <a:ext cx="726793" cy="50123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282" y="4085927"/>
            <a:ext cx="505629" cy="505629"/>
          </a:xfrm>
          <a:prstGeom prst="rect">
            <a:avLst/>
          </a:prstGeom>
        </p:spPr>
      </p:pic>
      <p:sp>
        <p:nvSpPr>
          <p:cNvPr id="89" name="Rectangle 88"/>
          <p:cNvSpPr/>
          <p:nvPr/>
        </p:nvSpPr>
        <p:spPr>
          <a:xfrm>
            <a:off x="4941337" y="1904183"/>
            <a:ext cx="2166044" cy="486054"/>
          </a:xfrm>
          <a:prstGeom prst="rect">
            <a:avLst/>
          </a:prstGeom>
          <a:noFill/>
          <a:ln w="38100">
            <a:solidFill>
              <a:srgbClr val="E1B44F"/>
            </a:solidFill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60960" tIns="60960" rIns="60960" bIns="6096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685800" eaLnBrk="0" hangingPunct="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  <a:ea typeface="宋体" charset="-122"/>
              </a:rPr>
              <a:t>SPECIALTIES</a:t>
            </a: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261" y="2482049"/>
            <a:ext cx="468676" cy="55303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4" t="-14324"/>
          <a:stretch/>
        </p:blipFill>
        <p:spPr>
          <a:xfrm>
            <a:off x="5169174" y="2432592"/>
            <a:ext cx="482596" cy="60249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450" y="2524647"/>
            <a:ext cx="487613" cy="503601"/>
          </a:xfrm>
          <a:prstGeom prst="rect">
            <a:avLst/>
          </a:prstGeom>
        </p:spPr>
      </p:pic>
      <p:pic>
        <p:nvPicPr>
          <p:cNvPr id="93" name="Picture 4" descr="http://www.mullerbev.com/images/brands/NEW%20DUVEL%20LOGO%20CREST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870" y="3211954"/>
            <a:ext cx="765161" cy="38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0" descr="https://upload.wikimedia.org/wikipedia/de/thumb/f/f1/Desperados_Logo.svg/1280px-Desperados_Logo.svg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6989" y="3772239"/>
            <a:ext cx="591602" cy="41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2" descr="http://www.affligembeer.com/~/media/Websites/Affligem/Logos/gate-logo.ashx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4381" y="3144885"/>
            <a:ext cx="736822" cy="46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4" descr="https://upload.wikimedia.org/wikipedia/uk/thumb/8/85/Krusovice_Logo.svg/595px-Krusovice_Logo.svg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7823" y="3739606"/>
            <a:ext cx="751232" cy="41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6" descr="http://cjwbeer.com/sites/default/files/beers/MurphysStout_logo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115" y="4451875"/>
            <a:ext cx="606644" cy="46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8" descr="https://upload.wikimedia.org/wikipedia/commons/d/db/Birra_Moretti_Logo_2015.jpe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7960" y="4380741"/>
            <a:ext cx="593875" cy="5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tangle 98"/>
          <p:cNvSpPr/>
          <p:nvPr/>
        </p:nvSpPr>
        <p:spPr bwMode="auto">
          <a:xfrm>
            <a:off x="2060806" y="2376028"/>
            <a:ext cx="2755989" cy="2727158"/>
          </a:xfrm>
          <a:prstGeom prst="rect">
            <a:avLst/>
          </a:prstGeom>
          <a:noFill/>
          <a:ln w="38100">
            <a:solidFill>
              <a:srgbClr val="E1B44F"/>
            </a:solidFill>
            <a:miter lim="800000"/>
            <a:headEnd/>
            <a:tailEnd/>
          </a:ln>
          <a:effectLst/>
          <a:extLst/>
        </p:spPr>
        <p:txBody>
          <a:bodyPr tIns="60960" bIns="60960" rtlCol="0" anchor="ctr" anchorCtr="1"/>
          <a:lstStyle/>
          <a:p>
            <a:pPr algn="ctr" defTabSz="685800" eaLnBrk="0" hangingPunct="0"/>
            <a:endParaRPr lang="el-GR">
              <a:solidFill>
                <a:prstClr val="black"/>
              </a:solidFill>
              <a:latin typeface="Calibri"/>
              <a:ea typeface="宋体" charset="-122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4941336" y="2376027"/>
            <a:ext cx="2166044" cy="2711924"/>
          </a:xfrm>
          <a:prstGeom prst="rect">
            <a:avLst/>
          </a:prstGeom>
          <a:noFill/>
          <a:ln w="38100">
            <a:solidFill>
              <a:srgbClr val="E1B44F"/>
            </a:solidFill>
            <a:miter lim="800000"/>
            <a:headEnd/>
            <a:tailEnd/>
          </a:ln>
          <a:effectLst/>
          <a:extLst/>
        </p:spPr>
        <p:txBody>
          <a:bodyPr tIns="60960" bIns="60960" rtlCol="0" anchor="ctr" anchorCtr="1"/>
          <a:lstStyle/>
          <a:p>
            <a:pPr algn="ctr" defTabSz="685800" eaLnBrk="0" hangingPunct="0"/>
            <a:endParaRPr lang="el-GR">
              <a:solidFill>
                <a:prstClr val="black"/>
              </a:solidFill>
              <a:latin typeface="Calibri"/>
              <a:ea typeface="宋体" charset="-122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968" y="4598469"/>
            <a:ext cx="415068" cy="415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6610" y="4632739"/>
            <a:ext cx="602001" cy="34187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241906" y="1928369"/>
            <a:ext cx="1349990" cy="1579458"/>
            <a:chOff x="7146506" y="1927652"/>
            <a:chExt cx="1799986" cy="2105944"/>
          </a:xfrm>
        </p:grpSpPr>
        <p:sp>
          <p:nvSpPr>
            <p:cNvPr id="43" name="Rectangle 42"/>
            <p:cNvSpPr/>
            <p:nvPr/>
          </p:nvSpPr>
          <p:spPr>
            <a:xfrm>
              <a:off x="7153235" y="1927652"/>
              <a:ext cx="1793257" cy="589567"/>
            </a:xfrm>
            <a:prstGeom prst="rect">
              <a:avLst/>
            </a:prstGeom>
            <a:noFill/>
            <a:ln w="38100">
              <a:solidFill>
                <a:srgbClr val="E1B44F"/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60960" tIns="60960" rIns="60960" bIns="6096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0" hangingPunct="0"/>
              <a:r>
                <a:rPr lang="el-GR" sz="1200" b="1" dirty="0">
                  <a:solidFill>
                    <a:prstClr val="black"/>
                  </a:solidFill>
                  <a:latin typeface="Century Gothic" panose="020B0502020202020204" pitchFamily="34" charset="0"/>
                  <a:ea typeface="宋体" charset="-122"/>
                </a:rPr>
                <a:t>ΜΗΛΙΤΕΣ</a:t>
              </a:r>
              <a:endParaRPr lang="en-US" sz="1200" b="1" dirty="0">
                <a:solidFill>
                  <a:prstClr val="black"/>
                </a:solidFill>
                <a:latin typeface="Century Gothic" panose="020B0502020202020204" pitchFamily="34" charset="0"/>
                <a:ea typeface="宋体" charset="-122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7146506" y="2531352"/>
              <a:ext cx="1799986" cy="1502244"/>
            </a:xfrm>
            <a:prstGeom prst="rect">
              <a:avLst/>
            </a:prstGeom>
            <a:noFill/>
            <a:ln w="38100">
              <a:solidFill>
                <a:srgbClr val="E1B44F"/>
              </a:solidFill>
              <a:miter lim="800000"/>
              <a:headEnd/>
              <a:tailEnd/>
            </a:ln>
            <a:effectLst/>
            <a:extLst/>
          </p:spPr>
          <p:txBody>
            <a:bodyPr tIns="60960" bIns="60960" rtlCol="0" anchor="ctr" anchorCtr="1"/>
            <a:lstStyle/>
            <a:p>
              <a:pPr algn="ctr" defTabSz="685800" eaLnBrk="0" hangingPunct="0"/>
              <a:endParaRPr lang="el-GR" sz="1400">
                <a:solidFill>
                  <a:prstClr val="black"/>
                </a:solidFill>
                <a:latin typeface="Century Gothic" panose="020B0502020202020204" pitchFamily="34" charset="0"/>
                <a:ea typeface="宋体" charset="-122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0922" y="2596761"/>
              <a:ext cx="751378" cy="751379"/>
            </a:xfrm>
            <a:prstGeom prst="rect">
              <a:avLst/>
            </a:prstGeom>
          </p:spPr>
        </p:pic>
      </p:grpSp>
      <p:sp>
        <p:nvSpPr>
          <p:cNvPr id="47" name="Rectangle 46"/>
          <p:cNvSpPr/>
          <p:nvPr/>
        </p:nvSpPr>
        <p:spPr>
          <a:xfrm>
            <a:off x="7246954" y="3607740"/>
            <a:ext cx="1344943" cy="328996"/>
          </a:xfrm>
          <a:prstGeom prst="rect">
            <a:avLst/>
          </a:prstGeom>
          <a:noFill/>
          <a:ln w="38100">
            <a:solidFill>
              <a:srgbClr val="E1B44F"/>
            </a:solidFill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60960" tIns="60960" rIns="60960" bIns="6096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685800" eaLnBrk="0" hangingPunct="0"/>
            <a:r>
              <a:rPr lang="el-GR" sz="1200" b="1" dirty="0">
                <a:solidFill>
                  <a:prstClr val="black"/>
                </a:solidFill>
                <a:latin typeface="Century Gothic" panose="020B0502020202020204" pitchFamily="34" charset="0"/>
                <a:ea typeface="宋体" charset="-122"/>
              </a:rPr>
              <a:t>ΝΕΡΟ</a:t>
            </a:r>
            <a:endParaRPr lang="en-US" sz="1200" b="1" dirty="0">
              <a:solidFill>
                <a:prstClr val="black"/>
              </a:solidFill>
              <a:latin typeface="Century Gothic" panose="020B0502020202020204" pitchFamily="34" charset="0"/>
              <a:ea typeface="宋体" charset="-122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246954" y="3969061"/>
            <a:ext cx="1344943" cy="1101317"/>
          </a:xfrm>
          <a:prstGeom prst="rect">
            <a:avLst/>
          </a:prstGeom>
          <a:noFill/>
          <a:ln w="38100">
            <a:solidFill>
              <a:srgbClr val="E1B44F"/>
            </a:solidFill>
            <a:miter lim="800000"/>
            <a:headEnd/>
            <a:tailEnd/>
          </a:ln>
          <a:effectLst/>
          <a:extLst/>
        </p:spPr>
        <p:txBody>
          <a:bodyPr tIns="60960" bIns="60960" rtlCol="0" anchor="ctr" anchorCtr="1"/>
          <a:lstStyle/>
          <a:p>
            <a:pPr algn="ctr" defTabSz="685800" eaLnBrk="0" hangingPunct="0"/>
            <a:endParaRPr lang="el-GR">
              <a:solidFill>
                <a:prstClr val="black"/>
              </a:solidFill>
              <a:latin typeface="Calibri"/>
              <a:ea typeface="宋体" charset="-12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731470" y="1904184"/>
            <a:ext cx="1355571" cy="1744999"/>
            <a:chOff x="7577172" y="1395910"/>
            <a:chExt cx="1807428" cy="2326665"/>
          </a:xfrm>
        </p:grpSpPr>
        <p:sp>
          <p:nvSpPr>
            <p:cNvPr id="45" name="Rectangle 44"/>
            <p:cNvSpPr/>
            <p:nvPr/>
          </p:nvSpPr>
          <p:spPr>
            <a:xfrm>
              <a:off x="7578045" y="1395910"/>
              <a:ext cx="1806555" cy="629125"/>
            </a:xfrm>
            <a:prstGeom prst="rect">
              <a:avLst/>
            </a:prstGeom>
            <a:noFill/>
            <a:ln w="38100">
              <a:solidFill>
                <a:srgbClr val="E1B44F"/>
              </a:solidFill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60960" tIns="60960" rIns="60960" bIns="6096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0" hangingPunct="0"/>
              <a:r>
                <a:rPr lang="en-US" sz="1200" b="1" dirty="0">
                  <a:solidFill>
                    <a:prstClr val="black"/>
                  </a:solidFill>
                  <a:latin typeface="Century Gothic" panose="020B0502020202020204" pitchFamily="34" charset="0"/>
                  <a:ea typeface="宋体" charset="-122"/>
                </a:rPr>
                <a:t>EXPORTS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7577172" y="2092804"/>
              <a:ext cx="1806554" cy="1629771"/>
            </a:xfrm>
            <a:prstGeom prst="rect">
              <a:avLst/>
            </a:prstGeom>
            <a:noFill/>
            <a:ln w="38100">
              <a:solidFill>
                <a:srgbClr val="E1B44F"/>
              </a:solidFill>
              <a:miter lim="800000"/>
              <a:headEnd/>
              <a:tailEnd/>
            </a:ln>
            <a:effectLst/>
            <a:extLst/>
          </p:spPr>
          <p:txBody>
            <a:bodyPr tIns="60960" bIns="60960" rtlCol="0" anchor="ctr" anchorCtr="1"/>
            <a:lstStyle/>
            <a:p>
              <a:pPr algn="ctr" defTabSz="685800" eaLnBrk="0" hangingPunct="0"/>
              <a:endParaRPr lang="el-GR" sz="1400">
                <a:solidFill>
                  <a:prstClr val="black"/>
                </a:solidFill>
                <a:latin typeface="Century Gothic" panose="020B0502020202020204" pitchFamily="34" charset="0"/>
                <a:ea typeface="宋体" charset="-122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2099" y="2211527"/>
              <a:ext cx="1064221" cy="539205"/>
            </a:xfrm>
            <a:prstGeom prst="rect">
              <a:avLst/>
            </a:prstGeom>
          </p:spPr>
        </p:pic>
        <p:pic>
          <p:nvPicPr>
            <p:cNvPr id="1028" name="Picture 4" descr="https://untappd.akamaized.net/site/beer_logos/beer-309027_9c754_sm.jpeg"/>
            <p:cNvPicPr>
              <a:picLocks noChangeAspect="1" noChangeArrowheads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04025" y="2908915"/>
              <a:ext cx="921381" cy="69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086" y="4060048"/>
            <a:ext cx="505207" cy="505207"/>
          </a:xfrm>
          <a:prstGeom prst="rect">
            <a:avLst/>
          </a:prstGeom>
        </p:spPr>
      </p:pic>
      <p:pic>
        <p:nvPicPr>
          <p:cNvPr id="1026" name="Picture 2" descr="Φωτογραφία του χρήστη Μηλοκλέφτης.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1940" y="2881000"/>
            <a:ext cx="513162" cy="51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891" y="3065746"/>
            <a:ext cx="705485" cy="457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391" y="3731989"/>
            <a:ext cx="414117" cy="5546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046" y="3152766"/>
            <a:ext cx="436340" cy="5352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558" y="2571013"/>
            <a:ext cx="436374" cy="5352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374" y="2579451"/>
            <a:ext cx="1112387" cy="3222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949" y="3684166"/>
            <a:ext cx="687492" cy="5055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041" y="3046836"/>
            <a:ext cx="421795" cy="4950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593" y="3035084"/>
            <a:ext cx="503167" cy="4662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625" y="3673248"/>
            <a:ext cx="397101" cy="5269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142" y="4514343"/>
            <a:ext cx="587725" cy="45790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1273" y="4290676"/>
            <a:ext cx="791255" cy="307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0341" y="4405225"/>
            <a:ext cx="375499" cy="607951"/>
          </a:xfrm>
          <a:prstGeom prst="rect">
            <a:avLst/>
          </a:prstGeom>
        </p:spPr>
      </p:pic>
      <p:sp>
        <p:nvSpPr>
          <p:cNvPr id="50" name="Ορθογώνιο 5"/>
          <p:cNvSpPr/>
          <p:nvPr/>
        </p:nvSpPr>
        <p:spPr>
          <a:xfrm>
            <a:off x="2256368" y="485128"/>
            <a:ext cx="7679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latin typeface="Century Gothic" panose="020B0502020202020204" pitchFamily="34" charset="0"/>
              </a:rPr>
              <a:t>Οι</a:t>
            </a:r>
            <a:r>
              <a:rPr lang="el-GR" sz="2000" b="1" dirty="0" smtClean="0">
                <a:solidFill>
                  <a:srgbClr val="FFC000">
                    <a:lumMod val="75000"/>
                  </a:srgbClr>
                </a:solidFill>
                <a:latin typeface="Century Gothic" panose="020B0502020202020204" pitchFamily="34" charset="0"/>
              </a:rPr>
              <a:t> μάρκες </a:t>
            </a:r>
            <a:r>
              <a:rPr lang="el-GR" sz="2000" dirty="0" smtClean="0">
                <a:latin typeface="Century Gothic" panose="020B0502020202020204" pitchFamily="34" charset="0"/>
              </a:rPr>
              <a:t>μας</a:t>
            </a:r>
            <a:endParaRPr lang="el-GR" sz="2000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cxnSp>
        <p:nvCxnSpPr>
          <p:cNvPr id="51" name="Ευθεία γραμμή σύνδεσης 6"/>
          <p:cNvCxnSpPr/>
          <p:nvPr/>
        </p:nvCxnSpPr>
        <p:spPr>
          <a:xfrm>
            <a:off x="2048255" y="903852"/>
            <a:ext cx="804672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81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XARTIS_KALIERGIAS-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574" y="1052736"/>
            <a:ext cx="5941683" cy="518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3"/>
          <p:cNvSpPr txBox="1">
            <a:spLocks noChangeArrowheads="1"/>
          </p:cNvSpPr>
          <p:nvPr/>
        </p:nvSpPr>
        <p:spPr bwMode="auto">
          <a:xfrm>
            <a:off x="3759072" y="6384534"/>
            <a:ext cx="61926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*</a:t>
            </a:r>
            <a:r>
              <a:rPr lang="el-GR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Μελέτη </a:t>
            </a:r>
            <a:r>
              <a:rPr lang="el-G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Οικονομικού &amp; Κοινωνικού Αντίκτυπου Αθηναϊκής Ζυθοποιίας 2012,</a:t>
            </a:r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 Steward-Red-Queen</a:t>
            </a:r>
            <a:endParaRPr lang="el-GR" altLang="el-GR" sz="1000" i="1" dirty="0">
              <a:solidFill>
                <a:srgbClr val="7A796F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71" name="TextBox 7"/>
          <p:cNvSpPr txBox="1">
            <a:spLocks noChangeArrowheads="1"/>
          </p:cNvSpPr>
          <p:nvPr/>
        </p:nvSpPr>
        <p:spPr bwMode="auto">
          <a:xfrm>
            <a:off x="7823913" y="3542709"/>
            <a:ext cx="3807445" cy="646331"/>
          </a:xfrm>
          <a:prstGeom prst="rect">
            <a:avLst/>
          </a:prstGeom>
          <a:solidFill>
            <a:srgbClr val="D8A1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€</a:t>
            </a:r>
            <a:r>
              <a:rPr lang="en-US" altLang="el-GR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120 </a:t>
            </a:r>
            <a:r>
              <a:rPr lang="el-GR" altLang="el-GR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εκατ. επενδύσεις την περίοδο της κρίσης (2010-2016)</a:t>
            </a:r>
            <a:endParaRPr lang="el-GR" altLang="el-GR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34"/>
          <p:cNvSpPr txBox="1">
            <a:spLocks noChangeArrowheads="1"/>
          </p:cNvSpPr>
          <p:nvPr/>
        </p:nvSpPr>
        <p:spPr bwMode="auto">
          <a:xfrm>
            <a:off x="8673892" y="1766099"/>
            <a:ext cx="2634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3600" dirty="0">
                <a:solidFill>
                  <a:srgbClr val="D8A120"/>
                </a:solidFill>
                <a:latin typeface="Century Gothic" panose="020B0502020202020204" pitchFamily="34" charset="0"/>
              </a:rPr>
              <a:t>€</a:t>
            </a:r>
            <a:r>
              <a:rPr lang="en-US" sz="3600" dirty="0">
                <a:solidFill>
                  <a:srgbClr val="D8A120"/>
                </a:solidFill>
                <a:latin typeface="Century Gothic" panose="020B0502020202020204" pitchFamily="34" charset="0"/>
              </a:rPr>
              <a:t>61 </a:t>
            </a:r>
            <a:r>
              <a:rPr lang="el-GR" sz="3600" dirty="0" smtClean="0">
                <a:solidFill>
                  <a:srgbClr val="D8A120"/>
                </a:solidFill>
                <a:latin typeface="Century Gothic" panose="020B0502020202020204" pitchFamily="34" charset="0"/>
              </a:rPr>
              <a:t>εκατ.</a:t>
            </a:r>
            <a:r>
              <a:rPr lang="en-US" sz="3600" dirty="0" smtClean="0">
                <a:solidFill>
                  <a:srgbClr val="D8A120"/>
                </a:solidFill>
                <a:latin typeface="Century Gothic" panose="020B0502020202020204" pitchFamily="34" charset="0"/>
              </a:rPr>
              <a:t> </a:t>
            </a:r>
            <a:endParaRPr lang="el-GR" sz="3600" dirty="0">
              <a:solidFill>
                <a:srgbClr val="D8A12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73" name="TextBox 7"/>
          <p:cNvSpPr txBox="1">
            <a:spLocks noChangeArrowheads="1"/>
          </p:cNvSpPr>
          <p:nvPr/>
        </p:nvSpPr>
        <p:spPr bwMode="auto">
          <a:xfrm>
            <a:off x="7823913" y="2535540"/>
            <a:ext cx="3816703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Προγραμματισμένες επενδύσεις </a:t>
            </a:r>
            <a:r>
              <a:rPr lang="en-US" altLang="el-G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2017-2019</a:t>
            </a:r>
            <a:endParaRPr lang="el-GR" altLang="el-GR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74" name="TextBox 7"/>
          <p:cNvSpPr txBox="1">
            <a:spLocks noChangeArrowheads="1"/>
          </p:cNvSpPr>
          <p:nvPr/>
        </p:nvSpPr>
        <p:spPr bwMode="auto">
          <a:xfrm>
            <a:off x="797512" y="4160826"/>
            <a:ext cx="3261430" cy="369332"/>
          </a:xfrm>
          <a:prstGeom prst="rect">
            <a:avLst/>
          </a:prstGeom>
          <a:solidFill>
            <a:srgbClr val="D8A1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4.300 </a:t>
            </a:r>
            <a:r>
              <a:rPr lang="el-GR" altLang="el-GR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προμηθευτές</a:t>
            </a:r>
            <a:endParaRPr lang="el-GR" altLang="el-GR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75" name="TextBox 7"/>
          <p:cNvSpPr txBox="1">
            <a:spLocks noChangeArrowheads="1"/>
          </p:cNvSpPr>
          <p:nvPr/>
        </p:nvSpPr>
        <p:spPr bwMode="auto">
          <a:xfrm>
            <a:off x="801258" y="3649701"/>
            <a:ext cx="3257047" cy="369332"/>
          </a:xfrm>
          <a:prstGeom prst="rect">
            <a:avLst/>
          </a:prstGeom>
          <a:solidFill>
            <a:srgbClr val="D8A1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10</a:t>
            </a:r>
            <a:r>
              <a:rPr lang="el-GR" altLang="el-GR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  <a:r>
              <a:rPr lang="en-US" altLang="el-GR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.000 </a:t>
            </a:r>
            <a:r>
              <a:rPr lang="el-GR" altLang="el-GR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καταστήματα</a:t>
            </a:r>
            <a:endParaRPr lang="en-US" altLang="el-GR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77" name="TextBox 7"/>
          <p:cNvSpPr txBox="1">
            <a:spLocks noChangeArrowheads="1"/>
          </p:cNvSpPr>
          <p:nvPr/>
        </p:nvSpPr>
        <p:spPr bwMode="auto">
          <a:xfrm>
            <a:off x="785122" y="3136999"/>
            <a:ext cx="3273182" cy="369332"/>
          </a:xfrm>
          <a:prstGeom prst="rect">
            <a:avLst/>
          </a:prstGeom>
          <a:solidFill>
            <a:srgbClr val="D8A1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2.</a:t>
            </a:r>
            <a:r>
              <a:rPr lang="en-US" altLang="el-GR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r>
              <a:rPr lang="el-GR" altLang="el-GR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00</a:t>
            </a:r>
            <a:r>
              <a:rPr lang="en-US" altLang="el-GR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l-GR" altLang="el-GR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αγρότες</a:t>
            </a:r>
            <a:r>
              <a:rPr lang="en-US" altLang="el-GR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endParaRPr lang="el-GR" altLang="el-GR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797512" y="2492896"/>
            <a:ext cx="3285499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Συνεργαζόμαστε με</a:t>
            </a:r>
            <a:r>
              <a:rPr lang="en-US" altLang="el-G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  <a:endParaRPr lang="el-GR" altLang="el-GR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8792688" y="4337923"/>
            <a:ext cx="15227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D8A120"/>
                </a:solidFill>
                <a:latin typeface="Century Gothic" panose="020B0502020202020204" pitchFamily="34" charset="0"/>
              </a:rPr>
              <a:t>0,7% </a:t>
            </a:r>
            <a:endParaRPr lang="el-GR" sz="3600" dirty="0">
              <a:solidFill>
                <a:srgbClr val="D8A12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7823912" y="5075892"/>
            <a:ext cx="3807445" cy="369332"/>
          </a:xfrm>
          <a:prstGeom prst="rect">
            <a:avLst/>
          </a:prstGeom>
          <a:solidFill>
            <a:srgbClr val="D8A1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του ελληνικού ΑΕΠ</a:t>
            </a:r>
            <a:r>
              <a:rPr lang="en-US" altLang="el-GR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*</a:t>
            </a:r>
            <a:endParaRPr lang="el-GR" altLang="el-GR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767408" y="4919768"/>
            <a:ext cx="3285499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Ενώ απασχολούμε </a:t>
            </a:r>
            <a:r>
              <a:rPr lang="en-US" altLang="el-GR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  <a:r>
              <a:rPr lang="el-GR" altLang="el-GR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00 εργαζόμενους </a:t>
            </a:r>
            <a:endParaRPr lang="el-GR" altLang="el-G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Ορθογώνιο 5"/>
          <p:cNvSpPr/>
          <p:nvPr/>
        </p:nvSpPr>
        <p:spPr>
          <a:xfrm>
            <a:off x="2256368" y="485128"/>
            <a:ext cx="7679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latin typeface="Century Gothic" panose="020B0502020202020204" pitchFamily="34" charset="0"/>
              </a:rPr>
              <a:t>Η </a:t>
            </a:r>
            <a:r>
              <a:rPr lang="el-GR" sz="2000" b="1" dirty="0" smtClean="0">
                <a:solidFill>
                  <a:srgbClr val="FFC000">
                    <a:lumMod val="75000"/>
                  </a:srgbClr>
                </a:solidFill>
                <a:latin typeface="Century Gothic" panose="020B0502020202020204" pitchFamily="34" charset="0"/>
              </a:rPr>
              <a:t>συμβολή </a:t>
            </a:r>
            <a:r>
              <a:rPr lang="el-GR" sz="2000" dirty="0" smtClean="0">
                <a:latin typeface="Century Gothic" panose="020B0502020202020204" pitchFamily="34" charset="0"/>
              </a:rPr>
              <a:t>μας στην </a:t>
            </a:r>
            <a:r>
              <a:rPr lang="el-GR" sz="2000" b="1" dirty="0" smtClean="0">
                <a:solidFill>
                  <a:srgbClr val="FFC000">
                    <a:lumMod val="75000"/>
                  </a:srgbClr>
                </a:solidFill>
                <a:latin typeface="Century Gothic" panose="020B0502020202020204" pitchFamily="34" charset="0"/>
              </a:rPr>
              <a:t>οικονομία</a:t>
            </a:r>
            <a:endParaRPr lang="el-GR" sz="20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cxnSp>
        <p:nvCxnSpPr>
          <p:cNvPr id="20" name="Ευθεία γραμμή σύνδεσης 6"/>
          <p:cNvCxnSpPr/>
          <p:nvPr/>
        </p:nvCxnSpPr>
        <p:spPr>
          <a:xfrm>
            <a:off x="2048255" y="903852"/>
            <a:ext cx="804672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3201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 txBox="1">
            <a:spLocks/>
          </p:cNvSpPr>
          <p:nvPr/>
        </p:nvSpPr>
        <p:spPr>
          <a:xfrm>
            <a:off x="839416" y="1772816"/>
            <a:ext cx="10729192" cy="3933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b="1" dirty="0">
                <a:solidFill>
                  <a:srgbClr val="7F7F7F"/>
                </a:solidFill>
                <a:latin typeface="Century Gothic" panose="020B0502020202020204" pitchFamily="34" charset="0"/>
              </a:rPr>
              <a:t>Δημιουργούμε άμεση και έμμεση αξία στην οικονομία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7F7F7F"/>
                </a:solidFill>
                <a:latin typeface="Century Gothic" panose="020B0502020202020204" pitchFamily="34" charset="0"/>
              </a:rPr>
              <a:t>1 δισ</a:t>
            </a:r>
            <a:r>
              <a:rPr lang="el-GR" sz="1800" dirty="0">
                <a:solidFill>
                  <a:srgbClr val="7F7F7F"/>
                </a:solidFill>
                <a:latin typeface="Century Gothic" panose="020B0502020202020204" pitchFamily="34" charset="0"/>
              </a:rPr>
              <a:t>. €  προστιθέμενη αξία</a:t>
            </a:r>
            <a:r>
              <a:rPr lang="en-US" sz="1600" dirty="0">
                <a:solidFill>
                  <a:srgbClr val="7F7F7F"/>
                </a:solidFill>
                <a:latin typeface="Century Gothic" panose="020B0502020202020204" pitchFamily="34" charset="0"/>
              </a:rPr>
              <a:t>*</a:t>
            </a:r>
            <a:r>
              <a:rPr lang="el-GR" sz="1800" dirty="0">
                <a:solidFill>
                  <a:srgbClr val="7F7F7F"/>
                </a:solidFill>
                <a:latin typeface="Century Gothic" panose="020B0502020202020204" pitchFamily="34" charset="0"/>
              </a:rPr>
              <a:t> (=</a:t>
            </a:r>
            <a:r>
              <a:rPr lang="el-GR" sz="1800" b="1" dirty="0">
                <a:solidFill>
                  <a:srgbClr val="7F7F7F"/>
                </a:solidFill>
                <a:latin typeface="Century Gothic" panose="020B0502020202020204" pitchFamily="34" charset="0"/>
              </a:rPr>
              <a:t>0,7%</a:t>
            </a:r>
            <a:r>
              <a:rPr lang="el-GR" sz="1800" dirty="0">
                <a:solidFill>
                  <a:srgbClr val="7F7F7F"/>
                </a:solidFill>
                <a:latin typeface="Century Gothic" panose="020B0502020202020204" pitchFamily="34" charset="0"/>
              </a:rPr>
              <a:t> του ΑΕΠ)</a:t>
            </a:r>
            <a:endParaRPr lang="en-US" sz="1800" dirty="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7F7F7F"/>
                </a:solidFill>
                <a:latin typeface="Century Gothic" panose="020B0502020202020204" pitchFamily="34" charset="0"/>
              </a:rPr>
              <a:t>27.000</a:t>
            </a:r>
            <a:r>
              <a:rPr lang="el-GR" sz="1400" dirty="0">
                <a:solidFill>
                  <a:srgbClr val="7F7F7F"/>
                </a:solidFill>
                <a:latin typeface="Century Gothic" panose="020B0502020202020204" pitchFamily="34" charset="0"/>
              </a:rPr>
              <a:t>*</a:t>
            </a:r>
            <a:r>
              <a:rPr lang="en-US" sz="1800" dirty="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el-GR" sz="1800" dirty="0">
                <a:solidFill>
                  <a:srgbClr val="7F7F7F"/>
                </a:solidFill>
                <a:latin typeface="Century Gothic" panose="020B0502020202020204" pitchFamily="34" charset="0"/>
              </a:rPr>
              <a:t>άμεσες &amp; έμμεσες θέσεις </a:t>
            </a:r>
            <a:r>
              <a:rPr lang="el-G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εργασίας</a:t>
            </a:r>
            <a:endParaRPr lang="el-GR" sz="1800" dirty="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1800" b="1" dirty="0">
                <a:solidFill>
                  <a:srgbClr val="7F7F7F"/>
                </a:solidFill>
                <a:latin typeface="Century Gothic" panose="020B0502020202020204" pitchFamily="34" charset="0"/>
              </a:rPr>
              <a:t>95%</a:t>
            </a:r>
            <a:r>
              <a:rPr lang="en-US" sz="16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*</a:t>
            </a:r>
            <a:r>
              <a:rPr lang="el-GR" sz="16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*</a:t>
            </a:r>
            <a:r>
              <a:rPr lang="el-G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el-GR" sz="1800" dirty="0">
                <a:solidFill>
                  <a:srgbClr val="7F7F7F"/>
                </a:solidFill>
                <a:latin typeface="Century Gothic" panose="020B0502020202020204" pitchFamily="34" charset="0"/>
              </a:rPr>
              <a:t>των δαπανών μας πηγαίνει σε ελληνικές εταιρίες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0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130</a:t>
            </a:r>
            <a:r>
              <a:rPr lang="el-G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el-GR" sz="1800" dirty="0">
                <a:solidFill>
                  <a:srgbClr val="7F7F7F"/>
                </a:solidFill>
                <a:latin typeface="Century Gothic" panose="020B0502020202020204" pitchFamily="34" charset="0"/>
              </a:rPr>
              <a:t>εκατ.€  αξία εξαγωγών </a:t>
            </a:r>
            <a:r>
              <a:rPr lang="el-G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(2008-2017)</a:t>
            </a:r>
            <a:endParaRPr lang="el-GR" sz="1800" dirty="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0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1,2 </a:t>
            </a:r>
            <a:r>
              <a:rPr lang="el-GR" sz="2000" b="1" dirty="0">
                <a:solidFill>
                  <a:srgbClr val="7F7F7F"/>
                </a:solidFill>
                <a:latin typeface="Century Gothic" panose="020B0502020202020204" pitchFamily="34" charset="0"/>
              </a:rPr>
              <a:t>δισ</a:t>
            </a:r>
            <a:r>
              <a:rPr lang="el-GR" sz="20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.</a:t>
            </a:r>
            <a:r>
              <a:rPr lang="el-G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el-GR" sz="1800" dirty="0">
                <a:solidFill>
                  <a:srgbClr val="7F7F7F"/>
                </a:solidFill>
                <a:latin typeface="Century Gothic" panose="020B0502020202020204" pitchFamily="34" charset="0"/>
              </a:rPr>
              <a:t>€ φόροι και εισφορές στο κράτος (</a:t>
            </a:r>
            <a:r>
              <a:rPr lang="el-G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2010-2016)</a:t>
            </a:r>
            <a:endParaRPr lang="en-US" sz="1800" dirty="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1</a:t>
            </a:r>
            <a:r>
              <a:rPr lang="el-GR" sz="20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42</a:t>
            </a:r>
            <a:r>
              <a:rPr lang="en-US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el-GR" sz="1800" dirty="0">
                <a:solidFill>
                  <a:srgbClr val="7F7F7F"/>
                </a:solidFill>
                <a:latin typeface="Century Gothic" panose="020B0502020202020204" pitchFamily="34" charset="0"/>
              </a:rPr>
              <a:t>εκατ. € επενδύσεις (</a:t>
            </a:r>
            <a:r>
              <a:rPr lang="el-G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2010-201</a:t>
            </a:r>
            <a:r>
              <a:rPr lang="en-US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6</a:t>
            </a:r>
            <a:r>
              <a:rPr lang="el-GR" sz="18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)</a:t>
            </a:r>
            <a:endParaRPr lang="el-GR" sz="1800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336" y="6240046"/>
            <a:ext cx="9361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*</a:t>
            </a:r>
            <a:r>
              <a:rPr lang="el-G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Πηγή: Μελέτη Οικονομικού &amp; Κοινωνικού Αντίκτυπου Αθηναϊκής Ζυθοποιίας 2012,</a:t>
            </a: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 Steward-Red-Queen</a:t>
            </a:r>
            <a:endParaRPr lang="el-GR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336" y="6491879"/>
            <a:ext cx="9361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*</a:t>
            </a:r>
            <a:r>
              <a:rPr lang="el-GR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* Εσωτερικές πηγές ΑΖ</a:t>
            </a:r>
            <a:endParaRPr lang="el-GR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Ορθογώνιο 5"/>
          <p:cNvSpPr/>
          <p:nvPr/>
        </p:nvSpPr>
        <p:spPr>
          <a:xfrm>
            <a:off x="2256368" y="485128"/>
            <a:ext cx="7679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C000">
                    <a:lumMod val="75000"/>
                  </a:srgbClr>
                </a:solidFill>
                <a:latin typeface="Century Gothic" panose="020B0502020202020204" pitchFamily="34" charset="0"/>
              </a:rPr>
              <a:t>Παράγουμε αξία </a:t>
            </a:r>
            <a:r>
              <a:rPr lang="el-GR" sz="2000" dirty="0" smtClean="0">
                <a:latin typeface="Century Gothic" panose="020B0502020202020204" pitchFamily="34" charset="0"/>
              </a:rPr>
              <a:t>για τον τόπο</a:t>
            </a:r>
            <a:endParaRPr lang="el-GR" sz="2000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Ευθεία γραμμή σύνδεσης 6"/>
          <p:cNvCxnSpPr/>
          <p:nvPr/>
        </p:nvCxnSpPr>
        <p:spPr>
          <a:xfrm>
            <a:off x="2048255" y="903852"/>
            <a:ext cx="804672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6087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Ευθεία γραμμή σύνδεσης 5"/>
          <p:cNvCxnSpPr/>
          <p:nvPr/>
        </p:nvCxnSpPr>
        <p:spPr>
          <a:xfrm>
            <a:off x="2048256" y="903852"/>
            <a:ext cx="804672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2256367" y="485128"/>
            <a:ext cx="7679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FFC000">
                    <a:lumMod val="75000"/>
                  </a:srgbClr>
                </a:solidFill>
                <a:latin typeface="Century Gothic" panose="020B0502020202020204" pitchFamily="34" charset="0"/>
              </a:rPr>
              <a:t>10 χρόνια </a:t>
            </a:r>
            <a:r>
              <a:rPr lang="el-GR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Πρόγραμμα </a:t>
            </a:r>
            <a:r>
              <a:rPr lang="el-GR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Συμβολαιακής</a:t>
            </a:r>
            <a:r>
              <a:rPr lang="el-GR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Καλλιέργειας Κριθαριού</a:t>
            </a:r>
            <a:endParaRPr lang="el-GR" sz="2000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cxnSp>
        <p:nvCxnSpPr>
          <p:cNvPr id="9" name="Ευθεία γραμμή σύνδεσης 8"/>
          <p:cNvCxnSpPr/>
          <p:nvPr/>
        </p:nvCxnSpPr>
        <p:spPr>
          <a:xfrm>
            <a:off x="2048255" y="903852"/>
            <a:ext cx="804672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31" y="1255047"/>
            <a:ext cx="2312460" cy="856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613" y="1372473"/>
            <a:ext cx="2728004" cy="621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476" y="2708099"/>
            <a:ext cx="2587274" cy="1314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312" y="980728"/>
            <a:ext cx="1631372" cy="5214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5702" y="4664261"/>
            <a:ext cx="3978738" cy="1450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1439" y="1390939"/>
            <a:ext cx="13681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BatangChe" panose="02030609000101010101" pitchFamily="49" charset="-127"/>
                <a:cs typeface="Segoe UI" panose="020B0502040204020203" pitchFamily="34" charset="0"/>
              </a:rPr>
              <a:t>2.500</a:t>
            </a:r>
            <a:endParaRPr lang="el-GR" sz="3200" b="1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BatangChe" panose="02030609000101010101" pitchFamily="49" charset="-127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8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5"/>
          <p:cNvSpPr/>
          <p:nvPr/>
        </p:nvSpPr>
        <p:spPr>
          <a:xfrm>
            <a:off x="2256368" y="485128"/>
            <a:ext cx="7679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latin typeface="Century Gothic" panose="020B0502020202020204" pitchFamily="34" charset="0"/>
              </a:rPr>
              <a:t>Η μονάδα μας στην </a:t>
            </a:r>
            <a:r>
              <a:rPr lang="el-GR" sz="2000" b="1" dirty="0" smtClean="0">
                <a:solidFill>
                  <a:srgbClr val="FFC000">
                    <a:lumMod val="75000"/>
                  </a:srgbClr>
                </a:solidFill>
                <a:latin typeface="Century Gothic" panose="020B0502020202020204" pitchFamily="34" charset="0"/>
              </a:rPr>
              <a:t>Πάτρα</a:t>
            </a:r>
            <a:endParaRPr lang="el-GR" sz="2000" dirty="0"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Ευθεία γραμμή σύνδεσης 6"/>
          <p:cNvCxnSpPr/>
          <p:nvPr/>
        </p:nvCxnSpPr>
        <p:spPr>
          <a:xfrm>
            <a:off x="2048255" y="903852"/>
            <a:ext cx="804672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376" y="2708920"/>
            <a:ext cx="4503058" cy="3277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897" y="1556792"/>
            <a:ext cx="2889447" cy="432922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548767" y="2564904"/>
            <a:ext cx="3537519" cy="29523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l-GR" sz="1400" b="1" u="sng" dirty="0" smtClean="0">
                <a:latin typeface="Century Gothic" panose="020B0502020202020204" pitchFamily="34" charset="0"/>
              </a:rPr>
              <a:t>Διακρίσεις </a:t>
            </a:r>
            <a:r>
              <a:rPr lang="el-GR" sz="1400" b="1" u="sng" dirty="0">
                <a:latin typeface="Century Gothic" panose="020B0502020202020204" pitchFamily="34" charset="0"/>
              </a:rPr>
              <a:t>από τον Όμιλο </a:t>
            </a:r>
            <a:r>
              <a:rPr lang="el-GR" sz="1400" b="1" u="sng" dirty="0" smtClean="0">
                <a:latin typeface="Century Gothic" panose="020B0502020202020204" pitchFamily="34" charset="0"/>
              </a:rPr>
              <a:t>HEINEKEN:</a:t>
            </a:r>
            <a:endParaRPr lang="el-GR" sz="1400" b="1" u="sng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>
                <a:latin typeface="Century Gothic" panose="020B0502020202020204" pitchFamily="34" charset="0"/>
              </a:rPr>
              <a:t>•	1999 έπαινος για το υψηλό επίπεδο ποιότητας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>
                <a:latin typeface="Century Gothic" panose="020B0502020202020204" pitchFamily="34" charset="0"/>
              </a:rPr>
              <a:t>•	2007 βραβείο σε θέματα βιωσιμότητας στη λειτουργία της εφοδιαστικής αλυσίδας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>
                <a:latin typeface="Century Gothic" panose="020B0502020202020204" pitchFamily="34" charset="0"/>
              </a:rPr>
              <a:t>•	2009 έπαινο για την υψηλή ποιότητα σε θέματα </a:t>
            </a:r>
            <a:r>
              <a:rPr lang="el-GR" sz="1400" dirty="0" err="1">
                <a:latin typeface="Century Gothic" panose="020B0502020202020204" pitchFamily="34" charset="0"/>
              </a:rPr>
              <a:t>ζυθοποίησης</a:t>
            </a:r>
            <a:r>
              <a:rPr lang="el-GR" sz="1400" dirty="0">
                <a:latin typeface="Century Gothic" panose="020B0502020202020204" pitchFamily="34" charset="0"/>
              </a:rPr>
              <a:t> και συσκευασίας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>
                <a:latin typeface="Century Gothic" panose="020B0502020202020204" pitchFamily="34" charset="0"/>
              </a:rPr>
              <a:t>•	2013 χάλκινη διάκριση TPM CSP (αφορά σε θέματα παραγωγής)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>
                <a:latin typeface="Century Gothic" panose="020B0502020202020204" pitchFamily="34" charset="0"/>
              </a:rPr>
              <a:t>•	2015 χάλκινη διάκριση για μειωμένη κατανάλωση </a:t>
            </a:r>
            <a:r>
              <a:rPr lang="el-GR" sz="1400" dirty="0" smtClean="0">
                <a:latin typeface="Century Gothic" panose="020B0502020202020204" pitchFamily="34" charset="0"/>
              </a:rPr>
              <a:t>νερού</a:t>
            </a:r>
            <a:endParaRPr lang="el-GR" sz="1400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13885" y="1125180"/>
            <a:ext cx="2538534" cy="1440160"/>
          </a:xfrm>
          <a:prstGeom prst="rect">
            <a:avLst/>
          </a:prstGeom>
          <a:solidFill>
            <a:srgbClr val="E1B44F">
              <a:alpha val="73000"/>
            </a:srgb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None/>
            </a:pPr>
            <a:r>
              <a:rPr lang="el-GR" sz="1400" b="1" dirty="0" smtClean="0">
                <a:latin typeface="Century Gothic" panose="020B0502020202020204" pitchFamily="34" charset="0"/>
              </a:rPr>
              <a:t>250 </a:t>
            </a:r>
            <a:r>
              <a:rPr lang="el-GR" sz="1400" dirty="0" smtClean="0">
                <a:latin typeface="Century Gothic" panose="020B0502020202020204" pitchFamily="34" charset="0"/>
              </a:rPr>
              <a:t>εργαζόμενοι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1400" b="1" dirty="0" smtClean="0">
                <a:latin typeface="Century Gothic" panose="020B0502020202020204" pitchFamily="34" charset="0"/>
              </a:rPr>
              <a:t>6</a:t>
            </a:r>
            <a:r>
              <a:rPr lang="el-GR" sz="1400" b="1" dirty="0" smtClean="0">
                <a:latin typeface="Century Gothic" panose="020B0502020202020204" pitchFamily="34" charset="0"/>
              </a:rPr>
              <a:t> </a:t>
            </a:r>
            <a:r>
              <a:rPr lang="el-GR" sz="1400" dirty="0" smtClean="0">
                <a:latin typeface="Century Gothic" panose="020B0502020202020204" pitchFamily="34" charset="0"/>
              </a:rPr>
              <a:t>γραμμές παραγωγής</a:t>
            </a:r>
            <a:endParaRPr lang="el-GR" sz="1400" dirty="0"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1400" b="1" dirty="0" smtClean="0">
                <a:latin typeface="Century Gothic" panose="020B0502020202020204" pitchFamily="34" charset="0"/>
              </a:rPr>
              <a:t>1,4</a:t>
            </a:r>
            <a:r>
              <a:rPr lang="el-GR" sz="1400" b="1" dirty="0" smtClean="0">
                <a:latin typeface="Century Gothic" panose="020B0502020202020204" pitchFamily="34" charset="0"/>
              </a:rPr>
              <a:t> </a:t>
            </a:r>
            <a:r>
              <a:rPr lang="en-US" sz="1400" b="1" dirty="0" err="1" smtClean="0">
                <a:latin typeface="Century Gothic" panose="020B0502020202020204" pitchFamily="34" charset="0"/>
              </a:rPr>
              <a:t>Mhls</a:t>
            </a:r>
            <a:r>
              <a:rPr lang="el-GR" sz="1400" b="1" dirty="0" smtClean="0">
                <a:latin typeface="Century Gothic" panose="020B0502020202020204" pitchFamily="34" charset="0"/>
              </a:rPr>
              <a:t> </a:t>
            </a:r>
            <a:r>
              <a:rPr lang="el-GR" sz="1400" dirty="0" smtClean="0">
                <a:latin typeface="Century Gothic" panose="020B0502020202020204" pitchFamily="34" charset="0"/>
              </a:rPr>
              <a:t>παραγωγή το </a:t>
            </a:r>
            <a:r>
              <a:rPr lang="el-GR" sz="1400" dirty="0" smtClean="0">
                <a:latin typeface="Century Gothic" panose="020B0502020202020204" pitchFamily="34" charset="0"/>
              </a:rPr>
              <a:t>2017</a:t>
            </a:r>
            <a:endParaRPr lang="en-US" sz="1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9024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ppt2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192000" cy="687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104" y="4941145"/>
            <a:ext cx="4374828" cy="1899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104" y="5076501"/>
            <a:ext cx="4248472" cy="159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732" y="3068960"/>
            <a:ext cx="10363200" cy="1470025"/>
          </a:xfrm>
        </p:spPr>
        <p:txBody>
          <a:bodyPr>
            <a:normAutofit/>
          </a:bodyPr>
          <a:lstStyle/>
          <a:p>
            <a:r>
              <a:rPr lang="el-GR" sz="3200" dirty="0" smtClean="0">
                <a:latin typeface="Century Gothic" panose="020B0502020202020204" pitchFamily="34" charset="0"/>
              </a:rPr>
              <a:t>Ευχαριστώ πολύ!</a:t>
            </a:r>
            <a:endParaRPr lang="el-GR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3512</TotalTime>
  <Words>321</Words>
  <Application>Microsoft Office PowerPoint</Application>
  <PresentationFormat>Widescreen</PresentationFormat>
  <Paragraphs>84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宋体</vt:lpstr>
      <vt:lpstr>Arial</vt:lpstr>
      <vt:lpstr>BatangChe</vt:lpstr>
      <vt:lpstr>Calibri</vt:lpstr>
      <vt:lpstr>Calibri Light</vt:lpstr>
      <vt:lpstr>Cambria</vt:lpstr>
      <vt:lpstr>Century Gothic</vt:lpstr>
      <vt:lpstr>Segoe UI</vt:lpstr>
      <vt:lpstr>Times New Roman</vt:lpstr>
      <vt:lpstr>Wingdings</vt:lpstr>
      <vt:lpstr>Office Theme</vt:lpstr>
      <vt:lpstr>Custom Design</vt:lpstr>
      <vt:lpstr>1_Office Theme</vt:lpstr>
      <vt:lpstr>Αθηναϊκή Ζυθοποιία: 55 χρόνια Παράγουμε αξία  Νίκος Παρασχόπουλος Διευθυντής Εργοστασίου Πάτρας, Αθηναϊκή Ζυθοποιία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Ευχαριστώ πολύ!</vt:lpstr>
    </vt:vector>
  </TitlesOfParts>
  <Company>HEINEKEN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Zooullis Mina</dc:creator>
  <cp:lastModifiedBy>Nikos Paraschopoulos</cp:lastModifiedBy>
  <cp:revision>119</cp:revision>
  <cp:lastPrinted>2018-07-03T10:12:48Z</cp:lastPrinted>
  <dcterms:created xsi:type="dcterms:W3CDTF">2014-06-20T02:26:20Z</dcterms:created>
  <dcterms:modified xsi:type="dcterms:W3CDTF">2018-07-04T07:02:24Z</dcterms:modified>
</cp:coreProperties>
</file>