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8" r:id="rId4"/>
    <p:sldId id="258" r:id="rId5"/>
    <p:sldId id="294" r:id="rId6"/>
    <p:sldId id="293" r:id="rId7"/>
    <p:sldId id="281" r:id="rId8"/>
    <p:sldId id="282" r:id="rId9"/>
    <p:sldId id="290" r:id="rId10"/>
    <p:sldId id="283" r:id="rId11"/>
    <p:sldId id="291" r:id="rId12"/>
    <p:sldId id="289" r:id="rId13"/>
    <p:sldId id="29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CFF"/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30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07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73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19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3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27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5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3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8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82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Wednesday, July 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40152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32183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44684"/>
      </p:ext>
    </p:extLst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642990"/>
      </p:ext>
    </p:extLst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15214"/>
      </p:ext>
    </p:extLst>
  </p:cSld>
  <p:clrMapOvr>
    <a:masterClrMapping/>
  </p:clrMapOvr>
  <p:transition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9352"/>
      </p:ext>
    </p:extLst>
  </p:cSld>
  <p:clrMapOvr>
    <a:masterClrMapping/>
  </p:clrMapOvr>
  <p:transition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96685"/>
      </p:ext>
    </p:extLst>
  </p:cSld>
  <p:clrMapOvr>
    <a:masterClrMapping/>
  </p:clrMapOvr>
  <p:transition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54121"/>
      </p:ext>
    </p:extLst>
  </p:cSld>
  <p:clrMapOvr>
    <a:masterClrMapping/>
  </p:clrMapOvr>
  <p:transition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87849"/>
      </p:ext>
    </p:extLst>
  </p:cSld>
  <p:clrMapOvr>
    <a:masterClrMapping/>
  </p:clrMapOvr>
  <p:transition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41240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Wednesday, July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0411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99107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50603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55906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Wednesday, July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4393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Wednesday, July 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37819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24012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67456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Wednesday, July 4, 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5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>
    <p:circl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60000" y="1080000"/>
            <a:ext cx="7668384" cy="1089529"/>
          </a:xfrm>
        </p:spPr>
        <p:txBody>
          <a:bodyPr wrap="square">
            <a:spAutoFit/>
          </a:bodyPr>
          <a:lstStyle/>
          <a:p>
            <a:pPr algn="l"/>
            <a:r>
              <a:rPr lang="el-GR" sz="3600" b="1" cap="none" spc="0" dirty="0" smtClean="0"/>
              <a:t>Οι υποδομές και οι αθλητικοί </a:t>
            </a:r>
            <a:r>
              <a:rPr lang="el-GR" sz="3600" b="1" cap="none" spc="0" dirty="0" smtClean="0"/>
              <a:t>φορείς </a:t>
            </a:r>
            <a:r>
              <a:rPr lang="el-GR" sz="3600" b="1" cap="none" spc="0" dirty="0" smtClean="0"/>
              <a:t>ως μέσα τουριστικής </a:t>
            </a:r>
            <a:r>
              <a:rPr lang="el-GR" sz="3600" b="1" cap="none" spc="0" dirty="0" smtClean="0"/>
              <a:t>ανάπτυξης</a:t>
            </a:r>
            <a:endParaRPr lang="en-US" sz="3600" cap="none" spc="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60000" y="4320000"/>
            <a:ext cx="8261548" cy="1512032"/>
          </a:xfrm>
        </p:spPr>
        <p:txBody>
          <a:bodyPr tIns="72000" bIns="72000">
            <a:normAutofit fontScale="32500" lnSpcReduction="20000"/>
          </a:bodyPr>
          <a:lstStyle/>
          <a:p>
            <a:pPr algn="l"/>
            <a:r>
              <a:rPr lang="el-GR" sz="5500" b="1" dirty="0" smtClean="0"/>
              <a:t>Βασίλειος Π. Τουντόπουλος, ΜΒΑ</a:t>
            </a:r>
            <a:endParaRPr lang="en-US" sz="5500" b="1" dirty="0" smtClean="0"/>
          </a:p>
          <a:p>
            <a:pPr algn="l"/>
            <a:r>
              <a:rPr lang="el-GR" sz="4300" b="1" dirty="0" smtClean="0"/>
              <a:t>Σύμβουλος </a:t>
            </a:r>
            <a:r>
              <a:rPr lang="el-GR" sz="4300" b="1" dirty="0" smtClean="0"/>
              <a:t>Αναδιάρθρωσης-Μετασχηματισμού Επιχειρήσεων και Οργανισμών</a:t>
            </a:r>
            <a:endParaRPr lang="el-GR" sz="4300" b="1" dirty="0" smtClean="0"/>
          </a:p>
          <a:p>
            <a:pPr algn="l"/>
            <a:r>
              <a:rPr lang="el-GR" sz="4300" dirty="0" smtClean="0"/>
              <a:t>Αναπληρωματικό </a:t>
            </a:r>
            <a:r>
              <a:rPr lang="el-GR" sz="4300" dirty="0" smtClean="0"/>
              <a:t>μέλος ΔΣ Ελληνικής Επιστημονικής Εταιρείας Διοίκησης Αθλητισμού και </a:t>
            </a:r>
            <a:r>
              <a:rPr lang="el-GR" sz="4300" dirty="0" smtClean="0"/>
              <a:t>Αναψυχής</a:t>
            </a:r>
          </a:p>
          <a:p>
            <a:pPr algn="l"/>
            <a:r>
              <a:rPr lang="el-GR" sz="4300" dirty="0"/>
              <a:t>Μέλος ΔΣ &amp; Υπεύθυνος Στρατηγικού Σχεδιασμού Ναυτικού Ομίλου Πατρών</a:t>
            </a:r>
            <a:r>
              <a:rPr lang="en-US" sz="4300" dirty="0"/>
              <a:t> </a:t>
            </a:r>
            <a:endParaRPr lang="el-GR" sz="4300" dirty="0"/>
          </a:p>
          <a:p>
            <a:pPr algn="l"/>
            <a:r>
              <a:rPr lang="el-GR" sz="4300" dirty="0" smtClean="0"/>
              <a:t>Μεταπτυχιακός </a:t>
            </a:r>
            <a:r>
              <a:rPr lang="el-GR" sz="4300" dirty="0" smtClean="0"/>
              <a:t>Φοιτητής Διοίκησης Τουριστικών Επιχειρήσεων ΕΑΠ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/>
          <a:lstStyle/>
          <a:p>
            <a:r>
              <a:rPr lang="el-GR" cap="none" dirty="0" smtClean="0"/>
              <a:t>Προσδοκώμενα αποτελέσματα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440000"/>
            <a:ext cx="8388464" cy="4979550"/>
          </a:xfrm>
        </p:spPr>
        <p:txBody>
          <a:bodyPr wrap="square" tIns="72000" bIns="72000">
            <a:spAutoFit/>
          </a:bodyPr>
          <a:lstStyle/>
          <a:p>
            <a:r>
              <a:rPr lang="el-GR" dirty="0"/>
              <a:t>Σχεδιασμός δράσεων αξιοποίησης των εγκαταστάσεων, των υποδομών και των ορόσημων της πόλης</a:t>
            </a:r>
          </a:p>
          <a:p>
            <a:r>
              <a:rPr lang="el-GR" dirty="0" smtClean="0"/>
              <a:t>Προβολή </a:t>
            </a:r>
            <a:r>
              <a:rPr lang="el-GR" dirty="0" smtClean="0"/>
              <a:t>και ανάπτυξη του αθλητικού τουρισμού της Πάτρας και δημιουργία «τουριστικής ταυτότητας»</a:t>
            </a:r>
          </a:p>
          <a:p>
            <a:r>
              <a:rPr lang="el-GR" dirty="0" smtClean="0"/>
              <a:t>Αύξηση αποτελεσματικότητας αθλητικών διοργανώσεων μέσω συντονισμού ημερομηνιών, καταγραφής και ανάλυσης στατιστικών και οικονομικών δεδομένων</a:t>
            </a:r>
          </a:p>
          <a:p>
            <a:r>
              <a:rPr lang="el-GR" dirty="0" smtClean="0"/>
              <a:t>Διεκδίκηση </a:t>
            </a:r>
            <a:r>
              <a:rPr lang="el-GR" dirty="0" smtClean="0"/>
              <a:t>περισσότερων και μεγαλύτερων αθλητικών διοργανώσεων</a:t>
            </a:r>
          </a:p>
          <a:p>
            <a:r>
              <a:rPr lang="el-GR" dirty="0" smtClean="0"/>
              <a:t>Μετατροπή της αθλητικής διοργάνωσης σε συνολική τουριστική εμπειρία για τον επισκέπτη</a:t>
            </a:r>
          </a:p>
          <a:p>
            <a:r>
              <a:rPr lang="el-GR" dirty="0" smtClean="0"/>
              <a:t>Συντονισμός </a:t>
            </a:r>
            <a:r>
              <a:rPr lang="el-GR" dirty="0" smtClean="0"/>
              <a:t>ενημέρωσης και εκπαίδευσης των πρεσβευτών του τουριστικού προϊόντος της πόλης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45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851916"/>
            <a:ext cx="7886700" cy="701731"/>
          </a:xfrm>
        </p:spPr>
        <p:txBody>
          <a:bodyPr>
            <a:spAutoFit/>
          </a:bodyPr>
          <a:lstStyle/>
          <a:p>
            <a:r>
              <a:rPr lang="el-GR" cap="none" dirty="0" smtClean="0"/>
              <a:t>Τα επόμενα βήματα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8155350" cy="2677381"/>
          </a:xfrm>
        </p:spPr>
        <p:txBody>
          <a:bodyPr wrap="square" tIns="72000" bIns="72000">
            <a:spAutoFit/>
          </a:bodyPr>
          <a:lstStyle/>
          <a:p>
            <a:r>
              <a:rPr lang="el-GR" dirty="0" smtClean="0"/>
              <a:t>Δημιουργία ομάδας εργασίας με </a:t>
            </a:r>
            <a:r>
              <a:rPr lang="el-GR" dirty="0"/>
              <a:t>σκοπό </a:t>
            </a:r>
            <a:r>
              <a:rPr lang="el-GR" dirty="0" smtClean="0"/>
              <a:t>το </a:t>
            </a:r>
            <a:r>
              <a:rPr lang="el-GR" dirty="0"/>
              <a:t>σχεδιασμό </a:t>
            </a:r>
            <a:r>
              <a:rPr lang="el-GR" dirty="0" smtClean="0"/>
              <a:t>του πλάνου ενεργειών (</a:t>
            </a:r>
            <a:r>
              <a:rPr lang="en-US" dirty="0" smtClean="0"/>
              <a:t>road map) </a:t>
            </a:r>
            <a:r>
              <a:rPr lang="el-GR" dirty="0" smtClean="0"/>
              <a:t> για </a:t>
            </a:r>
            <a:r>
              <a:rPr lang="el-GR" dirty="0"/>
              <a:t>τη δημιουργία του </a:t>
            </a:r>
            <a:r>
              <a:rPr lang="el-GR" dirty="0" smtClean="0"/>
              <a:t>φορέα</a:t>
            </a:r>
          </a:p>
          <a:p>
            <a:r>
              <a:rPr lang="el-GR" dirty="0" smtClean="0"/>
              <a:t>Τακτικές θεματικές συναντήσεις οργάνωσης και ανάπτυξης αθλητικού τουρισμού</a:t>
            </a:r>
          </a:p>
          <a:p>
            <a:r>
              <a:rPr lang="el-GR" dirty="0" smtClean="0"/>
              <a:t>Συντονισμός των προτάσεων και αναλύσεων των φορέων με σκοπό τη δημιουργία παραδοτέων με συγκεκριμένα χρονοδιαγράμματα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641617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851916"/>
            <a:ext cx="7886700" cy="701731"/>
          </a:xfrm>
        </p:spPr>
        <p:txBody>
          <a:bodyPr>
            <a:spAutoFit/>
          </a:bodyPr>
          <a:lstStyle/>
          <a:p>
            <a:r>
              <a:rPr lang="en-US" cap="none" dirty="0" smtClean="0"/>
              <a:t>Milestone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8686800" cy="3539156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19</a:t>
            </a:r>
            <a:r>
              <a:rPr lang="el-GR" baseline="30000" dirty="0" smtClean="0"/>
              <a:t>Ο</a:t>
            </a:r>
            <a:r>
              <a:rPr lang="el-GR" dirty="0" smtClean="0"/>
              <a:t> Πανελλήνιο Συνέδριο με </a:t>
            </a:r>
            <a:r>
              <a:rPr lang="el-GR" u="sng" dirty="0" smtClean="0"/>
              <a:t>διεθνή συμμετοχή</a:t>
            </a:r>
            <a:r>
              <a:rPr lang="el-GR" dirty="0" smtClean="0"/>
              <a:t> της Ελληνικής Επιστημονικής Εταιρείας Διοίκησης Αθλητισμού και Αναψυχής (</a:t>
            </a:r>
            <a:r>
              <a:rPr lang="el-GR" dirty="0" err="1" smtClean="0"/>
              <a:t>ΕλλΕΕΔΑΑ</a:t>
            </a:r>
            <a:r>
              <a:rPr lang="el-GR" dirty="0" smtClean="0"/>
              <a:t>) με θέμα: </a:t>
            </a:r>
          </a:p>
          <a:p>
            <a:pPr marL="0" indent="0">
              <a:buNone/>
            </a:pPr>
            <a:r>
              <a:rPr lang="el-GR" b="1" dirty="0" smtClean="0"/>
              <a:t>   «</a:t>
            </a:r>
            <a:r>
              <a:rPr lang="el-GR" b="1" dirty="0"/>
              <a:t>Τα αθλητικά Γεγονότα ως Εργαλεία </a:t>
            </a:r>
            <a:r>
              <a:rPr lang="el-GR" b="1" dirty="0" smtClean="0"/>
              <a:t>Ανάπτυξης»</a:t>
            </a:r>
            <a:endParaRPr lang="el-GR" dirty="0" smtClean="0"/>
          </a:p>
          <a:p>
            <a:r>
              <a:rPr lang="el-GR" dirty="0" smtClean="0"/>
              <a:t>Πάτρα, 16-18 Νοεμβρίου 2018</a:t>
            </a:r>
          </a:p>
          <a:p>
            <a:r>
              <a:rPr lang="el-GR" dirty="0" smtClean="0"/>
              <a:t>Διοργάνωση: </a:t>
            </a:r>
          </a:p>
          <a:p>
            <a:pPr lvl="1"/>
            <a:r>
              <a:rPr lang="el-GR" dirty="0" smtClean="0"/>
              <a:t>Τμήμα Διοίκησης Επιχειρήσεων Πανεπιστημίου Πατρών</a:t>
            </a:r>
          </a:p>
          <a:p>
            <a:pPr lvl="1"/>
            <a:r>
              <a:rPr lang="el-GR" dirty="0" smtClean="0"/>
              <a:t>Ναυτικός Όμιλος </a:t>
            </a:r>
            <a:r>
              <a:rPr lang="el-GR" dirty="0" smtClean="0"/>
              <a:t>Πατρών</a:t>
            </a:r>
          </a:p>
          <a:p>
            <a:r>
              <a:rPr lang="el-GR" dirty="0" smtClean="0"/>
              <a:t>Αναμένεται ευρεία υποστήριξη και συμμετοχή</a:t>
            </a:r>
          </a:p>
        </p:txBody>
      </p:sp>
    </p:spTree>
    <p:extLst>
      <p:ext uri="{BB962C8B-B14F-4D97-AF65-F5344CB8AC3E}">
        <p14:creationId xmlns:p14="http://schemas.microsoft.com/office/powerpoint/2010/main" val="234358290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699792" y="4077072"/>
            <a:ext cx="3744416" cy="1222375"/>
          </a:xfrm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ΕΥΧΑΡΙΣΤΩ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 lIns="72000" tIns="72000" bIns="72000"/>
          <a:lstStyle/>
          <a:p>
            <a:r>
              <a:rPr lang="el-GR" cap="none" dirty="0" smtClean="0"/>
              <a:t>Εισαγωγή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8155632" cy="3879762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Σημαντική </a:t>
            </a:r>
            <a:r>
              <a:rPr lang="el-GR" b="1" dirty="0" smtClean="0"/>
              <a:t>επιτυχία</a:t>
            </a:r>
            <a:r>
              <a:rPr lang="el-GR" dirty="0" smtClean="0"/>
              <a:t> της πόλης η ανάληψη των Παράκτιων Μεσογειακών Αγώνων του 2019 </a:t>
            </a:r>
          </a:p>
          <a:p>
            <a:r>
              <a:rPr lang="el-GR" dirty="0" smtClean="0"/>
              <a:t>Ταυτόχρονα</a:t>
            </a:r>
            <a:r>
              <a:rPr lang="el-GR" dirty="0"/>
              <a:t>, είναι μεγάλη </a:t>
            </a:r>
            <a:r>
              <a:rPr lang="el-GR" b="1" dirty="0"/>
              <a:t>ευκαιρία </a:t>
            </a:r>
            <a:r>
              <a:rPr lang="el-GR" dirty="0" smtClean="0"/>
              <a:t>να καθοριστεί η </a:t>
            </a:r>
            <a:r>
              <a:rPr lang="el-GR" b="1" dirty="0"/>
              <a:t>τουριστική ταυτότητα</a:t>
            </a:r>
            <a:r>
              <a:rPr lang="el-GR" dirty="0"/>
              <a:t> της Πάτρας </a:t>
            </a:r>
            <a:r>
              <a:rPr lang="el-GR" dirty="0" smtClean="0"/>
              <a:t>ως προορισμός</a:t>
            </a:r>
          </a:p>
          <a:p>
            <a:r>
              <a:rPr lang="el-GR" dirty="0" smtClean="0"/>
              <a:t>Χρειάζεται </a:t>
            </a:r>
            <a:r>
              <a:rPr lang="el-GR" b="1" dirty="0" smtClean="0"/>
              <a:t>συντονισμός</a:t>
            </a:r>
            <a:r>
              <a:rPr lang="el-GR" dirty="0" smtClean="0"/>
              <a:t> </a:t>
            </a:r>
            <a:r>
              <a:rPr lang="el-GR" dirty="0" smtClean="0"/>
              <a:t>και </a:t>
            </a:r>
            <a:r>
              <a:rPr lang="el-GR" dirty="0" smtClean="0"/>
              <a:t>σύνθεση δυνάμεων για να παραχθούν οφέλη </a:t>
            </a:r>
            <a:r>
              <a:rPr lang="el-GR" dirty="0" smtClean="0"/>
              <a:t>και </a:t>
            </a:r>
            <a:r>
              <a:rPr lang="el-GR" dirty="0" smtClean="0"/>
              <a:t>θετικά αποτελέσματα</a:t>
            </a:r>
            <a:endParaRPr lang="el-GR" dirty="0" smtClean="0"/>
          </a:p>
          <a:p>
            <a:r>
              <a:rPr lang="el-GR" dirty="0" smtClean="0"/>
              <a:t>Με αφορμή τους Αγώνες ο σχεδιασμός για το αύριο πρέπει να γίνει</a:t>
            </a:r>
            <a:r>
              <a:rPr lang="el-GR" dirty="0" smtClean="0"/>
              <a:t> </a:t>
            </a:r>
            <a:r>
              <a:rPr lang="el-GR" b="1" dirty="0" smtClean="0"/>
              <a:t>ΣΗΜΕΡΑ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b="1" dirty="0" smtClean="0"/>
              <a:t>υποδομές</a:t>
            </a:r>
            <a:r>
              <a:rPr lang="el-GR" dirty="0" smtClean="0"/>
              <a:t> παίζουν κυρίαρχο ρόλο στην τουριστική ανάπτυξη της περιοχής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6911988" cy="838200"/>
          </a:xfrm>
        </p:spPr>
        <p:txBody>
          <a:bodyPr tIns="72000" bIns="72000"/>
          <a:lstStyle/>
          <a:p>
            <a:r>
              <a:rPr lang="el-GR" dirty="0" smtClean="0"/>
              <a:t>Υποδομές και Τουρισμός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8136904" cy="3539156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Υποδομές μεταφορών για ενίσχυση της επισκεψιμότητας</a:t>
            </a:r>
            <a:endParaRPr lang="el-GR" dirty="0" smtClean="0"/>
          </a:p>
          <a:p>
            <a:pPr lvl="1"/>
            <a:r>
              <a:rPr lang="el-GR" dirty="0" smtClean="0"/>
              <a:t>Αεροδρόμιο</a:t>
            </a:r>
            <a:endParaRPr lang="el-GR" dirty="0" smtClean="0"/>
          </a:p>
          <a:p>
            <a:pPr lvl="1"/>
            <a:r>
              <a:rPr lang="el-GR" dirty="0" smtClean="0"/>
              <a:t>Λιμάνι, Μαρίνα, Υδατοδρόμιο</a:t>
            </a:r>
            <a:endParaRPr lang="el-GR" dirty="0" smtClean="0"/>
          </a:p>
          <a:p>
            <a:pPr lvl="1"/>
            <a:r>
              <a:rPr lang="el-GR" dirty="0" smtClean="0"/>
              <a:t>Τρένο, Οδικοί Άξονες</a:t>
            </a:r>
            <a:endParaRPr lang="el-GR" dirty="0" smtClean="0"/>
          </a:p>
          <a:p>
            <a:r>
              <a:rPr lang="el-GR" dirty="0" smtClean="0"/>
              <a:t>Αστικές υποδομές για διοργάνωση μεγάλων γεγονότων</a:t>
            </a:r>
            <a:endParaRPr lang="el-GR" dirty="0" smtClean="0"/>
          </a:p>
          <a:p>
            <a:pPr lvl="1"/>
            <a:r>
              <a:rPr lang="el-GR" dirty="0" smtClean="0"/>
              <a:t>Αστική μεταφορά</a:t>
            </a:r>
            <a:endParaRPr lang="el-GR" dirty="0" smtClean="0"/>
          </a:p>
          <a:p>
            <a:pPr lvl="1"/>
            <a:r>
              <a:rPr lang="el-GR" dirty="0" smtClean="0"/>
              <a:t>Αθλητικές εγκαταστάσεις διεθνών προδιαγραφών</a:t>
            </a:r>
            <a:endParaRPr lang="el-GR" dirty="0" smtClean="0"/>
          </a:p>
          <a:p>
            <a:pPr lvl="1"/>
            <a:r>
              <a:rPr lang="el-GR" dirty="0" smtClean="0"/>
              <a:t>Χώροι φιλοξενίας και σίτισης</a:t>
            </a:r>
          </a:p>
          <a:p>
            <a:pPr lvl="1"/>
            <a:r>
              <a:rPr lang="el-GR" dirty="0" smtClean="0"/>
              <a:t>Χώροι άθλησης και αναψυχής</a:t>
            </a:r>
            <a:endParaRPr lang="el-GR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6911988" cy="838200"/>
          </a:xfrm>
        </p:spPr>
        <p:txBody>
          <a:bodyPr tIns="72000" bIns="72000">
            <a:normAutofit/>
          </a:bodyPr>
          <a:lstStyle/>
          <a:p>
            <a:r>
              <a:rPr lang="el-GR" dirty="0" smtClean="0"/>
              <a:t>Αθλητικές Υποδομές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296000"/>
            <a:ext cx="8136904" cy="5236031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Ετερογενής Διαχείριση</a:t>
            </a:r>
            <a:endParaRPr lang="el-GR" dirty="0" smtClean="0"/>
          </a:p>
          <a:p>
            <a:pPr lvl="1"/>
            <a:r>
              <a:rPr lang="el-GR" dirty="0" smtClean="0"/>
              <a:t>ΓΓΑ-ΠΕΑΚ (Εγκαταστάσεις διεθνών προδιαγραφών και λοιπές)</a:t>
            </a:r>
            <a:endParaRPr lang="el-GR" dirty="0" smtClean="0"/>
          </a:p>
          <a:p>
            <a:pPr lvl="1"/>
            <a:r>
              <a:rPr lang="el-GR" dirty="0" smtClean="0"/>
              <a:t>Δήμος (Εγκαταστάσεις διεθνών προδιαγραφών, λοιπές αθλητικές εγκαταστάσεις, εγκαταστάσεις μαζικού αθλητισμού)</a:t>
            </a:r>
            <a:endParaRPr lang="el-GR" dirty="0" smtClean="0"/>
          </a:p>
          <a:p>
            <a:pPr lvl="1"/>
            <a:r>
              <a:rPr lang="el-GR" dirty="0" smtClean="0"/>
              <a:t>Εγκαταστάσεις αθλητικών σωματείων</a:t>
            </a:r>
          </a:p>
          <a:p>
            <a:pPr lvl="1"/>
            <a:r>
              <a:rPr lang="el-GR" dirty="0" smtClean="0"/>
              <a:t>Ιδιωτικές αθλητικές εγκαταστάσεις</a:t>
            </a:r>
          </a:p>
          <a:p>
            <a:pPr lvl="1"/>
            <a:r>
              <a:rPr lang="el-GR" dirty="0" smtClean="0"/>
              <a:t>Φυσικοί χώροι εναλλακτικής άθλησης</a:t>
            </a:r>
            <a:endParaRPr lang="el-GR" dirty="0" smtClean="0"/>
          </a:p>
          <a:p>
            <a:r>
              <a:rPr lang="el-GR" dirty="0" smtClean="0"/>
              <a:t>Ανομοιογενής δυνατότητα συντήρησης</a:t>
            </a:r>
            <a:endParaRPr lang="el-GR" dirty="0" smtClean="0"/>
          </a:p>
          <a:p>
            <a:pPr lvl="1"/>
            <a:r>
              <a:rPr lang="el-GR" dirty="0" smtClean="0"/>
              <a:t>Οικονομικοί πόροι (κρατικοί – σωματεία – ιδιώτες)</a:t>
            </a:r>
            <a:endParaRPr lang="el-GR" dirty="0" smtClean="0"/>
          </a:p>
          <a:p>
            <a:pPr lvl="1"/>
            <a:r>
              <a:rPr lang="el-GR" dirty="0" smtClean="0"/>
              <a:t>Χρονοβόρες διαδικασίες</a:t>
            </a:r>
          </a:p>
          <a:p>
            <a:pPr lvl="1"/>
            <a:r>
              <a:rPr lang="el-GR" dirty="0" smtClean="0"/>
              <a:t>Εθελοντικές εργασίες</a:t>
            </a:r>
            <a:endParaRPr lang="el-GR" dirty="0"/>
          </a:p>
          <a:p>
            <a:r>
              <a:rPr lang="el-GR" dirty="0" smtClean="0"/>
              <a:t>Μεικτή χρήση</a:t>
            </a:r>
          </a:p>
          <a:p>
            <a:pPr lvl="1"/>
            <a:r>
              <a:rPr lang="el-GR" dirty="0" smtClean="0"/>
              <a:t>Αθλητικά σωματεία</a:t>
            </a:r>
          </a:p>
          <a:p>
            <a:pPr lvl="1"/>
            <a:r>
              <a:rPr lang="el-GR" dirty="0" smtClean="0"/>
              <a:t>Μαζικός-Σχολικός Αθλητισμός</a:t>
            </a:r>
          </a:p>
          <a:p>
            <a:pPr lvl="1"/>
            <a:r>
              <a:rPr lang="el-GR" dirty="0" smtClean="0"/>
              <a:t>Λοιποί φορείς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21112171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/>
          <a:lstStyle/>
          <a:p>
            <a:r>
              <a:rPr lang="el-GR" cap="none" dirty="0" smtClean="0"/>
              <a:t>Αθλητικοί Φορείς </a:t>
            </a:r>
            <a:r>
              <a:rPr lang="el-GR" cap="none" dirty="0" smtClean="0"/>
              <a:t>και Τουρισμός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8316456" cy="3764859"/>
          </a:xfrm>
        </p:spPr>
        <p:txBody>
          <a:bodyPr wrap="square" tIns="72000" bIns="72000">
            <a:spAutoFit/>
          </a:bodyPr>
          <a:lstStyle/>
          <a:p>
            <a:r>
              <a:rPr lang="el-GR" dirty="0" smtClean="0"/>
              <a:t>Άμεσοι φορείς δημιουργίας τουριστικής κατανάλωσης </a:t>
            </a:r>
            <a:endParaRPr lang="el-GR" dirty="0" smtClean="0"/>
          </a:p>
          <a:p>
            <a:pPr lvl="1"/>
            <a:r>
              <a:rPr lang="el-GR" dirty="0" smtClean="0"/>
              <a:t>Διοργάνωση </a:t>
            </a:r>
            <a:r>
              <a:rPr lang="el-GR" dirty="0" smtClean="0"/>
              <a:t>εθνικών και διεθνών αγώνων</a:t>
            </a:r>
          </a:p>
          <a:p>
            <a:pPr lvl="1"/>
            <a:r>
              <a:rPr lang="el-GR" dirty="0" smtClean="0"/>
              <a:t>Φιλοξενίες ομάδων εσωτερικού &amp; εξωτερικού</a:t>
            </a:r>
          </a:p>
          <a:p>
            <a:pPr lvl="1"/>
            <a:r>
              <a:rPr lang="el-GR" dirty="0" smtClean="0"/>
              <a:t>Διεκδίκηση παγκόσμιων, πανευρωπαϊκών και πανελληνίων πρωταθλημάτων</a:t>
            </a:r>
          </a:p>
          <a:p>
            <a:r>
              <a:rPr lang="el-GR" dirty="0" smtClean="0"/>
              <a:t>Έμμεσοι φορείς τουριστικής προβολής της πόλης</a:t>
            </a:r>
          </a:p>
          <a:p>
            <a:pPr lvl="1"/>
            <a:r>
              <a:rPr lang="el-GR" dirty="0" smtClean="0"/>
              <a:t>Δημιουργία </a:t>
            </a:r>
            <a:r>
              <a:rPr lang="el-GR" dirty="0" smtClean="0"/>
              <a:t>τουριστικής εμπειρίας</a:t>
            </a:r>
          </a:p>
          <a:p>
            <a:pPr lvl="1"/>
            <a:r>
              <a:rPr lang="el-GR" dirty="0" smtClean="0"/>
              <a:t>Δ</a:t>
            </a:r>
            <a:r>
              <a:rPr lang="el-GR" dirty="0" smtClean="0"/>
              <a:t>ιασύνδεση των γεγονότων με τα αξιοθέατα της πόλης και της ευρύτερης περιοχής</a:t>
            </a:r>
            <a:endParaRPr lang="el-GR" dirty="0" smtClean="0"/>
          </a:p>
          <a:p>
            <a:pPr lvl="1"/>
            <a:r>
              <a:rPr lang="el-GR" dirty="0" smtClean="0"/>
              <a:t>Πρέσβεις της πόλης </a:t>
            </a:r>
            <a:r>
              <a:rPr lang="el-GR" dirty="0"/>
              <a:t>σε αγώνες εκτός </a:t>
            </a:r>
            <a:r>
              <a:rPr lang="el-GR" dirty="0" smtClean="0"/>
              <a:t>περιοχής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9749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/>
          <a:lstStyle/>
          <a:p>
            <a:r>
              <a:rPr lang="el-GR" cap="none" dirty="0" smtClean="0"/>
              <a:t>Αύξηση τουριστικής ζήτησης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440000"/>
            <a:ext cx="8686800" cy="4801040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Παρεμβάσεις για αύξηση επισκεπτών</a:t>
            </a:r>
          </a:p>
          <a:p>
            <a:pPr lvl="1"/>
            <a:r>
              <a:rPr lang="el-GR" dirty="0" smtClean="0"/>
              <a:t>Δημιουργία ή/και συντήρηση τουριστικών υποδομών</a:t>
            </a:r>
          </a:p>
          <a:p>
            <a:pPr lvl="1"/>
            <a:r>
              <a:rPr lang="el-GR" dirty="0" smtClean="0"/>
              <a:t>Καλή και συντονισμένη συντήρηση εγκαταστάσεων</a:t>
            </a:r>
          </a:p>
          <a:p>
            <a:pPr lvl="1"/>
            <a:r>
              <a:rPr lang="el-GR" dirty="0" smtClean="0"/>
              <a:t>Δημιουργία νέων αθλητικών εγκαταστάσεων και χώρων άθλησης</a:t>
            </a:r>
            <a:endParaRPr lang="el-GR" dirty="0" smtClean="0"/>
          </a:p>
          <a:p>
            <a:pPr lvl="1"/>
            <a:r>
              <a:rPr lang="el-GR" dirty="0" smtClean="0"/>
              <a:t>Συν-Διεκδίκηση </a:t>
            </a:r>
            <a:r>
              <a:rPr lang="el-GR" dirty="0"/>
              <a:t>πανελληνίων και διεθνών </a:t>
            </a:r>
            <a:r>
              <a:rPr lang="el-GR" dirty="0" smtClean="0"/>
              <a:t>αθλητικών γεγονότων</a:t>
            </a:r>
            <a:endParaRPr lang="el-GR" dirty="0"/>
          </a:p>
          <a:p>
            <a:pPr lvl="1"/>
            <a:r>
              <a:rPr lang="el-GR" dirty="0" smtClean="0"/>
              <a:t>Συντονισμός αθλητικών και πολιτιστικών δράσεων</a:t>
            </a:r>
          </a:p>
          <a:p>
            <a:pPr lvl="1"/>
            <a:r>
              <a:rPr lang="el-GR" dirty="0" smtClean="0"/>
              <a:t>Σχεδιασμός </a:t>
            </a:r>
            <a:r>
              <a:rPr lang="el-GR" dirty="0"/>
              <a:t>συνδυαστικών τουριστικών προϊόντων</a:t>
            </a:r>
            <a:endParaRPr lang="el-GR" dirty="0" smtClean="0"/>
          </a:p>
          <a:p>
            <a:pPr lvl="1"/>
            <a:r>
              <a:rPr lang="el-GR" dirty="0" smtClean="0"/>
              <a:t>Ανάλυση των οικονομικών δεδομένων </a:t>
            </a:r>
            <a:r>
              <a:rPr lang="el-GR" dirty="0"/>
              <a:t>φιλοξενίας</a:t>
            </a:r>
            <a:endParaRPr lang="el-GR" dirty="0" smtClean="0"/>
          </a:p>
          <a:p>
            <a:r>
              <a:rPr lang="el-GR" dirty="0" smtClean="0"/>
              <a:t> Παρεμβάσεις για προβολή και προσέλκυση</a:t>
            </a:r>
          </a:p>
          <a:p>
            <a:pPr lvl="1"/>
            <a:r>
              <a:rPr lang="el-GR" dirty="0" smtClean="0"/>
              <a:t>Στοχοθεσία αύξησης επισκεψιμότητας  στα στελέχη διαχείρισης αθλητικών εγκαταστάσεων</a:t>
            </a:r>
          </a:p>
          <a:p>
            <a:pPr lvl="1"/>
            <a:r>
              <a:rPr lang="el-GR" dirty="0" smtClean="0"/>
              <a:t>Εκπαίδευση αθλητικών παραγόντων, </a:t>
            </a:r>
            <a:r>
              <a:rPr lang="el-GR" dirty="0" smtClean="0"/>
              <a:t>προπονητών και αθλητών</a:t>
            </a:r>
          </a:p>
          <a:p>
            <a:pPr lvl="1"/>
            <a:r>
              <a:rPr lang="el-GR" dirty="0" smtClean="0"/>
              <a:t>Καθοδήγηση για την προώθηση δράσεων της πόλης</a:t>
            </a:r>
          </a:p>
          <a:p>
            <a:pPr lvl="1"/>
            <a:r>
              <a:rPr lang="el-GR" dirty="0" smtClean="0"/>
              <a:t>Προώθηση τοπικών παραδοσιακών προϊόντων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86716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cap="none" dirty="0"/>
              <a:t>Τεχνογνωσία και </a:t>
            </a:r>
            <a:r>
              <a:rPr lang="el-GR" cap="none" dirty="0" smtClean="0"/>
              <a:t>ανάλυση δεδομένων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440000"/>
            <a:ext cx="8686800" cy="4583544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Πανεπιστημιακά Ιδρύματα, Δημόσιοι, Επαγγελματικοί και Ιδιωτικοί φορείς:</a:t>
            </a:r>
          </a:p>
          <a:p>
            <a:pPr lvl="1"/>
            <a:r>
              <a:rPr lang="el-GR" dirty="0" smtClean="0"/>
              <a:t>Έρευνα και καταγραφή στοιχείων της τουριστικής ζήτησης και κατανάλωσης</a:t>
            </a:r>
          </a:p>
          <a:p>
            <a:pPr lvl="1"/>
            <a:r>
              <a:rPr lang="el-GR" dirty="0" smtClean="0"/>
              <a:t>Ανάλυση άμεσου και έμμεσου ανταγωνισμού </a:t>
            </a:r>
          </a:p>
          <a:p>
            <a:pPr lvl="1"/>
            <a:r>
              <a:rPr lang="el-GR" dirty="0" smtClean="0"/>
              <a:t>Προτάσεις και κατευθύνσεις, με βάση τα ευρήματα</a:t>
            </a:r>
          </a:p>
          <a:p>
            <a:r>
              <a:rPr lang="el-GR" dirty="0" smtClean="0"/>
              <a:t>Διαχειριστές αθλητικών εγκαταστάσεων</a:t>
            </a:r>
          </a:p>
          <a:p>
            <a:pPr lvl="1"/>
            <a:r>
              <a:rPr lang="el-GR" dirty="0" smtClean="0"/>
              <a:t>Δημιουργία και υιοθέτηση κοινών μοντέλων ανάπτυξης</a:t>
            </a:r>
          </a:p>
          <a:p>
            <a:pPr lvl="1"/>
            <a:r>
              <a:rPr lang="el-GR" dirty="0"/>
              <a:t>Σύνταξη τεχνοοικονομικών μελετών (</a:t>
            </a:r>
            <a:r>
              <a:rPr lang="en-US" dirty="0"/>
              <a:t>master plans)</a:t>
            </a:r>
          </a:p>
          <a:p>
            <a:pPr lvl="1"/>
            <a:r>
              <a:rPr lang="el-GR" dirty="0" smtClean="0"/>
              <a:t>Συντονισμός δράσεων </a:t>
            </a:r>
            <a:endParaRPr lang="el-GR" dirty="0" smtClean="0"/>
          </a:p>
          <a:p>
            <a:r>
              <a:rPr lang="el-GR" dirty="0" smtClean="0"/>
              <a:t>Αθλητικοί φορείς</a:t>
            </a:r>
            <a:endParaRPr lang="el-GR" dirty="0" smtClean="0"/>
          </a:p>
          <a:p>
            <a:pPr lvl="1"/>
            <a:r>
              <a:rPr lang="el-GR" dirty="0" smtClean="0"/>
              <a:t>Ενίσχυση του ρόλου τους ως φορείς τουρισμού</a:t>
            </a:r>
          </a:p>
          <a:p>
            <a:pPr lvl="1"/>
            <a:r>
              <a:rPr lang="el-GR" dirty="0" smtClean="0"/>
              <a:t>Προώθηση του εθελοντισμού και της </a:t>
            </a:r>
            <a:r>
              <a:rPr lang="el-GR" dirty="0" smtClean="0"/>
              <a:t>συνεργασίας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7746825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/>
          <a:lstStyle/>
          <a:p>
            <a:r>
              <a:rPr lang="el-GR" cap="none" dirty="0" smtClean="0"/>
              <a:t>Προτάσεις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8686800" cy="3342179"/>
          </a:xfrm>
        </p:spPr>
        <p:txBody>
          <a:bodyPr tIns="72000" bIns="72000">
            <a:spAutoFit/>
          </a:bodyPr>
          <a:lstStyle/>
          <a:p>
            <a:r>
              <a:rPr lang="el-GR" dirty="0" smtClean="0"/>
              <a:t>Δημιουργία ενός ανεξάρτητου φορέα </a:t>
            </a:r>
            <a:r>
              <a:rPr lang="el-GR" dirty="0"/>
              <a:t>σ</a:t>
            </a:r>
            <a:r>
              <a:rPr lang="el-GR" dirty="0" smtClean="0"/>
              <a:t>υντονισμού και προώθησης Αθλητικού Τουρισμού που θα λειτουργεί ως </a:t>
            </a:r>
            <a:r>
              <a:rPr lang="en-US" dirty="0" smtClean="0"/>
              <a:t>Destination Marketing Organization</a:t>
            </a:r>
            <a:endParaRPr lang="el-GR" dirty="0" smtClean="0"/>
          </a:p>
          <a:p>
            <a:r>
              <a:rPr lang="el-GR" dirty="0" smtClean="0"/>
              <a:t>Μετεξέλιξη σε Οργανισμό Διαχείρισης Προορισμού (</a:t>
            </a:r>
            <a:r>
              <a:rPr lang="en-US" dirty="0" smtClean="0"/>
              <a:t>DMO-Destination Management Organization)</a:t>
            </a:r>
            <a:r>
              <a:rPr lang="el-GR" dirty="0" smtClean="0"/>
              <a:t> κατά τα πρότυπα λειτουργίας που ορίζει ο Π.Ο.Τ. (</a:t>
            </a:r>
            <a:r>
              <a:rPr lang="en-US" dirty="0" smtClean="0"/>
              <a:t>www.unwto.org).</a:t>
            </a:r>
          </a:p>
          <a:p>
            <a:r>
              <a:rPr lang="en-US" dirty="0" smtClean="0"/>
              <a:t>O DMO </a:t>
            </a:r>
            <a:r>
              <a:rPr lang="el-GR" dirty="0" smtClean="0"/>
              <a:t>της Πάτρας θα ενσωματώνει όλες τις τουριστικές δυνατότητες της περιοχής με σκοπό τη δημιουργία </a:t>
            </a:r>
            <a:r>
              <a:rPr lang="el-GR" b="1" dirty="0" smtClean="0"/>
              <a:t>τουριστικής ταυτότητας </a:t>
            </a:r>
            <a:r>
              <a:rPr lang="el-GR" dirty="0" smtClean="0"/>
              <a:t>της πόλης και στόχο τη 12μηνη τουριστική περίοδο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5773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60000" y="540000"/>
            <a:ext cx="8686800" cy="838200"/>
          </a:xfrm>
        </p:spPr>
        <p:txBody>
          <a:bodyPr/>
          <a:lstStyle/>
          <a:p>
            <a:r>
              <a:rPr lang="el-GR" cap="none" dirty="0" smtClean="0"/>
              <a:t>Προτάσεις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053691"/>
          </a:xfrm>
        </p:spPr>
        <p:txBody>
          <a:bodyPr>
            <a:spAutoFit/>
          </a:bodyPr>
          <a:lstStyle/>
          <a:p>
            <a:r>
              <a:rPr lang="el-GR" dirty="0" smtClean="0"/>
              <a:t>Φορέας σύμπραξης ιδιωτικού και δημόσιου τομέα, </a:t>
            </a:r>
            <a:r>
              <a:rPr lang="el-GR" b="1" u="sng" dirty="0" smtClean="0"/>
              <a:t>μη κερδοσκοπικού </a:t>
            </a:r>
            <a:r>
              <a:rPr lang="el-GR" b="1" u="sng" dirty="0" smtClean="0"/>
              <a:t>χαρακτήρα</a:t>
            </a:r>
            <a:endParaRPr lang="el-GR" b="1" u="sng" dirty="0" smtClean="0"/>
          </a:p>
          <a:p>
            <a:r>
              <a:rPr lang="el-GR" b="1" u="sng" dirty="0" smtClean="0"/>
              <a:t>Μέλη</a:t>
            </a:r>
            <a:r>
              <a:rPr lang="el-GR" dirty="0" smtClean="0"/>
              <a:t> θα μπορούν να </a:t>
            </a:r>
            <a:r>
              <a:rPr lang="el-GR" dirty="0" smtClean="0"/>
              <a:t>είναι εκπρόσωποι</a:t>
            </a:r>
            <a:r>
              <a:rPr lang="en-US" dirty="0" smtClean="0"/>
              <a:t> </a:t>
            </a:r>
            <a:r>
              <a:rPr lang="el-GR" dirty="0"/>
              <a:t>του </a:t>
            </a:r>
            <a:r>
              <a:rPr lang="el-GR" dirty="0" smtClean="0"/>
              <a:t>τουρισμού, του αθλητισμού, </a:t>
            </a:r>
            <a:r>
              <a:rPr lang="el-GR" dirty="0"/>
              <a:t>της </a:t>
            </a:r>
            <a:r>
              <a:rPr lang="el-GR" dirty="0" smtClean="0"/>
              <a:t>πανεπιστημιακής κοινότητας</a:t>
            </a:r>
            <a:r>
              <a:rPr lang="en-US" dirty="0" smtClean="0"/>
              <a:t>,</a:t>
            </a:r>
            <a:r>
              <a:rPr lang="el-GR" dirty="0" smtClean="0"/>
              <a:t> της τοπικής αυτοδιοίκησης</a:t>
            </a:r>
            <a:r>
              <a:rPr lang="en-US" dirty="0" smtClean="0"/>
              <a:t>, </a:t>
            </a:r>
            <a:r>
              <a:rPr lang="el-GR" dirty="0" smtClean="0"/>
              <a:t>των επαγγελματικών </a:t>
            </a:r>
            <a:r>
              <a:rPr lang="el-GR" dirty="0"/>
              <a:t>οργανώσεων και </a:t>
            </a:r>
            <a:r>
              <a:rPr lang="el-GR" dirty="0" smtClean="0"/>
              <a:t>συνδέσμων, της κοινωνίας των πολιτών </a:t>
            </a:r>
            <a:r>
              <a:rPr lang="el-GR" dirty="0" err="1" smtClean="0"/>
              <a:t>κλπ</a:t>
            </a:r>
            <a:endParaRPr lang="el-GR" dirty="0" smtClean="0"/>
          </a:p>
          <a:p>
            <a:r>
              <a:rPr lang="el-GR" dirty="0" smtClean="0"/>
              <a:t>Μικρό και ευέλικτο σχήμα </a:t>
            </a:r>
            <a:r>
              <a:rPr lang="el-GR" b="1" u="sng" dirty="0" smtClean="0"/>
              <a:t>διοίκησης</a:t>
            </a:r>
            <a:r>
              <a:rPr lang="el-GR" dirty="0" smtClean="0"/>
              <a:t> (Μη εκτελεστικό ΔΣ, Εκτελεστική </a:t>
            </a:r>
            <a:r>
              <a:rPr lang="el-GR" dirty="0"/>
              <a:t>Διοίκηση από στελέχη της </a:t>
            </a:r>
            <a:r>
              <a:rPr lang="el-GR" dirty="0" smtClean="0"/>
              <a:t>αγοράς, εσωτερικός &amp; εξωτερικός ελεγκτικός μηχανισμός </a:t>
            </a:r>
            <a:r>
              <a:rPr lang="el-GR" dirty="0" err="1" smtClean="0"/>
              <a:t>κλπ</a:t>
            </a:r>
            <a:r>
              <a:rPr lang="el-GR" dirty="0" smtClean="0"/>
              <a:t>)</a:t>
            </a:r>
          </a:p>
          <a:p>
            <a:r>
              <a:rPr lang="el-GR" b="1" u="sng" dirty="0" smtClean="0"/>
              <a:t>Υβριδική χρηματοδότηση </a:t>
            </a:r>
            <a:r>
              <a:rPr lang="el-GR" dirty="0"/>
              <a:t>της λειτουργίας</a:t>
            </a:r>
            <a:r>
              <a:rPr lang="el-GR" dirty="0" smtClean="0"/>
              <a:t> με ιδιωτικά, δημόσια και ευρωπαϊκά κεφάλαια (π.χ. χορηγίες, συμμετοχές </a:t>
            </a:r>
            <a:r>
              <a:rPr lang="el-GR" dirty="0"/>
              <a:t>σε ευρωπαϊκά </a:t>
            </a:r>
            <a:r>
              <a:rPr lang="el-GR" dirty="0" smtClean="0"/>
              <a:t>προγράμματα, κονδύλια </a:t>
            </a:r>
            <a:r>
              <a:rPr lang="el-GR" dirty="0"/>
              <a:t>φορέων τοπικής </a:t>
            </a:r>
            <a:r>
              <a:rPr lang="el-GR" dirty="0" smtClean="0"/>
              <a:t>αυτοδιοίκησης, δημοτικοί φόροι, τέλη στα </a:t>
            </a:r>
            <a:r>
              <a:rPr lang="el-GR" dirty="0"/>
              <a:t>παράβολα συμμετοχής </a:t>
            </a:r>
            <a:r>
              <a:rPr lang="el-GR" dirty="0" smtClean="0"/>
              <a:t>ομάδων και αθλητών </a:t>
            </a:r>
            <a:r>
              <a:rPr lang="el-GR" dirty="0" err="1" smtClean="0"/>
              <a:t>κλπ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843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0EB353-B075-4294-95C2-1EC6FDA8E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0</TotalTime>
  <Words>769</Words>
  <Application>Microsoft Office PowerPoint</Application>
  <PresentationFormat>On-screen Show (4:3)</PresentationFormat>
  <Paragraphs>127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Depth</vt:lpstr>
      <vt:lpstr>Οι υποδομές και οι αθλητικοί φορείς ως μέσα τουριστικής ανάπτυξης</vt:lpstr>
      <vt:lpstr>Εισαγωγή</vt:lpstr>
      <vt:lpstr>Υποδομές και Τουρισμός</vt:lpstr>
      <vt:lpstr>Αθλητικές Υποδομές</vt:lpstr>
      <vt:lpstr>Αθλητικοί Φορείς και Τουρισμός</vt:lpstr>
      <vt:lpstr>Αύξηση τουριστικής ζήτησης</vt:lpstr>
      <vt:lpstr>Τεχνογνωσία και ανάλυση δεδομένων</vt:lpstr>
      <vt:lpstr>Προτάσεις</vt:lpstr>
      <vt:lpstr>Προτάσεις</vt:lpstr>
      <vt:lpstr>Προσδοκώμενα αποτελέσματα</vt:lpstr>
      <vt:lpstr>Τα επόμενα βήματα</vt:lpstr>
      <vt:lpstr>Milestone</vt:lpstr>
      <vt:lpstr>ΕΥΧΑΡΙΣΤΩ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2017-11-20T14:20:14Z</dcterms:created>
  <dcterms:modified xsi:type="dcterms:W3CDTF">2018-07-04T12:39:17Z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