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73" r:id="rId4"/>
    <p:sldId id="279" r:id="rId5"/>
    <p:sldId id="297" r:id="rId6"/>
    <p:sldId id="298" r:id="rId7"/>
    <p:sldId id="299" r:id="rId8"/>
    <p:sldId id="313" r:id="rId9"/>
    <p:sldId id="324" r:id="rId10"/>
    <p:sldId id="336" r:id="rId11"/>
    <p:sldId id="339" r:id="rId12"/>
    <p:sldId id="335" r:id="rId13"/>
    <p:sldId id="334" r:id="rId14"/>
    <p:sldId id="331" r:id="rId15"/>
    <p:sldId id="312" r:id="rId16"/>
    <p:sldId id="325" r:id="rId17"/>
    <p:sldId id="295" r:id="rId18"/>
    <p:sldId id="337" r:id="rId19"/>
    <p:sldId id="278" r:id="rId20"/>
    <p:sldId id="257" r:id="rId2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0049B0"/>
    <a:srgbClr val="EDEFF0"/>
    <a:srgbClr val="2F5597"/>
    <a:srgbClr val="0E4380"/>
    <a:srgbClr val="164B75"/>
    <a:srgbClr val="159794"/>
    <a:srgbClr val="6BAE45"/>
    <a:srgbClr val="506371"/>
    <a:srgbClr val="00A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2" autoAdjust="0"/>
    <p:restoredTop sz="95332" autoAdjust="0"/>
  </p:normalViewPr>
  <p:slideViewPr>
    <p:cSldViewPr snapToGrid="0">
      <p:cViewPr varScale="1">
        <p:scale>
          <a:sx n="129" d="100"/>
          <a:sy n="129" d="100"/>
        </p:scale>
        <p:origin x="525" y="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0.xml"/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D95527-0160-48B8-94E2-EF1045DC57BC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372B7EA-B6B3-4337-89F4-288B98C4249B}">
      <dgm:prSet phldrT="[Text]" custT="1"/>
      <dgm:spPr/>
      <dgm:t>
        <a:bodyPr/>
        <a:lstStyle/>
        <a:p>
          <a:r>
            <a:rPr lang="en-US" sz="1200">
              <a:latin typeface="ArialNarrow"/>
            </a:rPr>
            <a:t>Connectivity</a:t>
          </a:r>
          <a:endParaRPr lang="en-US" sz="1200" dirty="0"/>
        </a:p>
      </dgm:t>
    </dgm:pt>
    <dgm:pt modelId="{02090EF9-2B43-4781-9DA0-61ADA822661C}" type="parTrans" cxnId="{6B083D6B-D193-4B4C-A03E-C86A496C9806}">
      <dgm:prSet/>
      <dgm:spPr/>
      <dgm:t>
        <a:bodyPr/>
        <a:lstStyle/>
        <a:p>
          <a:endParaRPr lang="en-US" sz="3200"/>
        </a:p>
      </dgm:t>
    </dgm:pt>
    <dgm:pt modelId="{8E58DDFB-1272-4122-9AAC-EF26763FFABF}" type="sibTrans" cxnId="{6B083D6B-D193-4B4C-A03E-C86A496C9806}">
      <dgm:prSet/>
      <dgm:spPr/>
      <dgm:t>
        <a:bodyPr/>
        <a:lstStyle/>
        <a:p>
          <a:endParaRPr lang="en-US" sz="3200"/>
        </a:p>
      </dgm:t>
    </dgm:pt>
    <dgm:pt modelId="{73B7F5D7-A5B3-48BE-8D23-927E00AD3401}">
      <dgm:prSet custT="1"/>
      <dgm:spPr/>
      <dgm:t>
        <a:bodyPr/>
        <a:lstStyle/>
        <a:p>
          <a:r>
            <a:rPr lang="en-US" sz="1200">
              <a:latin typeface="ArialNarrow"/>
            </a:rPr>
            <a:t>Human Capital</a:t>
          </a:r>
          <a:endParaRPr lang="en-US" sz="1200" dirty="0">
            <a:latin typeface="ArialNarrow"/>
          </a:endParaRPr>
        </a:p>
      </dgm:t>
    </dgm:pt>
    <dgm:pt modelId="{EC1CDFE9-B5EE-4DA5-8DC0-1455B188F179}" type="parTrans" cxnId="{2299B1D1-3A38-4FC8-A07C-C74CEC7D6432}">
      <dgm:prSet/>
      <dgm:spPr/>
      <dgm:t>
        <a:bodyPr/>
        <a:lstStyle/>
        <a:p>
          <a:endParaRPr lang="en-US" sz="3200"/>
        </a:p>
      </dgm:t>
    </dgm:pt>
    <dgm:pt modelId="{B94CA88C-F44F-4190-9CDE-8DA5EB87D3A4}" type="sibTrans" cxnId="{2299B1D1-3A38-4FC8-A07C-C74CEC7D6432}">
      <dgm:prSet/>
      <dgm:spPr/>
      <dgm:t>
        <a:bodyPr/>
        <a:lstStyle/>
        <a:p>
          <a:endParaRPr lang="en-US" sz="3200"/>
        </a:p>
      </dgm:t>
    </dgm:pt>
    <dgm:pt modelId="{0768342B-EFA0-40BF-9064-DBA1F2150A6E}">
      <dgm:prSet custT="1"/>
      <dgm:spPr/>
      <dgm:t>
        <a:bodyPr/>
        <a:lstStyle/>
        <a:p>
          <a:r>
            <a:rPr lang="en-US" sz="1200">
              <a:latin typeface="ArialNarrow"/>
            </a:rPr>
            <a:t>Integration of Digital Technology</a:t>
          </a:r>
          <a:endParaRPr lang="en-US" sz="1200" dirty="0">
            <a:latin typeface="ArialNarrow"/>
          </a:endParaRPr>
        </a:p>
      </dgm:t>
    </dgm:pt>
    <dgm:pt modelId="{99F17FC6-0799-4189-8160-715BA51E4064}" type="parTrans" cxnId="{51A65C21-2C52-4AAC-8076-232D39F8EF97}">
      <dgm:prSet/>
      <dgm:spPr/>
      <dgm:t>
        <a:bodyPr/>
        <a:lstStyle/>
        <a:p>
          <a:endParaRPr lang="en-US" sz="3200"/>
        </a:p>
      </dgm:t>
    </dgm:pt>
    <dgm:pt modelId="{BCB4D4E3-6626-43B2-8991-CDC33B036A18}" type="sibTrans" cxnId="{51A65C21-2C52-4AAC-8076-232D39F8EF97}">
      <dgm:prSet/>
      <dgm:spPr/>
      <dgm:t>
        <a:bodyPr/>
        <a:lstStyle/>
        <a:p>
          <a:endParaRPr lang="en-US" sz="3200"/>
        </a:p>
      </dgm:t>
    </dgm:pt>
    <dgm:pt modelId="{A0CBB583-0DD7-485C-BE92-83407384A91E}">
      <dgm:prSet custT="1"/>
      <dgm:spPr/>
      <dgm:t>
        <a:bodyPr/>
        <a:lstStyle/>
        <a:p>
          <a:r>
            <a:rPr lang="en-US" sz="1200">
              <a:latin typeface="ArialNarrow"/>
            </a:rPr>
            <a:t>Business digitisation and eCommerce</a:t>
          </a:r>
          <a:endParaRPr lang="en-US" sz="1200" dirty="0">
            <a:latin typeface="ArialNarrow"/>
          </a:endParaRPr>
        </a:p>
      </dgm:t>
    </dgm:pt>
    <dgm:pt modelId="{7713EC26-1723-4802-B6B5-373640FF07B9}" type="parTrans" cxnId="{34219B8F-673A-430E-BBB1-0B12BEDC52A6}">
      <dgm:prSet/>
      <dgm:spPr/>
      <dgm:t>
        <a:bodyPr/>
        <a:lstStyle/>
        <a:p>
          <a:endParaRPr lang="en-US" sz="3200"/>
        </a:p>
      </dgm:t>
    </dgm:pt>
    <dgm:pt modelId="{FB463D02-0C88-4DC3-A126-204E5D594EC7}" type="sibTrans" cxnId="{34219B8F-673A-430E-BBB1-0B12BEDC52A6}">
      <dgm:prSet/>
      <dgm:spPr/>
      <dgm:t>
        <a:bodyPr/>
        <a:lstStyle/>
        <a:p>
          <a:endParaRPr lang="en-US" sz="3200"/>
        </a:p>
      </dgm:t>
    </dgm:pt>
    <dgm:pt modelId="{3CAEB0E2-10D9-46F7-AB38-DCFC44BBFA92}">
      <dgm:prSet custT="1"/>
      <dgm:spPr/>
      <dgm:t>
        <a:bodyPr/>
        <a:lstStyle/>
        <a:p>
          <a:r>
            <a:rPr lang="en-US" sz="1200">
              <a:latin typeface="ArialNarrow"/>
            </a:rPr>
            <a:t>Digital Public Services</a:t>
          </a:r>
          <a:endParaRPr lang="en-US" sz="1200" dirty="0">
            <a:latin typeface="ArialNarrow"/>
          </a:endParaRPr>
        </a:p>
      </dgm:t>
    </dgm:pt>
    <dgm:pt modelId="{C7E452C3-3695-48F4-825A-7CAB5D370478}" type="parTrans" cxnId="{1C65E2C8-7451-4263-9120-AD063DAD2231}">
      <dgm:prSet/>
      <dgm:spPr/>
      <dgm:t>
        <a:bodyPr/>
        <a:lstStyle/>
        <a:p>
          <a:endParaRPr lang="en-US" sz="3200"/>
        </a:p>
      </dgm:t>
    </dgm:pt>
    <dgm:pt modelId="{22A46386-C8DC-422D-83B7-4E0ADA4868F3}" type="sibTrans" cxnId="{1C65E2C8-7451-4263-9120-AD063DAD2231}">
      <dgm:prSet/>
      <dgm:spPr/>
      <dgm:t>
        <a:bodyPr/>
        <a:lstStyle/>
        <a:p>
          <a:endParaRPr lang="en-US" sz="3200"/>
        </a:p>
      </dgm:t>
    </dgm:pt>
    <dgm:pt modelId="{FCBEB4B9-CCBF-4238-97BD-0DB3F7D39C5D}">
      <dgm:prSet custT="1"/>
      <dgm:spPr/>
      <dgm:t>
        <a:bodyPr/>
        <a:lstStyle/>
        <a:p>
          <a:r>
            <a:rPr lang="en-US" sz="1200" dirty="0" err="1">
              <a:latin typeface="ArialNarrow"/>
            </a:rPr>
            <a:t>eGovernment</a:t>
          </a:r>
          <a:endParaRPr lang="en-US" sz="1200" dirty="0"/>
        </a:p>
      </dgm:t>
    </dgm:pt>
    <dgm:pt modelId="{C829552C-7329-4DBA-828C-1DEC367A0078}" type="parTrans" cxnId="{3A6AA6BB-7E53-48E6-9A36-31998A266590}">
      <dgm:prSet/>
      <dgm:spPr/>
      <dgm:t>
        <a:bodyPr/>
        <a:lstStyle/>
        <a:p>
          <a:endParaRPr lang="en-US" sz="3200"/>
        </a:p>
      </dgm:t>
    </dgm:pt>
    <dgm:pt modelId="{9C82063B-4F83-46FC-A67F-F2E059DD1961}" type="sibTrans" cxnId="{3A6AA6BB-7E53-48E6-9A36-31998A266590}">
      <dgm:prSet/>
      <dgm:spPr/>
      <dgm:t>
        <a:bodyPr/>
        <a:lstStyle/>
        <a:p>
          <a:endParaRPr lang="en-US" sz="3200"/>
        </a:p>
      </dgm:t>
    </dgm:pt>
    <dgm:pt modelId="{90B41396-285E-4B16-B7D8-B7BC918A09FD}">
      <dgm:prSet phldrT="[Text]" custT="1"/>
      <dgm:spPr/>
      <dgm:t>
        <a:bodyPr/>
        <a:lstStyle/>
        <a:p>
          <a:r>
            <a:rPr lang="en-US" sz="1200" dirty="0">
              <a:latin typeface="ArialNarrow"/>
            </a:rPr>
            <a:t> Fixed Broadband, Mobile Broadband, Broadband speed and prices</a:t>
          </a:r>
          <a:endParaRPr lang="en-US" sz="1200" dirty="0"/>
        </a:p>
      </dgm:t>
    </dgm:pt>
    <dgm:pt modelId="{A8644232-9C63-4691-9692-50ED9FD0A63C}" type="parTrans" cxnId="{0F240082-8327-4C25-8471-2EDB2AB3E7E1}">
      <dgm:prSet/>
      <dgm:spPr/>
      <dgm:t>
        <a:bodyPr/>
        <a:lstStyle/>
        <a:p>
          <a:endParaRPr lang="en-US" sz="3200"/>
        </a:p>
      </dgm:t>
    </dgm:pt>
    <dgm:pt modelId="{9CE577BC-31C8-4A49-AE2B-FA41652AE40D}" type="sibTrans" cxnId="{0F240082-8327-4C25-8471-2EDB2AB3E7E1}">
      <dgm:prSet/>
      <dgm:spPr/>
      <dgm:t>
        <a:bodyPr/>
        <a:lstStyle/>
        <a:p>
          <a:endParaRPr lang="en-US" sz="3200"/>
        </a:p>
      </dgm:t>
    </dgm:pt>
    <dgm:pt modelId="{B208C90C-3C57-41E9-B303-8F5A122C9D44}">
      <dgm:prSet custT="1"/>
      <dgm:spPr/>
      <dgm:t>
        <a:bodyPr/>
        <a:lstStyle/>
        <a:p>
          <a:r>
            <a:rPr lang="en-US" sz="1200">
              <a:latin typeface="ArialNarrow"/>
            </a:rPr>
            <a:t>Basic Skills and Internet Use, Advanced skills and Development</a:t>
          </a:r>
          <a:endParaRPr lang="en-US" sz="1200" dirty="0">
            <a:latin typeface="ArialNarrow"/>
          </a:endParaRPr>
        </a:p>
      </dgm:t>
    </dgm:pt>
    <dgm:pt modelId="{8D18391B-BC2B-409A-B01E-4AF2C2B24F7E}" type="parTrans" cxnId="{E112F99D-0E44-4989-916F-0CB947E24FDE}">
      <dgm:prSet/>
      <dgm:spPr/>
      <dgm:t>
        <a:bodyPr/>
        <a:lstStyle/>
        <a:p>
          <a:endParaRPr lang="en-US" sz="3200"/>
        </a:p>
      </dgm:t>
    </dgm:pt>
    <dgm:pt modelId="{0B64A320-6AAD-42E3-9067-F630768642A1}" type="sibTrans" cxnId="{E112F99D-0E44-4989-916F-0CB947E24FDE}">
      <dgm:prSet/>
      <dgm:spPr/>
      <dgm:t>
        <a:bodyPr/>
        <a:lstStyle/>
        <a:p>
          <a:endParaRPr lang="en-US" sz="3200"/>
        </a:p>
      </dgm:t>
    </dgm:pt>
    <dgm:pt modelId="{133AA52E-DA5D-47D3-BD6D-0219E08378DD}">
      <dgm:prSet custT="1"/>
      <dgm:spPr/>
      <dgm:t>
        <a:bodyPr/>
        <a:lstStyle/>
        <a:p>
          <a:r>
            <a:rPr lang="en-US" sz="1200">
              <a:latin typeface="ArialNarrow"/>
            </a:rPr>
            <a:t>Use of Internet</a:t>
          </a:r>
          <a:endParaRPr lang="en-US" sz="1200" dirty="0">
            <a:latin typeface="ArialNarrow"/>
          </a:endParaRPr>
        </a:p>
      </dgm:t>
    </dgm:pt>
    <dgm:pt modelId="{80223D8D-0CB7-4B8D-9AB3-4A66DEE6A18D}" type="parTrans" cxnId="{2B030E45-111B-41C9-8021-007392691B46}">
      <dgm:prSet/>
      <dgm:spPr/>
      <dgm:t>
        <a:bodyPr/>
        <a:lstStyle/>
        <a:p>
          <a:endParaRPr lang="en-US" sz="3200"/>
        </a:p>
      </dgm:t>
    </dgm:pt>
    <dgm:pt modelId="{EBE5975C-2B40-423B-83F0-03EF3F4828CE}" type="sibTrans" cxnId="{2B030E45-111B-41C9-8021-007392691B46}">
      <dgm:prSet/>
      <dgm:spPr/>
      <dgm:t>
        <a:bodyPr/>
        <a:lstStyle/>
        <a:p>
          <a:endParaRPr lang="en-US" sz="3200"/>
        </a:p>
      </dgm:t>
    </dgm:pt>
    <dgm:pt modelId="{F74E3C43-2148-4FAC-A326-992BF6AF9AA1}">
      <dgm:prSet custT="1"/>
      <dgm:spPr/>
      <dgm:t>
        <a:bodyPr/>
        <a:lstStyle/>
        <a:p>
          <a:r>
            <a:rPr lang="en-US" sz="1200">
              <a:latin typeface="ArialNarrow"/>
            </a:rPr>
            <a:t> Citizens' use of Content, Communication and Online Transactions</a:t>
          </a:r>
          <a:endParaRPr lang="en-US" sz="1200" dirty="0">
            <a:latin typeface="ArialNarrow"/>
          </a:endParaRPr>
        </a:p>
      </dgm:t>
    </dgm:pt>
    <dgm:pt modelId="{DB70F474-06C9-46F8-8AED-3F96339A05A4}" type="parTrans" cxnId="{9381B7A1-4810-4FC1-B32D-4A0E52E1ADD6}">
      <dgm:prSet/>
      <dgm:spPr/>
      <dgm:t>
        <a:bodyPr/>
        <a:lstStyle/>
        <a:p>
          <a:endParaRPr lang="en-US" sz="3200"/>
        </a:p>
      </dgm:t>
    </dgm:pt>
    <dgm:pt modelId="{5AA0E5AB-C631-4090-8D34-70DB11A7B5A8}" type="sibTrans" cxnId="{9381B7A1-4810-4FC1-B32D-4A0E52E1ADD6}">
      <dgm:prSet/>
      <dgm:spPr/>
      <dgm:t>
        <a:bodyPr/>
        <a:lstStyle/>
        <a:p>
          <a:endParaRPr lang="en-US" sz="3200"/>
        </a:p>
      </dgm:t>
    </dgm:pt>
    <dgm:pt modelId="{68CA61A0-B53C-489D-BEAF-223907A86B08}" type="pres">
      <dgm:prSet presAssocID="{7AD95527-0160-48B8-94E2-EF1045DC57BC}" presName="linear" presStyleCnt="0">
        <dgm:presLayoutVars>
          <dgm:dir/>
          <dgm:animLvl val="lvl"/>
          <dgm:resizeHandles val="exact"/>
        </dgm:presLayoutVars>
      </dgm:prSet>
      <dgm:spPr/>
    </dgm:pt>
    <dgm:pt modelId="{F94BA51A-2BB4-486B-9679-322E43F57972}" type="pres">
      <dgm:prSet presAssocID="{3372B7EA-B6B3-4337-89F4-288B98C4249B}" presName="parentLin" presStyleCnt="0"/>
      <dgm:spPr/>
    </dgm:pt>
    <dgm:pt modelId="{03D51EA1-7471-4250-9A24-1F4B3DC2CB47}" type="pres">
      <dgm:prSet presAssocID="{3372B7EA-B6B3-4337-89F4-288B98C4249B}" presName="parentLeftMargin" presStyleLbl="node1" presStyleIdx="0" presStyleCnt="5"/>
      <dgm:spPr/>
    </dgm:pt>
    <dgm:pt modelId="{085DDF48-5C8A-48EA-82ED-F70A1ACC3796}" type="pres">
      <dgm:prSet presAssocID="{3372B7EA-B6B3-4337-89F4-288B98C4249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FEB4B26-D2EC-49AE-8FEA-17AC889FCC69}" type="pres">
      <dgm:prSet presAssocID="{3372B7EA-B6B3-4337-89F4-288B98C4249B}" presName="negativeSpace" presStyleCnt="0"/>
      <dgm:spPr/>
    </dgm:pt>
    <dgm:pt modelId="{2547F6B7-6471-46F1-B888-F4B62DF4AA54}" type="pres">
      <dgm:prSet presAssocID="{3372B7EA-B6B3-4337-89F4-288B98C4249B}" presName="childText" presStyleLbl="conFgAcc1" presStyleIdx="0" presStyleCnt="5">
        <dgm:presLayoutVars>
          <dgm:bulletEnabled val="1"/>
        </dgm:presLayoutVars>
      </dgm:prSet>
      <dgm:spPr/>
    </dgm:pt>
    <dgm:pt modelId="{B34A4EDC-2D48-4E46-979E-FE071F89B4BD}" type="pres">
      <dgm:prSet presAssocID="{8E58DDFB-1272-4122-9AAC-EF26763FFABF}" presName="spaceBetweenRectangles" presStyleCnt="0"/>
      <dgm:spPr/>
    </dgm:pt>
    <dgm:pt modelId="{FCD486DF-4645-4A04-920D-435898B8D6AB}" type="pres">
      <dgm:prSet presAssocID="{73B7F5D7-A5B3-48BE-8D23-927E00AD3401}" presName="parentLin" presStyleCnt="0"/>
      <dgm:spPr/>
    </dgm:pt>
    <dgm:pt modelId="{8CE019BB-AC1B-45AD-992B-B297AF606AD6}" type="pres">
      <dgm:prSet presAssocID="{73B7F5D7-A5B3-48BE-8D23-927E00AD3401}" presName="parentLeftMargin" presStyleLbl="node1" presStyleIdx="0" presStyleCnt="5"/>
      <dgm:spPr/>
    </dgm:pt>
    <dgm:pt modelId="{B326DA70-D7BE-4F9B-8F6B-417E1587564F}" type="pres">
      <dgm:prSet presAssocID="{73B7F5D7-A5B3-48BE-8D23-927E00AD340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006BDF7-89AB-4E83-AFF5-D73DD13D798B}" type="pres">
      <dgm:prSet presAssocID="{73B7F5D7-A5B3-48BE-8D23-927E00AD3401}" presName="negativeSpace" presStyleCnt="0"/>
      <dgm:spPr/>
    </dgm:pt>
    <dgm:pt modelId="{DA98D609-A6A6-42A2-B5AD-50C14148351B}" type="pres">
      <dgm:prSet presAssocID="{73B7F5D7-A5B3-48BE-8D23-927E00AD3401}" presName="childText" presStyleLbl="conFgAcc1" presStyleIdx="1" presStyleCnt="5">
        <dgm:presLayoutVars>
          <dgm:bulletEnabled val="1"/>
        </dgm:presLayoutVars>
      </dgm:prSet>
      <dgm:spPr/>
    </dgm:pt>
    <dgm:pt modelId="{1DFE22A5-00F2-439F-B55E-DE33466EC179}" type="pres">
      <dgm:prSet presAssocID="{B94CA88C-F44F-4190-9CDE-8DA5EB87D3A4}" presName="spaceBetweenRectangles" presStyleCnt="0"/>
      <dgm:spPr/>
    </dgm:pt>
    <dgm:pt modelId="{E264501F-C451-4720-8AE4-2C2E7F3DF904}" type="pres">
      <dgm:prSet presAssocID="{133AA52E-DA5D-47D3-BD6D-0219E08378DD}" presName="parentLin" presStyleCnt="0"/>
      <dgm:spPr/>
    </dgm:pt>
    <dgm:pt modelId="{35C58199-1DDA-4BEE-8519-84D5BE928437}" type="pres">
      <dgm:prSet presAssocID="{133AA52E-DA5D-47D3-BD6D-0219E08378DD}" presName="parentLeftMargin" presStyleLbl="node1" presStyleIdx="1" presStyleCnt="5"/>
      <dgm:spPr/>
    </dgm:pt>
    <dgm:pt modelId="{D0C13119-8C4C-4ED5-8359-4CD5F854443A}" type="pres">
      <dgm:prSet presAssocID="{133AA52E-DA5D-47D3-BD6D-0219E08378D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3D2A856-72C6-4484-A4CE-57C4E338BF63}" type="pres">
      <dgm:prSet presAssocID="{133AA52E-DA5D-47D3-BD6D-0219E08378DD}" presName="negativeSpace" presStyleCnt="0"/>
      <dgm:spPr/>
    </dgm:pt>
    <dgm:pt modelId="{D8EF813C-8BF1-41D0-9E7F-62D7243D35C2}" type="pres">
      <dgm:prSet presAssocID="{133AA52E-DA5D-47D3-BD6D-0219E08378DD}" presName="childText" presStyleLbl="conFgAcc1" presStyleIdx="2" presStyleCnt="5">
        <dgm:presLayoutVars>
          <dgm:bulletEnabled val="1"/>
        </dgm:presLayoutVars>
      </dgm:prSet>
      <dgm:spPr/>
    </dgm:pt>
    <dgm:pt modelId="{531F1510-228A-4F83-9867-276506838A69}" type="pres">
      <dgm:prSet presAssocID="{EBE5975C-2B40-423B-83F0-03EF3F4828CE}" presName="spaceBetweenRectangles" presStyleCnt="0"/>
      <dgm:spPr/>
    </dgm:pt>
    <dgm:pt modelId="{BD6C5398-8113-4DC6-96CD-748B969CEF85}" type="pres">
      <dgm:prSet presAssocID="{0768342B-EFA0-40BF-9064-DBA1F2150A6E}" presName="parentLin" presStyleCnt="0"/>
      <dgm:spPr/>
    </dgm:pt>
    <dgm:pt modelId="{CFEC9BE1-C786-4C4C-A334-B7DC669D7F01}" type="pres">
      <dgm:prSet presAssocID="{0768342B-EFA0-40BF-9064-DBA1F2150A6E}" presName="parentLeftMargin" presStyleLbl="node1" presStyleIdx="2" presStyleCnt="5"/>
      <dgm:spPr/>
    </dgm:pt>
    <dgm:pt modelId="{9B47CBF9-1C02-4B71-AD63-960AA44D63C3}" type="pres">
      <dgm:prSet presAssocID="{0768342B-EFA0-40BF-9064-DBA1F2150A6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B4DD286-E33C-462D-B4EC-39C48D821B3B}" type="pres">
      <dgm:prSet presAssocID="{0768342B-EFA0-40BF-9064-DBA1F2150A6E}" presName="negativeSpace" presStyleCnt="0"/>
      <dgm:spPr/>
    </dgm:pt>
    <dgm:pt modelId="{A0180E5D-E85F-492A-8A1C-A6A674BDE9DA}" type="pres">
      <dgm:prSet presAssocID="{0768342B-EFA0-40BF-9064-DBA1F2150A6E}" presName="childText" presStyleLbl="conFgAcc1" presStyleIdx="3" presStyleCnt="5" custLinFactNeighborX="-532" custLinFactNeighborY="20016">
        <dgm:presLayoutVars>
          <dgm:bulletEnabled val="1"/>
        </dgm:presLayoutVars>
      </dgm:prSet>
      <dgm:spPr/>
    </dgm:pt>
    <dgm:pt modelId="{0B26E61C-FBAC-4150-A7CD-46143E97CB33}" type="pres">
      <dgm:prSet presAssocID="{BCB4D4E3-6626-43B2-8991-CDC33B036A18}" presName="spaceBetweenRectangles" presStyleCnt="0"/>
      <dgm:spPr/>
    </dgm:pt>
    <dgm:pt modelId="{B4838570-6F53-486E-812F-84F0796CDD23}" type="pres">
      <dgm:prSet presAssocID="{3CAEB0E2-10D9-46F7-AB38-DCFC44BBFA92}" presName="parentLin" presStyleCnt="0"/>
      <dgm:spPr/>
    </dgm:pt>
    <dgm:pt modelId="{72A6DE2B-5D9B-46A1-B0CF-69A319C53001}" type="pres">
      <dgm:prSet presAssocID="{3CAEB0E2-10D9-46F7-AB38-DCFC44BBFA92}" presName="parentLeftMargin" presStyleLbl="node1" presStyleIdx="3" presStyleCnt="5"/>
      <dgm:spPr/>
    </dgm:pt>
    <dgm:pt modelId="{D7633FA1-7D90-449E-93D4-2F6AA6B0F3C2}" type="pres">
      <dgm:prSet presAssocID="{3CAEB0E2-10D9-46F7-AB38-DCFC44BBFA9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7611B899-7E28-4C96-A068-62880C76A6E0}" type="pres">
      <dgm:prSet presAssocID="{3CAEB0E2-10D9-46F7-AB38-DCFC44BBFA92}" presName="negativeSpace" presStyleCnt="0"/>
      <dgm:spPr/>
    </dgm:pt>
    <dgm:pt modelId="{B9A76790-CA22-4F7D-BCA1-4F12F274594D}" type="pres">
      <dgm:prSet presAssocID="{3CAEB0E2-10D9-46F7-AB38-DCFC44BBFA9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E8B1F07-9D0A-4E70-B34E-0D617B81A0CC}" type="presOf" srcId="{FCBEB4B9-CCBF-4238-97BD-0DB3F7D39C5D}" destId="{B9A76790-CA22-4F7D-BCA1-4F12F274594D}" srcOrd="0" destOrd="0" presId="urn:microsoft.com/office/officeart/2005/8/layout/list1"/>
    <dgm:cxn modelId="{CAC8C418-8BA7-4604-9343-F5F0760606BE}" type="presOf" srcId="{B208C90C-3C57-41E9-B303-8F5A122C9D44}" destId="{DA98D609-A6A6-42A2-B5AD-50C14148351B}" srcOrd="0" destOrd="0" presId="urn:microsoft.com/office/officeart/2005/8/layout/list1"/>
    <dgm:cxn modelId="{51A65C21-2C52-4AAC-8076-232D39F8EF97}" srcId="{7AD95527-0160-48B8-94E2-EF1045DC57BC}" destId="{0768342B-EFA0-40BF-9064-DBA1F2150A6E}" srcOrd="3" destOrd="0" parTransId="{99F17FC6-0799-4189-8160-715BA51E4064}" sibTransId="{BCB4D4E3-6626-43B2-8991-CDC33B036A18}"/>
    <dgm:cxn modelId="{8556A431-82BF-44B9-B503-1593E8C05BA0}" type="presOf" srcId="{3CAEB0E2-10D9-46F7-AB38-DCFC44BBFA92}" destId="{72A6DE2B-5D9B-46A1-B0CF-69A319C53001}" srcOrd="0" destOrd="0" presId="urn:microsoft.com/office/officeart/2005/8/layout/list1"/>
    <dgm:cxn modelId="{87F5A433-0CEB-420E-9D19-F1226E92CE18}" type="presOf" srcId="{3CAEB0E2-10D9-46F7-AB38-DCFC44BBFA92}" destId="{D7633FA1-7D90-449E-93D4-2F6AA6B0F3C2}" srcOrd="1" destOrd="0" presId="urn:microsoft.com/office/officeart/2005/8/layout/list1"/>
    <dgm:cxn modelId="{80EA963A-229E-4492-9438-83E45C01B587}" type="presOf" srcId="{0768342B-EFA0-40BF-9064-DBA1F2150A6E}" destId="{CFEC9BE1-C786-4C4C-A334-B7DC669D7F01}" srcOrd="0" destOrd="0" presId="urn:microsoft.com/office/officeart/2005/8/layout/list1"/>
    <dgm:cxn modelId="{1A2D0A61-16AD-4B5E-BA7F-FFF5B7B6FE61}" type="presOf" srcId="{73B7F5D7-A5B3-48BE-8D23-927E00AD3401}" destId="{B326DA70-D7BE-4F9B-8F6B-417E1587564F}" srcOrd="1" destOrd="0" presId="urn:microsoft.com/office/officeart/2005/8/layout/list1"/>
    <dgm:cxn modelId="{2B030E45-111B-41C9-8021-007392691B46}" srcId="{7AD95527-0160-48B8-94E2-EF1045DC57BC}" destId="{133AA52E-DA5D-47D3-BD6D-0219E08378DD}" srcOrd="2" destOrd="0" parTransId="{80223D8D-0CB7-4B8D-9AB3-4A66DEE6A18D}" sibTransId="{EBE5975C-2B40-423B-83F0-03EF3F4828CE}"/>
    <dgm:cxn modelId="{6B083D6B-D193-4B4C-A03E-C86A496C9806}" srcId="{7AD95527-0160-48B8-94E2-EF1045DC57BC}" destId="{3372B7EA-B6B3-4337-89F4-288B98C4249B}" srcOrd="0" destOrd="0" parTransId="{02090EF9-2B43-4781-9DA0-61ADA822661C}" sibTransId="{8E58DDFB-1272-4122-9AAC-EF26763FFABF}"/>
    <dgm:cxn modelId="{08370E72-0DBB-4EE4-A397-19E81D826942}" type="presOf" srcId="{F74E3C43-2148-4FAC-A326-992BF6AF9AA1}" destId="{D8EF813C-8BF1-41D0-9E7F-62D7243D35C2}" srcOrd="0" destOrd="0" presId="urn:microsoft.com/office/officeart/2005/8/layout/list1"/>
    <dgm:cxn modelId="{CA665277-43E7-4D04-AD3D-F096ED0E78DA}" type="presOf" srcId="{7AD95527-0160-48B8-94E2-EF1045DC57BC}" destId="{68CA61A0-B53C-489D-BEAF-223907A86B08}" srcOrd="0" destOrd="0" presId="urn:microsoft.com/office/officeart/2005/8/layout/list1"/>
    <dgm:cxn modelId="{D2EE6678-0B03-4EAC-84EA-5C47EF89EF2E}" type="presOf" srcId="{133AA52E-DA5D-47D3-BD6D-0219E08378DD}" destId="{35C58199-1DDA-4BEE-8519-84D5BE928437}" srcOrd="0" destOrd="0" presId="urn:microsoft.com/office/officeart/2005/8/layout/list1"/>
    <dgm:cxn modelId="{0F240082-8327-4C25-8471-2EDB2AB3E7E1}" srcId="{3372B7EA-B6B3-4337-89F4-288B98C4249B}" destId="{90B41396-285E-4B16-B7D8-B7BC918A09FD}" srcOrd="0" destOrd="0" parTransId="{A8644232-9C63-4691-9692-50ED9FD0A63C}" sibTransId="{9CE577BC-31C8-4A49-AE2B-FA41652AE40D}"/>
    <dgm:cxn modelId="{88864D88-3EE5-4652-8C6E-9949A3DCE20D}" type="presOf" srcId="{133AA52E-DA5D-47D3-BD6D-0219E08378DD}" destId="{D0C13119-8C4C-4ED5-8359-4CD5F854443A}" srcOrd="1" destOrd="0" presId="urn:microsoft.com/office/officeart/2005/8/layout/list1"/>
    <dgm:cxn modelId="{445B438A-1946-455C-AAD9-6DDA319D0726}" type="presOf" srcId="{90B41396-285E-4B16-B7D8-B7BC918A09FD}" destId="{2547F6B7-6471-46F1-B888-F4B62DF4AA54}" srcOrd="0" destOrd="0" presId="urn:microsoft.com/office/officeart/2005/8/layout/list1"/>
    <dgm:cxn modelId="{99F1488E-83C8-4A62-8D86-9C64E542265C}" type="presOf" srcId="{0768342B-EFA0-40BF-9064-DBA1F2150A6E}" destId="{9B47CBF9-1C02-4B71-AD63-960AA44D63C3}" srcOrd="1" destOrd="0" presId="urn:microsoft.com/office/officeart/2005/8/layout/list1"/>
    <dgm:cxn modelId="{34219B8F-673A-430E-BBB1-0B12BEDC52A6}" srcId="{0768342B-EFA0-40BF-9064-DBA1F2150A6E}" destId="{A0CBB583-0DD7-485C-BE92-83407384A91E}" srcOrd="0" destOrd="0" parTransId="{7713EC26-1723-4802-B6B5-373640FF07B9}" sibTransId="{FB463D02-0C88-4DC3-A126-204E5D594EC7}"/>
    <dgm:cxn modelId="{E112F99D-0E44-4989-916F-0CB947E24FDE}" srcId="{73B7F5D7-A5B3-48BE-8D23-927E00AD3401}" destId="{B208C90C-3C57-41E9-B303-8F5A122C9D44}" srcOrd="0" destOrd="0" parTransId="{8D18391B-BC2B-409A-B01E-4AF2C2B24F7E}" sibTransId="{0B64A320-6AAD-42E3-9067-F630768642A1}"/>
    <dgm:cxn modelId="{9381B7A1-4810-4FC1-B32D-4A0E52E1ADD6}" srcId="{133AA52E-DA5D-47D3-BD6D-0219E08378DD}" destId="{F74E3C43-2148-4FAC-A326-992BF6AF9AA1}" srcOrd="0" destOrd="0" parTransId="{DB70F474-06C9-46F8-8AED-3F96339A05A4}" sibTransId="{5AA0E5AB-C631-4090-8D34-70DB11A7B5A8}"/>
    <dgm:cxn modelId="{3A6AA6BB-7E53-48E6-9A36-31998A266590}" srcId="{3CAEB0E2-10D9-46F7-AB38-DCFC44BBFA92}" destId="{FCBEB4B9-CCBF-4238-97BD-0DB3F7D39C5D}" srcOrd="0" destOrd="0" parTransId="{C829552C-7329-4DBA-828C-1DEC367A0078}" sibTransId="{9C82063B-4F83-46FC-A67F-F2E059DD1961}"/>
    <dgm:cxn modelId="{E29D3DC2-5F37-4FB2-9D32-5A2F5C5CC72A}" type="presOf" srcId="{3372B7EA-B6B3-4337-89F4-288B98C4249B}" destId="{085DDF48-5C8A-48EA-82ED-F70A1ACC3796}" srcOrd="1" destOrd="0" presId="urn:microsoft.com/office/officeart/2005/8/layout/list1"/>
    <dgm:cxn modelId="{79DA06C4-790D-43C0-A3A8-1EEBA4FDCE87}" type="presOf" srcId="{A0CBB583-0DD7-485C-BE92-83407384A91E}" destId="{A0180E5D-E85F-492A-8A1C-A6A674BDE9DA}" srcOrd="0" destOrd="0" presId="urn:microsoft.com/office/officeart/2005/8/layout/list1"/>
    <dgm:cxn modelId="{1C65E2C8-7451-4263-9120-AD063DAD2231}" srcId="{7AD95527-0160-48B8-94E2-EF1045DC57BC}" destId="{3CAEB0E2-10D9-46F7-AB38-DCFC44BBFA92}" srcOrd="4" destOrd="0" parTransId="{C7E452C3-3695-48F4-825A-7CAB5D370478}" sibTransId="{22A46386-C8DC-422D-83B7-4E0ADA4868F3}"/>
    <dgm:cxn modelId="{3806BED0-0161-4C3D-8E2B-DC3E64FCCB3C}" type="presOf" srcId="{73B7F5D7-A5B3-48BE-8D23-927E00AD3401}" destId="{8CE019BB-AC1B-45AD-992B-B297AF606AD6}" srcOrd="0" destOrd="0" presId="urn:microsoft.com/office/officeart/2005/8/layout/list1"/>
    <dgm:cxn modelId="{2299B1D1-3A38-4FC8-A07C-C74CEC7D6432}" srcId="{7AD95527-0160-48B8-94E2-EF1045DC57BC}" destId="{73B7F5D7-A5B3-48BE-8D23-927E00AD3401}" srcOrd="1" destOrd="0" parTransId="{EC1CDFE9-B5EE-4DA5-8DC0-1455B188F179}" sibTransId="{B94CA88C-F44F-4190-9CDE-8DA5EB87D3A4}"/>
    <dgm:cxn modelId="{F2D3D3EA-B171-4CFF-B233-587452814717}" type="presOf" srcId="{3372B7EA-B6B3-4337-89F4-288B98C4249B}" destId="{03D51EA1-7471-4250-9A24-1F4B3DC2CB47}" srcOrd="0" destOrd="0" presId="urn:microsoft.com/office/officeart/2005/8/layout/list1"/>
    <dgm:cxn modelId="{65DF11B7-B0F2-4C6A-A1C9-F523F7047BAD}" type="presParOf" srcId="{68CA61A0-B53C-489D-BEAF-223907A86B08}" destId="{F94BA51A-2BB4-486B-9679-322E43F57972}" srcOrd="0" destOrd="0" presId="urn:microsoft.com/office/officeart/2005/8/layout/list1"/>
    <dgm:cxn modelId="{44D1E882-6FEA-4B7C-BB08-9F11236F02E7}" type="presParOf" srcId="{F94BA51A-2BB4-486B-9679-322E43F57972}" destId="{03D51EA1-7471-4250-9A24-1F4B3DC2CB47}" srcOrd="0" destOrd="0" presId="urn:microsoft.com/office/officeart/2005/8/layout/list1"/>
    <dgm:cxn modelId="{830BC846-2057-4A84-AED7-032026719E5C}" type="presParOf" srcId="{F94BA51A-2BB4-486B-9679-322E43F57972}" destId="{085DDF48-5C8A-48EA-82ED-F70A1ACC3796}" srcOrd="1" destOrd="0" presId="urn:microsoft.com/office/officeart/2005/8/layout/list1"/>
    <dgm:cxn modelId="{5AC048DE-B67D-405E-891D-A0A9E42C3ACA}" type="presParOf" srcId="{68CA61A0-B53C-489D-BEAF-223907A86B08}" destId="{BFEB4B26-D2EC-49AE-8FEA-17AC889FCC69}" srcOrd="1" destOrd="0" presId="urn:microsoft.com/office/officeart/2005/8/layout/list1"/>
    <dgm:cxn modelId="{EB7716C2-3EB7-4A65-A308-948F429BC20E}" type="presParOf" srcId="{68CA61A0-B53C-489D-BEAF-223907A86B08}" destId="{2547F6B7-6471-46F1-B888-F4B62DF4AA54}" srcOrd="2" destOrd="0" presId="urn:microsoft.com/office/officeart/2005/8/layout/list1"/>
    <dgm:cxn modelId="{3F563AAA-A750-45BD-AB04-18977428E788}" type="presParOf" srcId="{68CA61A0-B53C-489D-BEAF-223907A86B08}" destId="{B34A4EDC-2D48-4E46-979E-FE071F89B4BD}" srcOrd="3" destOrd="0" presId="urn:microsoft.com/office/officeart/2005/8/layout/list1"/>
    <dgm:cxn modelId="{3A4FE563-B4E3-42AA-9613-DDFB11EE7472}" type="presParOf" srcId="{68CA61A0-B53C-489D-BEAF-223907A86B08}" destId="{FCD486DF-4645-4A04-920D-435898B8D6AB}" srcOrd="4" destOrd="0" presId="urn:microsoft.com/office/officeart/2005/8/layout/list1"/>
    <dgm:cxn modelId="{0661D7D8-73D9-4972-B47A-970D6A4ACBEA}" type="presParOf" srcId="{FCD486DF-4645-4A04-920D-435898B8D6AB}" destId="{8CE019BB-AC1B-45AD-992B-B297AF606AD6}" srcOrd="0" destOrd="0" presId="urn:microsoft.com/office/officeart/2005/8/layout/list1"/>
    <dgm:cxn modelId="{1BF73693-B5EC-4A17-B960-7A3BDD207306}" type="presParOf" srcId="{FCD486DF-4645-4A04-920D-435898B8D6AB}" destId="{B326DA70-D7BE-4F9B-8F6B-417E1587564F}" srcOrd="1" destOrd="0" presId="urn:microsoft.com/office/officeart/2005/8/layout/list1"/>
    <dgm:cxn modelId="{E0297529-3FA4-4C9E-A55C-4D91A368EEDE}" type="presParOf" srcId="{68CA61A0-B53C-489D-BEAF-223907A86B08}" destId="{3006BDF7-89AB-4E83-AFF5-D73DD13D798B}" srcOrd="5" destOrd="0" presId="urn:microsoft.com/office/officeart/2005/8/layout/list1"/>
    <dgm:cxn modelId="{DF2F555C-733D-48AE-8ADD-5858A6BC6A21}" type="presParOf" srcId="{68CA61A0-B53C-489D-BEAF-223907A86B08}" destId="{DA98D609-A6A6-42A2-B5AD-50C14148351B}" srcOrd="6" destOrd="0" presId="urn:microsoft.com/office/officeart/2005/8/layout/list1"/>
    <dgm:cxn modelId="{E4D7F34A-1806-461A-87BA-3E4A0FCD5AD2}" type="presParOf" srcId="{68CA61A0-B53C-489D-BEAF-223907A86B08}" destId="{1DFE22A5-00F2-439F-B55E-DE33466EC179}" srcOrd="7" destOrd="0" presId="urn:microsoft.com/office/officeart/2005/8/layout/list1"/>
    <dgm:cxn modelId="{D5FEC18E-CE24-4C43-9B04-A0F1F0043757}" type="presParOf" srcId="{68CA61A0-B53C-489D-BEAF-223907A86B08}" destId="{E264501F-C451-4720-8AE4-2C2E7F3DF904}" srcOrd="8" destOrd="0" presId="urn:microsoft.com/office/officeart/2005/8/layout/list1"/>
    <dgm:cxn modelId="{64308793-4FAC-4F5F-AA1D-C6E3DC5211FB}" type="presParOf" srcId="{E264501F-C451-4720-8AE4-2C2E7F3DF904}" destId="{35C58199-1DDA-4BEE-8519-84D5BE928437}" srcOrd="0" destOrd="0" presId="urn:microsoft.com/office/officeart/2005/8/layout/list1"/>
    <dgm:cxn modelId="{A5B0DF6C-7310-4B06-9EAE-5287571ED98B}" type="presParOf" srcId="{E264501F-C451-4720-8AE4-2C2E7F3DF904}" destId="{D0C13119-8C4C-4ED5-8359-4CD5F854443A}" srcOrd="1" destOrd="0" presId="urn:microsoft.com/office/officeart/2005/8/layout/list1"/>
    <dgm:cxn modelId="{D996AF12-CBCE-48D7-9563-0B55F980DA6B}" type="presParOf" srcId="{68CA61A0-B53C-489D-BEAF-223907A86B08}" destId="{D3D2A856-72C6-4484-A4CE-57C4E338BF63}" srcOrd="9" destOrd="0" presId="urn:microsoft.com/office/officeart/2005/8/layout/list1"/>
    <dgm:cxn modelId="{0E41765D-C464-4C40-B548-0011A9DF2856}" type="presParOf" srcId="{68CA61A0-B53C-489D-BEAF-223907A86B08}" destId="{D8EF813C-8BF1-41D0-9E7F-62D7243D35C2}" srcOrd="10" destOrd="0" presId="urn:microsoft.com/office/officeart/2005/8/layout/list1"/>
    <dgm:cxn modelId="{9539CD51-F10E-4A41-90FF-7FD823E84DD3}" type="presParOf" srcId="{68CA61A0-B53C-489D-BEAF-223907A86B08}" destId="{531F1510-228A-4F83-9867-276506838A69}" srcOrd="11" destOrd="0" presId="urn:microsoft.com/office/officeart/2005/8/layout/list1"/>
    <dgm:cxn modelId="{A4297864-2912-4E98-9092-9FABFA825E6F}" type="presParOf" srcId="{68CA61A0-B53C-489D-BEAF-223907A86B08}" destId="{BD6C5398-8113-4DC6-96CD-748B969CEF85}" srcOrd="12" destOrd="0" presId="urn:microsoft.com/office/officeart/2005/8/layout/list1"/>
    <dgm:cxn modelId="{9B2B63EF-C737-4987-91F0-01AE04BC0BFB}" type="presParOf" srcId="{BD6C5398-8113-4DC6-96CD-748B969CEF85}" destId="{CFEC9BE1-C786-4C4C-A334-B7DC669D7F01}" srcOrd="0" destOrd="0" presId="urn:microsoft.com/office/officeart/2005/8/layout/list1"/>
    <dgm:cxn modelId="{5481669E-99D8-4D7C-9BCA-C5A957194F1B}" type="presParOf" srcId="{BD6C5398-8113-4DC6-96CD-748B969CEF85}" destId="{9B47CBF9-1C02-4B71-AD63-960AA44D63C3}" srcOrd="1" destOrd="0" presId="urn:microsoft.com/office/officeart/2005/8/layout/list1"/>
    <dgm:cxn modelId="{F34DBA1C-5313-4331-A1D7-614F86F291B9}" type="presParOf" srcId="{68CA61A0-B53C-489D-BEAF-223907A86B08}" destId="{6B4DD286-E33C-462D-B4EC-39C48D821B3B}" srcOrd="13" destOrd="0" presId="urn:microsoft.com/office/officeart/2005/8/layout/list1"/>
    <dgm:cxn modelId="{798B69C8-2804-4843-8DBA-8783F49D5C1D}" type="presParOf" srcId="{68CA61A0-B53C-489D-BEAF-223907A86B08}" destId="{A0180E5D-E85F-492A-8A1C-A6A674BDE9DA}" srcOrd="14" destOrd="0" presId="urn:microsoft.com/office/officeart/2005/8/layout/list1"/>
    <dgm:cxn modelId="{F93737AE-8FEF-4145-9388-953EDBAA89CA}" type="presParOf" srcId="{68CA61A0-B53C-489D-BEAF-223907A86B08}" destId="{0B26E61C-FBAC-4150-A7CD-46143E97CB33}" srcOrd="15" destOrd="0" presId="urn:microsoft.com/office/officeart/2005/8/layout/list1"/>
    <dgm:cxn modelId="{E8F93AFF-506B-437F-8057-A6D3BB5EEA5C}" type="presParOf" srcId="{68CA61A0-B53C-489D-BEAF-223907A86B08}" destId="{B4838570-6F53-486E-812F-84F0796CDD23}" srcOrd="16" destOrd="0" presId="urn:microsoft.com/office/officeart/2005/8/layout/list1"/>
    <dgm:cxn modelId="{273142D6-EAF1-44E5-9AA4-C9B1948770E0}" type="presParOf" srcId="{B4838570-6F53-486E-812F-84F0796CDD23}" destId="{72A6DE2B-5D9B-46A1-B0CF-69A319C53001}" srcOrd="0" destOrd="0" presId="urn:microsoft.com/office/officeart/2005/8/layout/list1"/>
    <dgm:cxn modelId="{8640A426-32C6-4874-8CB3-5C4E20102393}" type="presParOf" srcId="{B4838570-6F53-486E-812F-84F0796CDD23}" destId="{D7633FA1-7D90-449E-93D4-2F6AA6B0F3C2}" srcOrd="1" destOrd="0" presId="urn:microsoft.com/office/officeart/2005/8/layout/list1"/>
    <dgm:cxn modelId="{00330F4C-A9F4-483A-A305-60FE8499798D}" type="presParOf" srcId="{68CA61A0-B53C-489D-BEAF-223907A86B08}" destId="{7611B899-7E28-4C96-A068-62880C76A6E0}" srcOrd="17" destOrd="0" presId="urn:microsoft.com/office/officeart/2005/8/layout/list1"/>
    <dgm:cxn modelId="{0568B379-09CF-4905-8BE7-FFF6818A7D51}" type="presParOf" srcId="{68CA61A0-B53C-489D-BEAF-223907A86B08}" destId="{B9A76790-CA22-4F7D-BCA1-4F12F274594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9BD9B4-36BE-4628-B824-442D92E6669C}" type="doc">
      <dgm:prSet loTypeId="urn:microsoft.com/office/officeart/2005/8/layout/architecture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DDBA036-F9EC-41FE-B091-CA12CC135339}">
      <dgm:prSet phldrT="[Text]" custT="1"/>
      <dgm:spPr/>
      <dgm:t>
        <a:bodyPr/>
        <a:lstStyle/>
        <a:p>
          <a:r>
            <a:rPr lang="en-US" sz="1600" dirty="0"/>
            <a:t>TV and media</a:t>
          </a:r>
        </a:p>
      </dgm:t>
    </dgm:pt>
    <dgm:pt modelId="{F56524B0-C8C6-437A-80AC-4A497C01BB14}" type="parTrans" cxnId="{B93231A4-0D78-4476-841F-B19C4627B1B8}">
      <dgm:prSet/>
      <dgm:spPr/>
      <dgm:t>
        <a:bodyPr/>
        <a:lstStyle/>
        <a:p>
          <a:endParaRPr lang="en-US" sz="4400"/>
        </a:p>
      </dgm:t>
    </dgm:pt>
    <dgm:pt modelId="{393B7144-1B03-4F3C-85CE-1C4CF07A559C}" type="sibTrans" cxnId="{B93231A4-0D78-4476-841F-B19C4627B1B8}">
      <dgm:prSet/>
      <dgm:spPr/>
      <dgm:t>
        <a:bodyPr/>
        <a:lstStyle/>
        <a:p>
          <a:endParaRPr lang="en-US" sz="4400"/>
        </a:p>
      </dgm:t>
    </dgm:pt>
    <dgm:pt modelId="{0683FB8E-28B7-4CE1-962D-452DA2BD3A43}">
      <dgm:prSet phldrT="[Text]" custT="1"/>
      <dgm:spPr>
        <a:solidFill>
          <a:srgbClr val="2F5597"/>
        </a:solidFill>
      </dgm:spPr>
      <dgm:t>
        <a:bodyPr/>
        <a:lstStyle/>
        <a:p>
          <a:r>
            <a:rPr lang="en-US" sz="1600" dirty="0"/>
            <a:t>Manufacturing</a:t>
          </a:r>
        </a:p>
      </dgm:t>
    </dgm:pt>
    <dgm:pt modelId="{264BAC2B-8561-41D0-9D51-10440A824D05}" type="parTrans" cxnId="{5F0BF38A-D192-4939-81BB-9968CE675611}">
      <dgm:prSet/>
      <dgm:spPr/>
      <dgm:t>
        <a:bodyPr/>
        <a:lstStyle/>
        <a:p>
          <a:endParaRPr lang="en-US" sz="4400"/>
        </a:p>
      </dgm:t>
    </dgm:pt>
    <dgm:pt modelId="{11047DAE-BDA2-4850-9275-CE344F2AD407}" type="sibTrans" cxnId="{5F0BF38A-D192-4939-81BB-9968CE675611}">
      <dgm:prSet/>
      <dgm:spPr/>
      <dgm:t>
        <a:bodyPr/>
        <a:lstStyle/>
        <a:p>
          <a:endParaRPr lang="en-US" sz="4400"/>
        </a:p>
      </dgm:t>
    </dgm:pt>
    <dgm:pt modelId="{DE1D2C67-1B19-43E4-A406-98B60663F2B8}">
      <dgm:prSet phldrT="[Text]" custT="1"/>
      <dgm:spPr>
        <a:solidFill>
          <a:srgbClr val="ED7D31"/>
        </a:solidFill>
      </dgm:spPr>
      <dgm:t>
        <a:bodyPr/>
        <a:lstStyle/>
        <a:p>
          <a:r>
            <a:rPr lang="en-US" sz="1600" dirty="0"/>
            <a:t>Healthcare</a:t>
          </a:r>
        </a:p>
      </dgm:t>
    </dgm:pt>
    <dgm:pt modelId="{79D1B9C6-5E8A-4419-AF77-02406C990421}" type="parTrans" cxnId="{09CD80C9-56CC-446A-B9B2-8BD5EB23C2CB}">
      <dgm:prSet/>
      <dgm:spPr/>
      <dgm:t>
        <a:bodyPr/>
        <a:lstStyle/>
        <a:p>
          <a:endParaRPr lang="en-US" sz="4400"/>
        </a:p>
      </dgm:t>
    </dgm:pt>
    <dgm:pt modelId="{F85AB3C8-64C6-4061-A77D-DA3BB6A26242}" type="sibTrans" cxnId="{09CD80C9-56CC-446A-B9B2-8BD5EB23C2CB}">
      <dgm:prSet/>
      <dgm:spPr/>
      <dgm:t>
        <a:bodyPr/>
        <a:lstStyle/>
        <a:p>
          <a:endParaRPr lang="en-US" sz="4400"/>
        </a:p>
      </dgm:t>
    </dgm:pt>
    <dgm:pt modelId="{73844791-D1AB-48A4-A0A2-3E47BB809CE4}">
      <dgm:prSet phldrT="[Text]" custT="1"/>
      <dgm:spPr>
        <a:solidFill>
          <a:srgbClr val="2F5597"/>
        </a:solidFill>
      </dgm:spPr>
      <dgm:t>
        <a:bodyPr/>
        <a:lstStyle/>
        <a:p>
          <a:r>
            <a:rPr lang="en-US" sz="1600" dirty="0"/>
            <a:t>Telecommunications</a:t>
          </a:r>
        </a:p>
      </dgm:t>
    </dgm:pt>
    <dgm:pt modelId="{1F91C773-35DA-423C-97B0-21CF2C074337}" type="parTrans" cxnId="{A736DE47-C515-4E5F-970A-0C081007E470}">
      <dgm:prSet/>
      <dgm:spPr/>
      <dgm:t>
        <a:bodyPr/>
        <a:lstStyle/>
        <a:p>
          <a:endParaRPr lang="en-US" sz="4400"/>
        </a:p>
      </dgm:t>
    </dgm:pt>
    <dgm:pt modelId="{3FF34AB2-A4A8-488A-8E7A-3FB7A7180FDC}" type="sibTrans" cxnId="{A736DE47-C515-4E5F-970A-0C081007E470}">
      <dgm:prSet/>
      <dgm:spPr/>
      <dgm:t>
        <a:bodyPr/>
        <a:lstStyle/>
        <a:p>
          <a:endParaRPr lang="en-US" sz="4400"/>
        </a:p>
      </dgm:t>
    </dgm:pt>
    <dgm:pt modelId="{CA046CDD-785D-4E59-8472-5A12E7ACBB08}">
      <dgm:prSet phldrT="[Text]" custT="1"/>
      <dgm:spPr/>
      <dgm:t>
        <a:bodyPr/>
        <a:lstStyle/>
        <a:p>
          <a:r>
            <a:rPr lang="en-US" sz="1600" dirty="0"/>
            <a:t>Transportation and infrastructure</a:t>
          </a:r>
        </a:p>
      </dgm:t>
    </dgm:pt>
    <dgm:pt modelId="{F24F7AA6-A224-460F-92B7-B171522B0E21}" type="parTrans" cxnId="{E4A8C80B-F244-4A14-ABC7-2C0E6BB0D002}">
      <dgm:prSet/>
      <dgm:spPr/>
      <dgm:t>
        <a:bodyPr/>
        <a:lstStyle/>
        <a:p>
          <a:endParaRPr lang="en-US" sz="4400"/>
        </a:p>
      </dgm:t>
    </dgm:pt>
    <dgm:pt modelId="{246D50EC-E3C0-423B-9C9A-0485EFFA70A9}" type="sibTrans" cxnId="{E4A8C80B-F244-4A14-ABC7-2C0E6BB0D002}">
      <dgm:prSet/>
      <dgm:spPr/>
      <dgm:t>
        <a:bodyPr/>
        <a:lstStyle/>
        <a:p>
          <a:endParaRPr lang="en-US" sz="4400"/>
        </a:p>
      </dgm:t>
    </dgm:pt>
    <dgm:pt modelId="{EF4AB88A-2E0E-446C-B6F7-0E351E17A89A}" type="pres">
      <dgm:prSet presAssocID="{939BD9B4-36BE-4628-B824-442D92E666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44D046A-028D-44A3-9187-8C8FFB5BFCD4}" type="pres">
      <dgm:prSet presAssocID="{7DDBA036-F9EC-41FE-B091-CA12CC135339}" presName="vertOne" presStyleCnt="0"/>
      <dgm:spPr/>
    </dgm:pt>
    <dgm:pt modelId="{CC8AB083-2DC7-4DDB-9D16-DD52FD440130}" type="pres">
      <dgm:prSet presAssocID="{7DDBA036-F9EC-41FE-B091-CA12CC135339}" presName="txOne" presStyleLbl="node0" presStyleIdx="0" presStyleCnt="5">
        <dgm:presLayoutVars>
          <dgm:chPref val="3"/>
        </dgm:presLayoutVars>
      </dgm:prSet>
      <dgm:spPr/>
    </dgm:pt>
    <dgm:pt modelId="{08E78CE1-6E30-40D6-ABCC-B2882C9879B4}" type="pres">
      <dgm:prSet presAssocID="{7DDBA036-F9EC-41FE-B091-CA12CC135339}" presName="horzOne" presStyleCnt="0"/>
      <dgm:spPr/>
    </dgm:pt>
    <dgm:pt modelId="{049BA375-47D5-4879-94CB-930F348ADE16}" type="pres">
      <dgm:prSet presAssocID="{393B7144-1B03-4F3C-85CE-1C4CF07A559C}" presName="sibSpaceOne" presStyleCnt="0"/>
      <dgm:spPr/>
    </dgm:pt>
    <dgm:pt modelId="{FA020CCB-D8F2-4092-BD61-C6B15A35B7DB}" type="pres">
      <dgm:prSet presAssocID="{0683FB8E-28B7-4CE1-962D-452DA2BD3A43}" presName="vertOne" presStyleCnt="0"/>
      <dgm:spPr/>
    </dgm:pt>
    <dgm:pt modelId="{8337CAB8-FABB-499E-A7D5-F9F8C30E6E31}" type="pres">
      <dgm:prSet presAssocID="{0683FB8E-28B7-4CE1-962D-452DA2BD3A43}" presName="txOne" presStyleLbl="node0" presStyleIdx="1" presStyleCnt="5">
        <dgm:presLayoutVars>
          <dgm:chPref val="3"/>
        </dgm:presLayoutVars>
      </dgm:prSet>
      <dgm:spPr/>
    </dgm:pt>
    <dgm:pt modelId="{CEA578BB-4A2C-4DC1-8D5A-66AC8E8BFC7A}" type="pres">
      <dgm:prSet presAssocID="{0683FB8E-28B7-4CE1-962D-452DA2BD3A43}" presName="horzOne" presStyleCnt="0"/>
      <dgm:spPr/>
    </dgm:pt>
    <dgm:pt modelId="{D21B43AF-0B60-4321-BF7C-79577638485C}" type="pres">
      <dgm:prSet presAssocID="{11047DAE-BDA2-4850-9275-CE344F2AD407}" presName="sibSpaceOne" presStyleCnt="0"/>
      <dgm:spPr/>
    </dgm:pt>
    <dgm:pt modelId="{DC0B8C7A-2CF7-4309-92AC-52F0CC917A44}" type="pres">
      <dgm:prSet presAssocID="{DE1D2C67-1B19-43E4-A406-98B60663F2B8}" presName="vertOne" presStyleCnt="0"/>
      <dgm:spPr/>
    </dgm:pt>
    <dgm:pt modelId="{C939BE0F-3033-4AF3-B8D2-85E3D55C6E4B}" type="pres">
      <dgm:prSet presAssocID="{DE1D2C67-1B19-43E4-A406-98B60663F2B8}" presName="txOne" presStyleLbl="node0" presStyleIdx="2" presStyleCnt="5">
        <dgm:presLayoutVars>
          <dgm:chPref val="3"/>
        </dgm:presLayoutVars>
      </dgm:prSet>
      <dgm:spPr/>
    </dgm:pt>
    <dgm:pt modelId="{0BFF8A3F-57E9-4B9D-BBC1-592E0B30E246}" type="pres">
      <dgm:prSet presAssocID="{DE1D2C67-1B19-43E4-A406-98B60663F2B8}" presName="horzOne" presStyleCnt="0"/>
      <dgm:spPr/>
    </dgm:pt>
    <dgm:pt modelId="{1983D148-A59A-454A-A019-7E8A1D5228E5}" type="pres">
      <dgm:prSet presAssocID="{F85AB3C8-64C6-4061-A77D-DA3BB6A26242}" presName="sibSpaceOne" presStyleCnt="0"/>
      <dgm:spPr/>
    </dgm:pt>
    <dgm:pt modelId="{5813172E-AFF7-4DAA-931E-7D5632F447B6}" type="pres">
      <dgm:prSet presAssocID="{73844791-D1AB-48A4-A0A2-3E47BB809CE4}" presName="vertOne" presStyleCnt="0"/>
      <dgm:spPr/>
    </dgm:pt>
    <dgm:pt modelId="{7E62AE27-252A-4FA3-B80F-AE36C886E207}" type="pres">
      <dgm:prSet presAssocID="{73844791-D1AB-48A4-A0A2-3E47BB809CE4}" presName="txOne" presStyleLbl="node0" presStyleIdx="3" presStyleCnt="5">
        <dgm:presLayoutVars>
          <dgm:chPref val="3"/>
        </dgm:presLayoutVars>
      </dgm:prSet>
      <dgm:spPr/>
    </dgm:pt>
    <dgm:pt modelId="{0DBFD081-166A-499F-909C-86E59671D111}" type="pres">
      <dgm:prSet presAssocID="{73844791-D1AB-48A4-A0A2-3E47BB809CE4}" presName="horzOne" presStyleCnt="0"/>
      <dgm:spPr/>
    </dgm:pt>
    <dgm:pt modelId="{F9985366-4E70-4F2D-93E0-A5AF7F6F3C28}" type="pres">
      <dgm:prSet presAssocID="{3FF34AB2-A4A8-488A-8E7A-3FB7A7180FDC}" presName="sibSpaceOne" presStyleCnt="0"/>
      <dgm:spPr/>
    </dgm:pt>
    <dgm:pt modelId="{86D09403-22FF-4648-9A42-022949B7CFD6}" type="pres">
      <dgm:prSet presAssocID="{CA046CDD-785D-4E59-8472-5A12E7ACBB08}" presName="vertOne" presStyleCnt="0"/>
      <dgm:spPr/>
    </dgm:pt>
    <dgm:pt modelId="{CDBF2945-D209-41B5-97F0-0C031982B78A}" type="pres">
      <dgm:prSet presAssocID="{CA046CDD-785D-4E59-8472-5A12E7ACBB08}" presName="txOne" presStyleLbl="node0" presStyleIdx="4" presStyleCnt="5">
        <dgm:presLayoutVars>
          <dgm:chPref val="3"/>
        </dgm:presLayoutVars>
      </dgm:prSet>
      <dgm:spPr/>
    </dgm:pt>
    <dgm:pt modelId="{39015BB3-CD83-402F-A532-43B0F126C561}" type="pres">
      <dgm:prSet presAssocID="{CA046CDD-785D-4E59-8472-5A12E7ACBB08}" presName="horzOne" presStyleCnt="0"/>
      <dgm:spPr/>
    </dgm:pt>
  </dgm:ptLst>
  <dgm:cxnLst>
    <dgm:cxn modelId="{22737809-E8B4-45EF-A8BC-04F8A5B8B53B}" type="presOf" srcId="{0683FB8E-28B7-4CE1-962D-452DA2BD3A43}" destId="{8337CAB8-FABB-499E-A7D5-F9F8C30E6E31}" srcOrd="0" destOrd="0" presId="urn:microsoft.com/office/officeart/2005/8/layout/architecture"/>
    <dgm:cxn modelId="{E4A8C80B-F244-4A14-ABC7-2C0E6BB0D002}" srcId="{939BD9B4-36BE-4628-B824-442D92E6669C}" destId="{CA046CDD-785D-4E59-8472-5A12E7ACBB08}" srcOrd="4" destOrd="0" parTransId="{F24F7AA6-A224-460F-92B7-B171522B0E21}" sibTransId="{246D50EC-E3C0-423B-9C9A-0485EFFA70A9}"/>
    <dgm:cxn modelId="{A736DE47-C515-4E5F-970A-0C081007E470}" srcId="{939BD9B4-36BE-4628-B824-442D92E6669C}" destId="{73844791-D1AB-48A4-A0A2-3E47BB809CE4}" srcOrd="3" destOrd="0" parTransId="{1F91C773-35DA-423C-97B0-21CF2C074337}" sibTransId="{3FF34AB2-A4A8-488A-8E7A-3FB7A7180FDC}"/>
    <dgm:cxn modelId="{A804F24B-1D03-4499-9C13-3319C63F7C80}" type="presOf" srcId="{73844791-D1AB-48A4-A0A2-3E47BB809CE4}" destId="{7E62AE27-252A-4FA3-B80F-AE36C886E207}" srcOrd="0" destOrd="0" presId="urn:microsoft.com/office/officeart/2005/8/layout/architecture"/>
    <dgm:cxn modelId="{8B45C050-A05B-46C3-A7A8-34ED74BAEBE4}" type="presOf" srcId="{DE1D2C67-1B19-43E4-A406-98B60663F2B8}" destId="{C939BE0F-3033-4AF3-B8D2-85E3D55C6E4B}" srcOrd="0" destOrd="0" presId="urn:microsoft.com/office/officeart/2005/8/layout/architecture"/>
    <dgm:cxn modelId="{9DBC5654-3578-4900-85FA-E6F94C3EDA78}" type="presOf" srcId="{939BD9B4-36BE-4628-B824-442D92E6669C}" destId="{EF4AB88A-2E0E-446C-B6F7-0E351E17A89A}" srcOrd="0" destOrd="0" presId="urn:microsoft.com/office/officeart/2005/8/layout/architecture"/>
    <dgm:cxn modelId="{5F0BF38A-D192-4939-81BB-9968CE675611}" srcId="{939BD9B4-36BE-4628-B824-442D92E6669C}" destId="{0683FB8E-28B7-4CE1-962D-452DA2BD3A43}" srcOrd="1" destOrd="0" parTransId="{264BAC2B-8561-41D0-9D51-10440A824D05}" sibTransId="{11047DAE-BDA2-4850-9275-CE344F2AD407}"/>
    <dgm:cxn modelId="{B93231A4-0D78-4476-841F-B19C4627B1B8}" srcId="{939BD9B4-36BE-4628-B824-442D92E6669C}" destId="{7DDBA036-F9EC-41FE-B091-CA12CC135339}" srcOrd="0" destOrd="0" parTransId="{F56524B0-C8C6-437A-80AC-4A497C01BB14}" sibTransId="{393B7144-1B03-4F3C-85CE-1C4CF07A559C}"/>
    <dgm:cxn modelId="{867F3DB7-3AE6-49E9-A8C0-002BA4BC2843}" type="presOf" srcId="{7DDBA036-F9EC-41FE-B091-CA12CC135339}" destId="{CC8AB083-2DC7-4DDB-9D16-DD52FD440130}" srcOrd="0" destOrd="0" presId="urn:microsoft.com/office/officeart/2005/8/layout/architecture"/>
    <dgm:cxn modelId="{456BB3C8-1255-4E01-A89D-A794DF2BFB45}" type="presOf" srcId="{CA046CDD-785D-4E59-8472-5A12E7ACBB08}" destId="{CDBF2945-D209-41B5-97F0-0C031982B78A}" srcOrd="0" destOrd="0" presId="urn:microsoft.com/office/officeart/2005/8/layout/architecture"/>
    <dgm:cxn modelId="{09CD80C9-56CC-446A-B9B2-8BD5EB23C2CB}" srcId="{939BD9B4-36BE-4628-B824-442D92E6669C}" destId="{DE1D2C67-1B19-43E4-A406-98B60663F2B8}" srcOrd="2" destOrd="0" parTransId="{79D1B9C6-5E8A-4419-AF77-02406C990421}" sibTransId="{F85AB3C8-64C6-4061-A77D-DA3BB6A26242}"/>
    <dgm:cxn modelId="{4CA1AD4B-8831-480E-B73A-8EC8154B4CC7}" type="presParOf" srcId="{EF4AB88A-2E0E-446C-B6F7-0E351E17A89A}" destId="{744D046A-028D-44A3-9187-8C8FFB5BFCD4}" srcOrd="0" destOrd="0" presId="urn:microsoft.com/office/officeart/2005/8/layout/architecture"/>
    <dgm:cxn modelId="{7173F018-455B-49E9-9D73-30427A97BB18}" type="presParOf" srcId="{744D046A-028D-44A3-9187-8C8FFB5BFCD4}" destId="{CC8AB083-2DC7-4DDB-9D16-DD52FD440130}" srcOrd="0" destOrd="0" presId="urn:microsoft.com/office/officeart/2005/8/layout/architecture"/>
    <dgm:cxn modelId="{DC574384-C4DF-4E45-80DD-D5CBA577C81B}" type="presParOf" srcId="{744D046A-028D-44A3-9187-8C8FFB5BFCD4}" destId="{08E78CE1-6E30-40D6-ABCC-B2882C9879B4}" srcOrd="1" destOrd="0" presId="urn:microsoft.com/office/officeart/2005/8/layout/architecture"/>
    <dgm:cxn modelId="{48DBA400-573D-4AD1-89BA-0A108ECF0664}" type="presParOf" srcId="{EF4AB88A-2E0E-446C-B6F7-0E351E17A89A}" destId="{049BA375-47D5-4879-94CB-930F348ADE16}" srcOrd="1" destOrd="0" presId="urn:microsoft.com/office/officeart/2005/8/layout/architecture"/>
    <dgm:cxn modelId="{9CE1B544-BC0C-4F94-9041-6152A8FD30F3}" type="presParOf" srcId="{EF4AB88A-2E0E-446C-B6F7-0E351E17A89A}" destId="{FA020CCB-D8F2-4092-BD61-C6B15A35B7DB}" srcOrd="2" destOrd="0" presId="urn:microsoft.com/office/officeart/2005/8/layout/architecture"/>
    <dgm:cxn modelId="{4B2292D3-A44B-4C81-9071-02F347FF1979}" type="presParOf" srcId="{FA020CCB-D8F2-4092-BD61-C6B15A35B7DB}" destId="{8337CAB8-FABB-499E-A7D5-F9F8C30E6E31}" srcOrd="0" destOrd="0" presId="urn:microsoft.com/office/officeart/2005/8/layout/architecture"/>
    <dgm:cxn modelId="{0C932A1E-7F98-4178-B58F-B2F4531A73EA}" type="presParOf" srcId="{FA020CCB-D8F2-4092-BD61-C6B15A35B7DB}" destId="{CEA578BB-4A2C-4DC1-8D5A-66AC8E8BFC7A}" srcOrd="1" destOrd="0" presId="urn:microsoft.com/office/officeart/2005/8/layout/architecture"/>
    <dgm:cxn modelId="{38656821-BB05-4F48-9489-38511867A3C1}" type="presParOf" srcId="{EF4AB88A-2E0E-446C-B6F7-0E351E17A89A}" destId="{D21B43AF-0B60-4321-BF7C-79577638485C}" srcOrd="3" destOrd="0" presId="urn:microsoft.com/office/officeart/2005/8/layout/architecture"/>
    <dgm:cxn modelId="{9B1E117A-CBC1-4A28-875E-CD2A860AC70D}" type="presParOf" srcId="{EF4AB88A-2E0E-446C-B6F7-0E351E17A89A}" destId="{DC0B8C7A-2CF7-4309-92AC-52F0CC917A44}" srcOrd="4" destOrd="0" presId="urn:microsoft.com/office/officeart/2005/8/layout/architecture"/>
    <dgm:cxn modelId="{726504B2-8A60-470C-A653-9B5B41D5E9BF}" type="presParOf" srcId="{DC0B8C7A-2CF7-4309-92AC-52F0CC917A44}" destId="{C939BE0F-3033-4AF3-B8D2-85E3D55C6E4B}" srcOrd="0" destOrd="0" presId="urn:microsoft.com/office/officeart/2005/8/layout/architecture"/>
    <dgm:cxn modelId="{0A2128A6-C518-4C49-98A9-9C6323B70425}" type="presParOf" srcId="{DC0B8C7A-2CF7-4309-92AC-52F0CC917A44}" destId="{0BFF8A3F-57E9-4B9D-BBC1-592E0B30E246}" srcOrd="1" destOrd="0" presId="urn:microsoft.com/office/officeart/2005/8/layout/architecture"/>
    <dgm:cxn modelId="{D47D8133-8BC9-4761-A38B-631738319E2D}" type="presParOf" srcId="{EF4AB88A-2E0E-446C-B6F7-0E351E17A89A}" destId="{1983D148-A59A-454A-A019-7E8A1D5228E5}" srcOrd="5" destOrd="0" presId="urn:microsoft.com/office/officeart/2005/8/layout/architecture"/>
    <dgm:cxn modelId="{587A5A4B-D24F-49CD-AE22-30608ACCDBFD}" type="presParOf" srcId="{EF4AB88A-2E0E-446C-B6F7-0E351E17A89A}" destId="{5813172E-AFF7-4DAA-931E-7D5632F447B6}" srcOrd="6" destOrd="0" presId="urn:microsoft.com/office/officeart/2005/8/layout/architecture"/>
    <dgm:cxn modelId="{0D257301-9DE9-4F44-A98F-EA0EB3C85DBC}" type="presParOf" srcId="{5813172E-AFF7-4DAA-931E-7D5632F447B6}" destId="{7E62AE27-252A-4FA3-B80F-AE36C886E207}" srcOrd="0" destOrd="0" presId="urn:microsoft.com/office/officeart/2005/8/layout/architecture"/>
    <dgm:cxn modelId="{4B0E50DD-C5C5-4E25-BD72-45A4807003F9}" type="presParOf" srcId="{5813172E-AFF7-4DAA-931E-7D5632F447B6}" destId="{0DBFD081-166A-499F-909C-86E59671D111}" srcOrd="1" destOrd="0" presId="urn:microsoft.com/office/officeart/2005/8/layout/architecture"/>
    <dgm:cxn modelId="{19EAB54F-2A14-4778-8B7D-804A659FBF43}" type="presParOf" srcId="{EF4AB88A-2E0E-446C-B6F7-0E351E17A89A}" destId="{F9985366-4E70-4F2D-93E0-A5AF7F6F3C28}" srcOrd="7" destOrd="0" presId="urn:microsoft.com/office/officeart/2005/8/layout/architecture"/>
    <dgm:cxn modelId="{27D98FDD-50E1-4632-A8BB-A464BF7C3CC1}" type="presParOf" srcId="{EF4AB88A-2E0E-446C-B6F7-0E351E17A89A}" destId="{86D09403-22FF-4648-9A42-022949B7CFD6}" srcOrd="8" destOrd="0" presId="urn:microsoft.com/office/officeart/2005/8/layout/architecture"/>
    <dgm:cxn modelId="{A07E4DC7-B1F4-4D2D-B7CA-9AEFD8D958E2}" type="presParOf" srcId="{86D09403-22FF-4648-9A42-022949B7CFD6}" destId="{CDBF2945-D209-41B5-97F0-0C031982B78A}" srcOrd="0" destOrd="0" presId="urn:microsoft.com/office/officeart/2005/8/layout/architecture"/>
    <dgm:cxn modelId="{DFC2FD3B-E54E-434C-BE50-E30614D5605D}" type="presParOf" srcId="{86D09403-22FF-4648-9A42-022949B7CFD6}" destId="{39015BB3-CD83-402F-A532-43B0F126C561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ED27C2-D81A-4733-9BFE-52AE17D4A4C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37F063-5D09-44C1-BB61-3AD8BCA61891}">
      <dgm:prSet phldrT="[Text]" custT="1"/>
      <dgm:spPr/>
      <dgm:t>
        <a:bodyPr/>
        <a:lstStyle/>
        <a:p>
          <a:r>
            <a:rPr lang="en-US" sz="7200" b="1" dirty="0">
              <a:latin typeface="+mj-lt"/>
            </a:rPr>
            <a:t> </a:t>
          </a:r>
        </a:p>
      </dgm:t>
    </dgm:pt>
    <dgm:pt modelId="{2A956D59-9C42-43C6-B8C0-25241B7BD361}" type="parTrans" cxnId="{2EBAC1B9-89AB-468D-9779-D15BC3A70D4E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D7B40CE1-A957-40AD-986F-10EA489FBBA2}" type="sibTrans" cxnId="{2EBAC1B9-89AB-468D-9779-D15BC3A70D4E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928D261A-CDB7-4FA8-9C96-C0576A617432}">
      <dgm:prSet phldrT="[Text]" custT="1"/>
      <dgm:spPr/>
      <dgm:t>
        <a:bodyPr/>
        <a:lstStyle/>
        <a:p>
          <a:r>
            <a:rPr lang="en-US" sz="1400" b="1" dirty="0">
              <a:latin typeface="+mj-lt"/>
            </a:rPr>
            <a:t>Amazing Volume amazingly fast</a:t>
          </a:r>
        </a:p>
      </dgm:t>
    </dgm:pt>
    <dgm:pt modelId="{2601B943-90A3-4715-A440-5202FED8A18A}" type="parTrans" cxnId="{8B54B372-84FA-4031-BA71-0E3502816B39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B6955201-B2B1-4FB6-A579-5835B3E2FF79}" type="sibTrans" cxnId="{8B54B372-84FA-4031-BA71-0E3502816B39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A763BD98-8A22-4290-9570-DD96CFEAF090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+mj-lt"/>
            </a:rPr>
            <a:t>Massive amount of connected things &amp; people</a:t>
          </a:r>
          <a:endParaRPr lang="en-US" sz="1400" b="1" dirty="0">
            <a:latin typeface="+mj-lt"/>
          </a:endParaRPr>
        </a:p>
      </dgm:t>
    </dgm:pt>
    <dgm:pt modelId="{5F00B659-8E59-47B4-A2E7-0F828E1E8680}" type="parTrans" cxnId="{A1AA18D3-6080-4AB5-9355-B422E0272CC8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F7F72346-F584-46EE-8238-F481794708A8}" type="sibTrans" cxnId="{A1AA18D3-6080-4AB5-9355-B422E0272CC8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FE51D2CE-A780-4223-A2D0-BD0962105DA1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+mj-lt"/>
            </a:rPr>
            <a:t>Energy Efficiency</a:t>
          </a:r>
          <a:endParaRPr lang="en-US" sz="1400" b="1" dirty="0">
            <a:latin typeface="+mj-lt"/>
          </a:endParaRPr>
        </a:p>
      </dgm:t>
    </dgm:pt>
    <dgm:pt modelId="{7CDAF011-23A0-405D-868B-A0F0656E8B3D}" type="parTrans" cxnId="{7A2E3E92-BE72-4B2B-844A-55094918D4D4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87B26191-C383-4099-AF5B-DB8C76B6F85A}" type="sibTrans" cxnId="{7A2E3E92-BE72-4B2B-844A-55094918D4D4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9D4CA660-52C3-4594-8B4A-07485D84D74E}">
      <dgm:prSet custT="1"/>
      <dgm:spPr/>
      <dgm:t>
        <a:bodyPr/>
        <a:lstStyle/>
        <a:p>
          <a:r>
            <a:rPr lang="en-US" sz="1400" b="1" dirty="0">
              <a:latin typeface="+mj-lt"/>
            </a:rPr>
            <a:t>Always best connected</a:t>
          </a:r>
        </a:p>
      </dgm:t>
    </dgm:pt>
    <dgm:pt modelId="{52AEB7CC-E303-44AA-AAD3-97D980A4C46E}" type="parTrans" cxnId="{2AD424D3-3257-4BFD-B5D3-20C1DA9E432C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60E8E486-7B00-488A-9945-5633B2C5A679}" type="sibTrans" cxnId="{2AD424D3-3257-4BFD-B5D3-20C1DA9E432C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7D9BA61B-8250-4102-AFD3-36FDDC327A9B}">
      <dgm:prSet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+mj-lt"/>
            </a:rPr>
            <a:t>No perceived delay</a:t>
          </a:r>
          <a:endParaRPr lang="en-US" sz="1400" b="1" dirty="0">
            <a:latin typeface="+mj-lt"/>
          </a:endParaRPr>
        </a:p>
      </dgm:t>
    </dgm:pt>
    <dgm:pt modelId="{A34560A7-52FD-4A16-B8FC-CB738053D42F}" type="parTrans" cxnId="{E601C252-F74D-440C-9A51-85EC5B0B4B1A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057772B9-1C0D-400C-98AD-8A0CAAC5D729}" type="sibTrans" cxnId="{E601C252-F74D-440C-9A51-85EC5B0B4B1A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5EAEED1E-4B41-44DA-BE2D-981C758E5EF6}">
      <dgm:prSet phldrT="[Text]" custT="1"/>
      <dgm:spPr/>
      <dgm:t>
        <a:bodyPr/>
        <a:lstStyle/>
        <a:p>
          <a:r>
            <a:rPr lang="en-US" sz="1400" b="1">
              <a:solidFill>
                <a:schemeClr val="tx1"/>
              </a:solidFill>
              <a:latin typeface="+mj-lt"/>
            </a:rPr>
            <a:t>Flexible programmable networks</a:t>
          </a:r>
          <a:endParaRPr lang="en-US" sz="1400" b="1" dirty="0">
            <a:latin typeface="+mj-lt"/>
          </a:endParaRPr>
        </a:p>
      </dgm:t>
    </dgm:pt>
    <dgm:pt modelId="{E51D5F28-BA49-45A0-8F89-0AE0F66EE2FA}" type="parTrans" cxnId="{03300BD3-AC79-4633-99D1-975CCA7A6E97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DCF01D14-FCDD-4520-B891-1F05FEEA4B2E}" type="sibTrans" cxnId="{03300BD3-AC79-4633-99D1-975CCA7A6E97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1098155E-3429-4527-901B-8E1740B2B5C1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+mj-lt"/>
            </a:rPr>
            <a:t>Secure networks</a:t>
          </a:r>
          <a:endParaRPr lang="en-US" sz="1400" b="1" dirty="0">
            <a:latin typeface="+mj-lt"/>
          </a:endParaRPr>
        </a:p>
      </dgm:t>
    </dgm:pt>
    <dgm:pt modelId="{E706D875-D17F-4D1D-9802-E285B4CCE69A}" type="parTrans" cxnId="{547633D5-29C3-4EB7-A657-E450122056F6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1CF7ECDA-5514-4009-A2FE-2A357E745ECA}" type="sibTrans" cxnId="{547633D5-29C3-4EB7-A657-E450122056F6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3AC1B65E-B873-4791-8CAD-C2B93559952A}" type="pres">
      <dgm:prSet presAssocID="{2DED27C2-D81A-4733-9BFE-52AE17D4A4CC}" presName="vert0" presStyleCnt="0">
        <dgm:presLayoutVars>
          <dgm:dir/>
          <dgm:animOne val="branch"/>
          <dgm:animLvl val="lvl"/>
        </dgm:presLayoutVars>
      </dgm:prSet>
      <dgm:spPr/>
    </dgm:pt>
    <dgm:pt modelId="{AFB18E1C-CF44-4EF6-9D39-D575E0A46939}" type="pres">
      <dgm:prSet presAssocID="{9037F063-5D09-44C1-BB61-3AD8BCA61891}" presName="thickLine" presStyleLbl="alignNode1" presStyleIdx="0" presStyleCnt="1"/>
      <dgm:spPr/>
    </dgm:pt>
    <dgm:pt modelId="{71BB03A7-4575-4287-BE5A-0CD7A90B6C9C}" type="pres">
      <dgm:prSet presAssocID="{9037F063-5D09-44C1-BB61-3AD8BCA61891}" presName="horz1" presStyleCnt="0"/>
      <dgm:spPr/>
    </dgm:pt>
    <dgm:pt modelId="{E22E23D0-AA74-454D-889A-53D0F40835B5}" type="pres">
      <dgm:prSet presAssocID="{9037F063-5D09-44C1-BB61-3AD8BCA61891}" presName="tx1" presStyleLbl="revTx" presStyleIdx="0" presStyleCnt="8"/>
      <dgm:spPr/>
    </dgm:pt>
    <dgm:pt modelId="{EF1FF191-7807-4B44-AE8E-22AEB6F51031}" type="pres">
      <dgm:prSet presAssocID="{9037F063-5D09-44C1-BB61-3AD8BCA61891}" presName="vert1" presStyleCnt="0"/>
      <dgm:spPr/>
    </dgm:pt>
    <dgm:pt modelId="{5230F437-9AFE-4295-ACEC-82A37C151BB4}" type="pres">
      <dgm:prSet presAssocID="{928D261A-CDB7-4FA8-9C96-C0576A617432}" presName="vertSpace2a" presStyleCnt="0"/>
      <dgm:spPr/>
    </dgm:pt>
    <dgm:pt modelId="{529709DA-E446-431F-BA33-6727706EE5E2}" type="pres">
      <dgm:prSet presAssocID="{928D261A-CDB7-4FA8-9C96-C0576A617432}" presName="horz2" presStyleCnt="0"/>
      <dgm:spPr/>
    </dgm:pt>
    <dgm:pt modelId="{0A1D37A5-E2FC-4C44-AFC7-250AFF5CA140}" type="pres">
      <dgm:prSet presAssocID="{928D261A-CDB7-4FA8-9C96-C0576A617432}" presName="horzSpace2" presStyleCnt="0"/>
      <dgm:spPr/>
    </dgm:pt>
    <dgm:pt modelId="{9CDD3A76-1D65-4B84-A07B-FEC3B7CF36C0}" type="pres">
      <dgm:prSet presAssocID="{928D261A-CDB7-4FA8-9C96-C0576A617432}" presName="tx2" presStyleLbl="revTx" presStyleIdx="1" presStyleCnt="8"/>
      <dgm:spPr/>
    </dgm:pt>
    <dgm:pt modelId="{E0CA4370-71BF-40BD-BA1A-3D52FF64C34B}" type="pres">
      <dgm:prSet presAssocID="{928D261A-CDB7-4FA8-9C96-C0576A617432}" presName="vert2" presStyleCnt="0"/>
      <dgm:spPr/>
    </dgm:pt>
    <dgm:pt modelId="{636B2EB8-F6F4-43FF-9E0C-7D7779505388}" type="pres">
      <dgm:prSet presAssocID="{928D261A-CDB7-4FA8-9C96-C0576A617432}" presName="thinLine2b" presStyleLbl="callout" presStyleIdx="0" presStyleCnt="7"/>
      <dgm:spPr/>
    </dgm:pt>
    <dgm:pt modelId="{1C01C4BF-BEEC-431F-8D52-88E0520E1B50}" type="pres">
      <dgm:prSet presAssocID="{928D261A-CDB7-4FA8-9C96-C0576A617432}" presName="vertSpace2b" presStyleCnt="0"/>
      <dgm:spPr/>
    </dgm:pt>
    <dgm:pt modelId="{90784C23-2168-4E14-B115-7FE1BB95FE8E}" type="pres">
      <dgm:prSet presAssocID="{9D4CA660-52C3-4594-8B4A-07485D84D74E}" presName="horz2" presStyleCnt="0"/>
      <dgm:spPr/>
    </dgm:pt>
    <dgm:pt modelId="{7E4D67D9-C6EB-4BEF-871D-B3AADBE0A3C9}" type="pres">
      <dgm:prSet presAssocID="{9D4CA660-52C3-4594-8B4A-07485D84D74E}" presName="horzSpace2" presStyleCnt="0"/>
      <dgm:spPr/>
    </dgm:pt>
    <dgm:pt modelId="{AFB7497D-300A-49FC-B6A3-BB6879324404}" type="pres">
      <dgm:prSet presAssocID="{9D4CA660-52C3-4594-8B4A-07485D84D74E}" presName="tx2" presStyleLbl="revTx" presStyleIdx="2" presStyleCnt="8"/>
      <dgm:spPr/>
    </dgm:pt>
    <dgm:pt modelId="{C54CD915-BE72-4719-8152-CB1012E94E57}" type="pres">
      <dgm:prSet presAssocID="{9D4CA660-52C3-4594-8B4A-07485D84D74E}" presName="vert2" presStyleCnt="0"/>
      <dgm:spPr/>
    </dgm:pt>
    <dgm:pt modelId="{AF2858EB-FF46-4074-9D3C-C20D79AF52BE}" type="pres">
      <dgm:prSet presAssocID="{9D4CA660-52C3-4594-8B4A-07485D84D74E}" presName="thinLine2b" presStyleLbl="callout" presStyleIdx="1" presStyleCnt="7"/>
      <dgm:spPr/>
    </dgm:pt>
    <dgm:pt modelId="{48A426DA-47AF-4BDB-9CE6-95970ECF0C89}" type="pres">
      <dgm:prSet presAssocID="{9D4CA660-52C3-4594-8B4A-07485D84D74E}" presName="vertSpace2b" presStyleCnt="0"/>
      <dgm:spPr/>
    </dgm:pt>
    <dgm:pt modelId="{D5A8EF7D-67E2-4C76-9209-EC0723CC8E26}" type="pres">
      <dgm:prSet presAssocID="{7D9BA61B-8250-4102-AFD3-36FDDC327A9B}" presName="horz2" presStyleCnt="0"/>
      <dgm:spPr/>
    </dgm:pt>
    <dgm:pt modelId="{0AB0E088-35B9-48A3-B9D8-160F558BFD2A}" type="pres">
      <dgm:prSet presAssocID="{7D9BA61B-8250-4102-AFD3-36FDDC327A9B}" presName="horzSpace2" presStyleCnt="0"/>
      <dgm:spPr/>
    </dgm:pt>
    <dgm:pt modelId="{88138A86-F6D7-4693-BE6E-90F36D4AFA12}" type="pres">
      <dgm:prSet presAssocID="{7D9BA61B-8250-4102-AFD3-36FDDC327A9B}" presName="tx2" presStyleLbl="revTx" presStyleIdx="3" presStyleCnt="8"/>
      <dgm:spPr/>
    </dgm:pt>
    <dgm:pt modelId="{85184202-16AB-420F-9893-14B39BD84AF4}" type="pres">
      <dgm:prSet presAssocID="{7D9BA61B-8250-4102-AFD3-36FDDC327A9B}" presName="vert2" presStyleCnt="0"/>
      <dgm:spPr/>
    </dgm:pt>
    <dgm:pt modelId="{92D62058-7BF8-4426-9767-13B7B50CF880}" type="pres">
      <dgm:prSet presAssocID="{7D9BA61B-8250-4102-AFD3-36FDDC327A9B}" presName="thinLine2b" presStyleLbl="callout" presStyleIdx="2" presStyleCnt="7"/>
      <dgm:spPr/>
    </dgm:pt>
    <dgm:pt modelId="{153AE8CB-9040-4EB3-A173-563E33BCE203}" type="pres">
      <dgm:prSet presAssocID="{7D9BA61B-8250-4102-AFD3-36FDDC327A9B}" presName="vertSpace2b" presStyleCnt="0"/>
      <dgm:spPr/>
    </dgm:pt>
    <dgm:pt modelId="{4579D4DD-D748-49EC-AFD1-D51AB9411A6F}" type="pres">
      <dgm:prSet presAssocID="{A763BD98-8A22-4290-9570-DD96CFEAF090}" presName="horz2" presStyleCnt="0"/>
      <dgm:spPr/>
    </dgm:pt>
    <dgm:pt modelId="{ACFC5BA7-C7BF-4C1B-80C6-4042B8CA3E27}" type="pres">
      <dgm:prSet presAssocID="{A763BD98-8A22-4290-9570-DD96CFEAF090}" presName="horzSpace2" presStyleCnt="0"/>
      <dgm:spPr/>
    </dgm:pt>
    <dgm:pt modelId="{DC7B0527-F10A-487B-9411-E16F6DE03B70}" type="pres">
      <dgm:prSet presAssocID="{A763BD98-8A22-4290-9570-DD96CFEAF090}" presName="tx2" presStyleLbl="revTx" presStyleIdx="4" presStyleCnt="8" custScaleY="164815"/>
      <dgm:spPr/>
    </dgm:pt>
    <dgm:pt modelId="{B390C247-E5FB-4762-B041-0F2DE53D3991}" type="pres">
      <dgm:prSet presAssocID="{A763BD98-8A22-4290-9570-DD96CFEAF090}" presName="vert2" presStyleCnt="0"/>
      <dgm:spPr/>
    </dgm:pt>
    <dgm:pt modelId="{DF6A4171-924C-4FC5-870C-44A570F42F86}" type="pres">
      <dgm:prSet presAssocID="{A763BD98-8A22-4290-9570-DD96CFEAF090}" presName="thinLine2b" presStyleLbl="callout" presStyleIdx="3" presStyleCnt="7"/>
      <dgm:spPr/>
    </dgm:pt>
    <dgm:pt modelId="{AB93E79E-91F6-4920-895E-FD940E20989C}" type="pres">
      <dgm:prSet presAssocID="{A763BD98-8A22-4290-9570-DD96CFEAF090}" presName="vertSpace2b" presStyleCnt="0"/>
      <dgm:spPr/>
    </dgm:pt>
    <dgm:pt modelId="{B5B7417F-CA08-4947-A380-AD1CDFF8DC18}" type="pres">
      <dgm:prSet presAssocID="{FE51D2CE-A780-4223-A2D0-BD0962105DA1}" presName="horz2" presStyleCnt="0"/>
      <dgm:spPr/>
    </dgm:pt>
    <dgm:pt modelId="{54569A63-C2BA-4EEA-A2F3-E72C890384EA}" type="pres">
      <dgm:prSet presAssocID="{FE51D2CE-A780-4223-A2D0-BD0962105DA1}" presName="horzSpace2" presStyleCnt="0"/>
      <dgm:spPr/>
    </dgm:pt>
    <dgm:pt modelId="{D9DA0695-7499-44A5-A291-6327A4DE3086}" type="pres">
      <dgm:prSet presAssocID="{FE51D2CE-A780-4223-A2D0-BD0962105DA1}" presName="tx2" presStyleLbl="revTx" presStyleIdx="5" presStyleCnt="8"/>
      <dgm:spPr/>
    </dgm:pt>
    <dgm:pt modelId="{350AD375-4FE6-4EA5-97D1-48E06BADA7BA}" type="pres">
      <dgm:prSet presAssocID="{FE51D2CE-A780-4223-A2D0-BD0962105DA1}" presName="vert2" presStyleCnt="0"/>
      <dgm:spPr/>
    </dgm:pt>
    <dgm:pt modelId="{F50FE607-3E2C-4A99-BF0E-BF2B37F3A384}" type="pres">
      <dgm:prSet presAssocID="{FE51D2CE-A780-4223-A2D0-BD0962105DA1}" presName="thinLine2b" presStyleLbl="callout" presStyleIdx="4" presStyleCnt="7"/>
      <dgm:spPr/>
    </dgm:pt>
    <dgm:pt modelId="{D37E36E8-3F4A-4C91-A357-1E416A12D0AA}" type="pres">
      <dgm:prSet presAssocID="{FE51D2CE-A780-4223-A2D0-BD0962105DA1}" presName="vertSpace2b" presStyleCnt="0"/>
      <dgm:spPr/>
    </dgm:pt>
    <dgm:pt modelId="{8C72624A-CDE3-40C6-8054-EE432889384E}" type="pres">
      <dgm:prSet presAssocID="{5EAEED1E-4B41-44DA-BE2D-981C758E5EF6}" presName="horz2" presStyleCnt="0"/>
      <dgm:spPr/>
    </dgm:pt>
    <dgm:pt modelId="{25DC383D-654A-40E4-83EA-8F04CF44F4F9}" type="pres">
      <dgm:prSet presAssocID="{5EAEED1E-4B41-44DA-BE2D-981C758E5EF6}" presName="horzSpace2" presStyleCnt="0"/>
      <dgm:spPr/>
    </dgm:pt>
    <dgm:pt modelId="{09690301-54F4-4AC7-AD81-A043880A80BD}" type="pres">
      <dgm:prSet presAssocID="{5EAEED1E-4B41-44DA-BE2D-981C758E5EF6}" presName="tx2" presStyleLbl="revTx" presStyleIdx="6" presStyleCnt="8"/>
      <dgm:spPr/>
    </dgm:pt>
    <dgm:pt modelId="{E8358AA7-EFAA-472D-AFED-3AD29D5842ED}" type="pres">
      <dgm:prSet presAssocID="{5EAEED1E-4B41-44DA-BE2D-981C758E5EF6}" presName="vert2" presStyleCnt="0"/>
      <dgm:spPr/>
    </dgm:pt>
    <dgm:pt modelId="{16839A6F-806B-42B0-9768-7F13EACD22CE}" type="pres">
      <dgm:prSet presAssocID="{5EAEED1E-4B41-44DA-BE2D-981C758E5EF6}" presName="thinLine2b" presStyleLbl="callout" presStyleIdx="5" presStyleCnt="7"/>
      <dgm:spPr/>
    </dgm:pt>
    <dgm:pt modelId="{6092ED8B-66D0-424F-9899-AF9F7AD025C1}" type="pres">
      <dgm:prSet presAssocID="{5EAEED1E-4B41-44DA-BE2D-981C758E5EF6}" presName="vertSpace2b" presStyleCnt="0"/>
      <dgm:spPr/>
    </dgm:pt>
    <dgm:pt modelId="{E8B13299-083F-4F4F-9DAD-3C789C27271F}" type="pres">
      <dgm:prSet presAssocID="{1098155E-3429-4527-901B-8E1740B2B5C1}" presName="horz2" presStyleCnt="0"/>
      <dgm:spPr/>
    </dgm:pt>
    <dgm:pt modelId="{118DEB28-7E97-470A-9646-26CDF6D9D2A5}" type="pres">
      <dgm:prSet presAssocID="{1098155E-3429-4527-901B-8E1740B2B5C1}" presName="horzSpace2" presStyleCnt="0"/>
      <dgm:spPr/>
    </dgm:pt>
    <dgm:pt modelId="{946F45CD-04C6-4C37-ABF7-871A15FDCB29}" type="pres">
      <dgm:prSet presAssocID="{1098155E-3429-4527-901B-8E1740B2B5C1}" presName="tx2" presStyleLbl="revTx" presStyleIdx="7" presStyleCnt="8"/>
      <dgm:spPr/>
    </dgm:pt>
    <dgm:pt modelId="{08E48412-FD22-43C7-B4BA-DDD68DD4703A}" type="pres">
      <dgm:prSet presAssocID="{1098155E-3429-4527-901B-8E1740B2B5C1}" presName="vert2" presStyleCnt="0"/>
      <dgm:spPr/>
    </dgm:pt>
    <dgm:pt modelId="{6EB0806E-E04F-4C1A-8E50-F25B50302B25}" type="pres">
      <dgm:prSet presAssocID="{1098155E-3429-4527-901B-8E1740B2B5C1}" presName="thinLine2b" presStyleLbl="callout" presStyleIdx="6" presStyleCnt="7"/>
      <dgm:spPr/>
    </dgm:pt>
    <dgm:pt modelId="{97642CA2-6C7B-4417-ABCB-1CF579BFCD10}" type="pres">
      <dgm:prSet presAssocID="{1098155E-3429-4527-901B-8E1740B2B5C1}" presName="vertSpace2b" presStyleCnt="0"/>
      <dgm:spPr/>
    </dgm:pt>
  </dgm:ptLst>
  <dgm:cxnLst>
    <dgm:cxn modelId="{EE6D7D01-3C2B-458C-8393-FC0A2C3612FA}" type="presOf" srcId="{9D4CA660-52C3-4594-8B4A-07485D84D74E}" destId="{AFB7497D-300A-49FC-B6A3-BB6879324404}" srcOrd="0" destOrd="0" presId="urn:microsoft.com/office/officeart/2008/layout/LinedList"/>
    <dgm:cxn modelId="{1D7DA42A-5F66-4761-85A0-278E5CDFB807}" type="presOf" srcId="{1098155E-3429-4527-901B-8E1740B2B5C1}" destId="{946F45CD-04C6-4C37-ABF7-871A15FDCB29}" srcOrd="0" destOrd="0" presId="urn:microsoft.com/office/officeart/2008/layout/LinedList"/>
    <dgm:cxn modelId="{FF1BF345-EBA5-44FD-96C2-954BC60648E9}" type="presOf" srcId="{A763BD98-8A22-4290-9570-DD96CFEAF090}" destId="{DC7B0527-F10A-487B-9411-E16F6DE03B70}" srcOrd="0" destOrd="0" presId="urn:microsoft.com/office/officeart/2008/layout/LinedList"/>
    <dgm:cxn modelId="{E76B496E-36C1-4E47-9AD0-EFBF286433F5}" type="presOf" srcId="{5EAEED1E-4B41-44DA-BE2D-981C758E5EF6}" destId="{09690301-54F4-4AC7-AD81-A043880A80BD}" srcOrd="0" destOrd="0" presId="urn:microsoft.com/office/officeart/2008/layout/LinedList"/>
    <dgm:cxn modelId="{8B54B372-84FA-4031-BA71-0E3502816B39}" srcId="{9037F063-5D09-44C1-BB61-3AD8BCA61891}" destId="{928D261A-CDB7-4FA8-9C96-C0576A617432}" srcOrd="0" destOrd="0" parTransId="{2601B943-90A3-4715-A440-5202FED8A18A}" sibTransId="{B6955201-B2B1-4FB6-A579-5835B3E2FF79}"/>
    <dgm:cxn modelId="{E601C252-F74D-440C-9A51-85EC5B0B4B1A}" srcId="{9037F063-5D09-44C1-BB61-3AD8BCA61891}" destId="{7D9BA61B-8250-4102-AFD3-36FDDC327A9B}" srcOrd="2" destOrd="0" parTransId="{A34560A7-52FD-4A16-B8FC-CB738053D42F}" sibTransId="{057772B9-1C0D-400C-98AD-8A0CAAC5D729}"/>
    <dgm:cxn modelId="{8B752C81-18BC-486B-9892-A33A2000C375}" type="presOf" srcId="{2DED27C2-D81A-4733-9BFE-52AE17D4A4CC}" destId="{3AC1B65E-B873-4791-8CAD-C2B93559952A}" srcOrd="0" destOrd="0" presId="urn:microsoft.com/office/officeart/2008/layout/LinedList"/>
    <dgm:cxn modelId="{7A2E3E92-BE72-4B2B-844A-55094918D4D4}" srcId="{9037F063-5D09-44C1-BB61-3AD8BCA61891}" destId="{FE51D2CE-A780-4223-A2D0-BD0962105DA1}" srcOrd="4" destOrd="0" parTransId="{7CDAF011-23A0-405D-868B-A0F0656E8B3D}" sibTransId="{87B26191-C383-4099-AF5B-DB8C76B6F85A}"/>
    <dgm:cxn modelId="{FBCA43B5-6A6D-4B13-89A9-54D8A156A621}" type="presOf" srcId="{FE51D2CE-A780-4223-A2D0-BD0962105DA1}" destId="{D9DA0695-7499-44A5-A291-6327A4DE3086}" srcOrd="0" destOrd="0" presId="urn:microsoft.com/office/officeart/2008/layout/LinedList"/>
    <dgm:cxn modelId="{2EBAC1B9-89AB-468D-9779-D15BC3A70D4E}" srcId="{2DED27C2-D81A-4733-9BFE-52AE17D4A4CC}" destId="{9037F063-5D09-44C1-BB61-3AD8BCA61891}" srcOrd="0" destOrd="0" parTransId="{2A956D59-9C42-43C6-B8C0-25241B7BD361}" sibTransId="{D7B40CE1-A957-40AD-986F-10EA489FBBA2}"/>
    <dgm:cxn modelId="{492250C9-EB96-4A23-AEA5-2A4A98744684}" type="presOf" srcId="{928D261A-CDB7-4FA8-9C96-C0576A617432}" destId="{9CDD3A76-1D65-4B84-A07B-FEC3B7CF36C0}" srcOrd="0" destOrd="0" presId="urn:microsoft.com/office/officeart/2008/layout/LinedList"/>
    <dgm:cxn modelId="{03300BD3-AC79-4633-99D1-975CCA7A6E97}" srcId="{9037F063-5D09-44C1-BB61-3AD8BCA61891}" destId="{5EAEED1E-4B41-44DA-BE2D-981C758E5EF6}" srcOrd="5" destOrd="0" parTransId="{E51D5F28-BA49-45A0-8F89-0AE0F66EE2FA}" sibTransId="{DCF01D14-FCDD-4520-B891-1F05FEEA4B2E}"/>
    <dgm:cxn modelId="{A1AA18D3-6080-4AB5-9355-B422E0272CC8}" srcId="{9037F063-5D09-44C1-BB61-3AD8BCA61891}" destId="{A763BD98-8A22-4290-9570-DD96CFEAF090}" srcOrd="3" destOrd="0" parTransId="{5F00B659-8E59-47B4-A2E7-0F828E1E8680}" sibTransId="{F7F72346-F584-46EE-8238-F481794708A8}"/>
    <dgm:cxn modelId="{2AD424D3-3257-4BFD-B5D3-20C1DA9E432C}" srcId="{9037F063-5D09-44C1-BB61-3AD8BCA61891}" destId="{9D4CA660-52C3-4594-8B4A-07485D84D74E}" srcOrd="1" destOrd="0" parTransId="{52AEB7CC-E303-44AA-AAD3-97D980A4C46E}" sibTransId="{60E8E486-7B00-488A-9945-5633B2C5A679}"/>
    <dgm:cxn modelId="{547633D5-29C3-4EB7-A657-E450122056F6}" srcId="{9037F063-5D09-44C1-BB61-3AD8BCA61891}" destId="{1098155E-3429-4527-901B-8E1740B2B5C1}" srcOrd="6" destOrd="0" parTransId="{E706D875-D17F-4D1D-9802-E285B4CCE69A}" sibTransId="{1CF7ECDA-5514-4009-A2FE-2A357E745ECA}"/>
    <dgm:cxn modelId="{1E88AEE5-F89E-4167-8FEA-E4A08E27D839}" type="presOf" srcId="{9037F063-5D09-44C1-BB61-3AD8BCA61891}" destId="{E22E23D0-AA74-454D-889A-53D0F40835B5}" srcOrd="0" destOrd="0" presId="urn:microsoft.com/office/officeart/2008/layout/LinedList"/>
    <dgm:cxn modelId="{54404DFC-335D-44E4-B694-46B314F8DECF}" type="presOf" srcId="{7D9BA61B-8250-4102-AFD3-36FDDC327A9B}" destId="{88138A86-F6D7-4693-BE6E-90F36D4AFA12}" srcOrd="0" destOrd="0" presId="urn:microsoft.com/office/officeart/2008/layout/LinedList"/>
    <dgm:cxn modelId="{E50F34FE-A743-43A9-812D-EE554ECDB858}" type="presParOf" srcId="{3AC1B65E-B873-4791-8CAD-C2B93559952A}" destId="{AFB18E1C-CF44-4EF6-9D39-D575E0A46939}" srcOrd="0" destOrd="0" presId="urn:microsoft.com/office/officeart/2008/layout/LinedList"/>
    <dgm:cxn modelId="{8AD2B862-BE5F-4CEE-873F-8C7802F6957C}" type="presParOf" srcId="{3AC1B65E-B873-4791-8CAD-C2B93559952A}" destId="{71BB03A7-4575-4287-BE5A-0CD7A90B6C9C}" srcOrd="1" destOrd="0" presId="urn:microsoft.com/office/officeart/2008/layout/LinedList"/>
    <dgm:cxn modelId="{EDD211E3-7B28-42BD-A884-1088B486B892}" type="presParOf" srcId="{71BB03A7-4575-4287-BE5A-0CD7A90B6C9C}" destId="{E22E23D0-AA74-454D-889A-53D0F40835B5}" srcOrd="0" destOrd="0" presId="urn:microsoft.com/office/officeart/2008/layout/LinedList"/>
    <dgm:cxn modelId="{A8528E4A-CDC2-403A-A01E-BC6C518E0506}" type="presParOf" srcId="{71BB03A7-4575-4287-BE5A-0CD7A90B6C9C}" destId="{EF1FF191-7807-4B44-AE8E-22AEB6F51031}" srcOrd="1" destOrd="0" presId="urn:microsoft.com/office/officeart/2008/layout/LinedList"/>
    <dgm:cxn modelId="{85C5601A-59D2-48FC-AA0B-57A19D7F0A72}" type="presParOf" srcId="{EF1FF191-7807-4B44-AE8E-22AEB6F51031}" destId="{5230F437-9AFE-4295-ACEC-82A37C151BB4}" srcOrd="0" destOrd="0" presId="urn:microsoft.com/office/officeart/2008/layout/LinedList"/>
    <dgm:cxn modelId="{DCDD8654-E7FA-4E6F-BED2-B0DEFF2CF604}" type="presParOf" srcId="{EF1FF191-7807-4B44-AE8E-22AEB6F51031}" destId="{529709DA-E446-431F-BA33-6727706EE5E2}" srcOrd="1" destOrd="0" presId="urn:microsoft.com/office/officeart/2008/layout/LinedList"/>
    <dgm:cxn modelId="{D6C9CD21-EFDC-4673-8027-64A21B7F12CD}" type="presParOf" srcId="{529709DA-E446-431F-BA33-6727706EE5E2}" destId="{0A1D37A5-E2FC-4C44-AFC7-250AFF5CA140}" srcOrd="0" destOrd="0" presId="urn:microsoft.com/office/officeart/2008/layout/LinedList"/>
    <dgm:cxn modelId="{7C59357A-F384-40A8-B8E4-FDCE1456A4F5}" type="presParOf" srcId="{529709DA-E446-431F-BA33-6727706EE5E2}" destId="{9CDD3A76-1D65-4B84-A07B-FEC3B7CF36C0}" srcOrd="1" destOrd="0" presId="urn:microsoft.com/office/officeart/2008/layout/LinedList"/>
    <dgm:cxn modelId="{73305D4F-01A4-428E-956A-EEC4198B621D}" type="presParOf" srcId="{529709DA-E446-431F-BA33-6727706EE5E2}" destId="{E0CA4370-71BF-40BD-BA1A-3D52FF64C34B}" srcOrd="2" destOrd="0" presId="urn:microsoft.com/office/officeart/2008/layout/LinedList"/>
    <dgm:cxn modelId="{8E737B27-0895-4BC5-AE58-0212CC081E88}" type="presParOf" srcId="{EF1FF191-7807-4B44-AE8E-22AEB6F51031}" destId="{636B2EB8-F6F4-43FF-9E0C-7D7779505388}" srcOrd="2" destOrd="0" presId="urn:microsoft.com/office/officeart/2008/layout/LinedList"/>
    <dgm:cxn modelId="{6B28719F-EFC7-4435-926D-82C8B499AF6E}" type="presParOf" srcId="{EF1FF191-7807-4B44-AE8E-22AEB6F51031}" destId="{1C01C4BF-BEEC-431F-8D52-88E0520E1B50}" srcOrd="3" destOrd="0" presId="urn:microsoft.com/office/officeart/2008/layout/LinedList"/>
    <dgm:cxn modelId="{0029309E-50BC-4904-BC27-557A0460E131}" type="presParOf" srcId="{EF1FF191-7807-4B44-AE8E-22AEB6F51031}" destId="{90784C23-2168-4E14-B115-7FE1BB95FE8E}" srcOrd="4" destOrd="0" presId="urn:microsoft.com/office/officeart/2008/layout/LinedList"/>
    <dgm:cxn modelId="{52981AFC-46E2-4685-9BC9-1AB2382D47E7}" type="presParOf" srcId="{90784C23-2168-4E14-B115-7FE1BB95FE8E}" destId="{7E4D67D9-C6EB-4BEF-871D-B3AADBE0A3C9}" srcOrd="0" destOrd="0" presId="urn:microsoft.com/office/officeart/2008/layout/LinedList"/>
    <dgm:cxn modelId="{BC533DFE-535D-43FF-B12B-154E0689C1E0}" type="presParOf" srcId="{90784C23-2168-4E14-B115-7FE1BB95FE8E}" destId="{AFB7497D-300A-49FC-B6A3-BB6879324404}" srcOrd="1" destOrd="0" presId="urn:microsoft.com/office/officeart/2008/layout/LinedList"/>
    <dgm:cxn modelId="{FB738773-D672-42DB-BA10-9541EA1B38EF}" type="presParOf" srcId="{90784C23-2168-4E14-B115-7FE1BB95FE8E}" destId="{C54CD915-BE72-4719-8152-CB1012E94E57}" srcOrd="2" destOrd="0" presId="urn:microsoft.com/office/officeart/2008/layout/LinedList"/>
    <dgm:cxn modelId="{255F4128-67C5-44A2-B23F-1FDF9607BFB2}" type="presParOf" srcId="{EF1FF191-7807-4B44-AE8E-22AEB6F51031}" destId="{AF2858EB-FF46-4074-9D3C-C20D79AF52BE}" srcOrd="5" destOrd="0" presId="urn:microsoft.com/office/officeart/2008/layout/LinedList"/>
    <dgm:cxn modelId="{84852316-3120-4FA8-81AC-0633920DBA7F}" type="presParOf" srcId="{EF1FF191-7807-4B44-AE8E-22AEB6F51031}" destId="{48A426DA-47AF-4BDB-9CE6-95970ECF0C89}" srcOrd="6" destOrd="0" presId="urn:microsoft.com/office/officeart/2008/layout/LinedList"/>
    <dgm:cxn modelId="{F1FF29EE-5D40-4CEB-8AEF-6A36D70FABE4}" type="presParOf" srcId="{EF1FF191-7807-4B44-AE8E-22AEB6F51031}" destId="{D5A8EF7D-67E2-4C76-9209-EC0723CC8E26}" srcOrd="7" destOrd="0" presId="urn:microsoft.com/office/officeart/2008/layout/LinedList"/>
    <dgm:cxn modelId="{4678073D-7EDB-4C59-90FF-6EFAFF159992}" type="presParOf" srcId="{D5A8EF7D-67E2-4C76-9209-EC0723CC8E26}" destId="{0AB0E088-35B9-48A3-B9D8-160F558BFD2A}" srcOrd="0" destOrd="0" presId="urn:microsoft.com/office/officeart/2008/layout/LinedList"/>
    <dgm:cxn modelId="{00396A48-60C1-41D1-9E89-48AF0776D3AA}" type="presParOf" srcId="{D5A8EF7D-67E2-4C76-9209-EC0723CC8E26}" destId="{88138A86-F6D7-4693-BE6E-90F36D4AFA12}" srcOrd="1" destOrd="0" presId="urn:microsoft.com/office/officeart/2008/layout/LinedList"/>
    <dgm:cxn modelId="{C56E4493-577F-4ADE-B7CE-B2398DC46B7E}" type="presParOf" srcId="{D5A8EF7D-67E2-4C76-9209-EC0723CC8E26}" destId="{85184202-16AB-420F-9893-14B39BD84AF4}" srcOrd="2" destOrd="0" presId="urn:microsoft.com/office/officeart/2008/layout/LinedList"/>
    <dgm:cxn modelId="{57F406F4-3EF1-4381-A933-0E6ECBFD9C90}" type="presParOf" srcId="{EF1FF191-7807-4B44-AE8E-22AEB6F51031}" destId="{92D62058-7BF8-4426-9767-13B7B50CF880}" srcOrd="8" destOrd="0" presId="urn:microsoft.com/office/officeart/2008/layout/LinedList"/>
    <dgm:cxn modelId="{347E7471-299D-412B-865F-C39CA6CA3708}" type="presParOf" srcId="{EF1FF191-7807-4B44-AE8E-22AEB6F51031}" destId="{153AE8CB-9040-4EB3-A173-563E33BCE203}" srcOrd="9" destOrd="0" presId="urn:microsoft.com/office/officeart/2008/layout/LinedList"/>
    <dgm:cxn modelId="{008D782C-1F66-4E5B-A979-1649A13E8AE5}" type="presParOf" srcId="{EF1FF191-7807-4B44-AE8E-22AEB6F51031}" destId="{4579D4DD-D748-49EC-AFD1-D51AB9411A6F}" srcOrd="10" destOrd="0" presId="urn:microsoft.com/office/officeart/2008/layout/LinedList"/>
    <dgm:cxn modelId="{FC8D8E1A-F8F0-44FB-869B-D7DD8097F95F}" type="presParOf" srcId="{4579D4DD-D748-49EC-AFD1-D51AB9411A6F}" destId="{ACFC5BA7-C7BF-4C1B-80C6-4042B8CA3E27}" srcOrd="0" destOrd="0" presId="urn:microsoft.com/office/officeart/2008/layout/LinedList"/>
    <dgm:cxn modelId="{50E51C15-2630-4364-B5BC-595D0C1077DA}" type="presParOf" srcId="{4579D4DD-D748-49EC-AFD1-D51AB9411A6F}" destId="{DC7B0527-F10A-487B-9411-E16F6DE03B70}" srcOrd="1" destOrd="0" presId="urn:microsoft.com/office/officeart/2008/layout/LinedList"/>
    <dgm:cxn modelId="{7EDCAF7B-014E-4461-A5C6-A9AECD4BB9B8}" type="presParOf" srcId="{4579D4DD-D748-49EC-AFD1-D51AB9411A6F}" destId="{B390C247-E5FB-4762-B041-0F2DE53D3991}" srcOrd="2" destOrd="0" presId="urn:microsoft.com/office/officeart/2008/layout/LinedList"/>
    <dgm:cxn modelId="{A291607F-5CF7-4033-B22D-EE10A2F90652}" type="presParOf" srcId="{EF1FF191-7807-4B44-AE8E-22AEB6F51031}" destId="{DF6A4171-924C-4FC5-870C-44A570F42F86}" srcOrd="11" destOrd="0" presId="urn:microsoft.com/office/officeart/2008/layout/LinedList"/>
    <dgm:cxn modelId="{A032E3B5-9858-4354-B820-2AFC741F73C3}" type="presParOf" srcId="{EF1FF191-7807-4B44-AE8E-22AEB6F51031}" destId="{AB93E79E-91F6-4920-895E-FD940E20989C}" srcOrd="12" destOrd="0" presId="urn:microsoft.com/office/officeart/2008/layout/LinedList"/>
    <dgm:cxn modelId="{74497B6D-053D-4C06-A177-F74A11AEA995}" type="presParOf" srcId="{EF1FF191-7807-4B44-AE8E-22AEB6F51031}" destId="{B5B7417F-CA08-4947-A380-AD1CDFF8DC18}" srcOrd="13" destOrd="0" presId="urn:microsoft.com/office/officeart/2008/layout/LinedList"/>
    <dgm:cxn modelId="{B1744392-A928-4E0B-9548-D0FC72DC9ADF}" type="presParOf" srcId="{B5B7417F-CA08-4947-A380-AD1CDFF8DC18}" destId="{54569A63-C2BA-4EEA-A2F3-E72C890384EA}" srcOrd="0" destOrd="0" presId="urn:microsoft.com/office/officeart/2008/layout/LinedList"/>
    <dgm:cxn modelId="{5E907171-3159-4574-969D-BC9782FD49E1}" type="presParOf" srcId="{B5B7417F-CA08-4947-A380-AD1CDFF8DC18}" destId="{D9DA0695-7499-44A5-A291-6327A4DE3086}" srcOrd="1" destOrd="0" presId="urn:microsoft.com/office/officeart/2008/layout/LinedList"/>
    <dgm:cxn modelId="{5B3D89A4-35F7-4688-8B05-B558E9514DE3}" type="presParOf" srcId="{B5B7417F-CA08-4947-A380-AD1CDFF8DC18}" destId="{350AD375-4FE6-4EA5-97D1-48E06BADA7BA}" srcOrd="2" destOrd="0" presId="urn:microsoft.com/office/officeart/2008/layout/LinedList"/>
    <dgm:cxn modelId="{3A7A0640-9B64-43A8-A347-8E07D3E5B369}" type="presParOf" srcId="{EF1FF191-7807-4B44-AE8E-22AEB6F51031}" destId="{F50FE607-3E2C-4A99-BF0E-BF2B37F3A384}" srcOrd="14" destOrd="0" presId="urn:microsoft.com/office/officeart/2008/layout/LinedList"/>
    <dgm:cxn modelId="{A2CF6076-CACA-44E3-96FD-EBC4ECE6F98F}" type="presParOf" srcId="{EF1FF191-7807-4B44-AE8E-22AEB6F51031}" destId="{D37E36E8-3F4A-4C91-A357-1E416A12D0AA}" srcOrd="15" destOrd="0" presId="urn:microsoft.com/office/officeart/2008/layout/LinedList"/>
    <dgm:cxn modelId="{483A31E4-93C9-4615-9DEA-1B2497ADF6F3}" type="presParOf" srcId="{EF1FF191-7807-4B44-AE8E-22AEB6F51031}" destId="{8C72624A-CDE3-40C6-8054-EE432889384E}" srcOrd="16" destOrd="0" presId="urn:microsoft.com/office/officeart/2008/layout/LinedList"/>
    <dgm:cxn modelId="{2A814957-755F-4DF3-BD93-3595A799EB0C}" type="presParOf" srcId="{8C72624A-CDE3-40C6-8054-EE432889384E}" destId="{25DC383D-654A-40E4-83EA-8F04CF44F4F9}" srcOrd="0" destOrd="0" presId="urn:microsoft.com/office/officeart/2008/layout/LinedList"/>
    <dgm:cxn modelId="{FEFD32D5-66A5-4F32-9467-006C8130D3A7}" type="presParOf" srcId="{8C72624A-CDE3-40C6-8054-EE432889384E}" destId="{09690301-54F4-4AC7-AD81-A043880A80BD}" srcOrd="1" destOrd="0" presId="urn:microsoft.com/office/officeart/2008/layout/LinedList"/>
    <dgm:cxn modelId="{92A35FFD-DCE3-4525-9189-36DC77CA147C}" type="presParOf" srcId="{8C72624A-CDE3-40C6-8054-EE432889384E}" destId="{E8358AA7-EFAA-472D-AFED-3AD29D5842ED}" srcOrd="2" destOrd="0" presId="urn:microsoft.com/office/officeart/2008/layout/LinedList"/>
    <dgm:cxn modelId="{FD64EA14-6940-4E29-84AA-0ECC866827C2}" type="presParOf" srcId="{EF1FF191-7807-4B44-AE8E-22AEB6F51031}" destId="{16839A6F-806B-42B0-9768-7F13EACD22CE}" srcOrd="17" destOrd="0" presId="urn:microsoft.com/office/officeart/2008/layout/LinedList"/>
    <dgm:cxn modelId="{85EC4E13-C1A8-4131-8321-FF815D0159FA}" type="presParOf" srcId="{EF1FF191-7807-4B44-AE8E-22AEB6F51031}" destId="{6092ED8B-66D0-424F-9899-AF9F7AD025C1}" srcOrd="18" destOrd="0" presId="urn:microsoft.com/office/officeart/2008/layout/LinedList"/>
    <dgm:cxn modelId="{DC1A866B-9272-4821-9E75-678FFFB394F4}" type="presParOf" srcId="{EF1FF191-7807-4B44-AE8E-22AEB6F51031}" destId="{E8B13299-083F-4F4F-9DAD-3C789C27271F}" srcOrd="19" destOrd="0" presId="urn:microsoft.com/office/officeart/2008/layout/LinedList"/>
    <dgm:cxn modelId="{B0EBC7E0-550A-4E10-9C1E-6FB939866ED4}" type="presParOf" srcId="{E8B13299-083F-4F4F-9DAD-3C789C27271F}" destId="{118DEB28-7E97-470A-9646-26CDF6D9D2A5}" srcOrd="0" destOrd="0" presId="urn:microsoft.com/office/officeart/2008/layout/LinedList"/>
    <dgm:cxn modelId="{2326DAB1-09E8-44A7-BEB4-A42667ECCEF9}" type="presParOf" srcId="{E8B13299-083F-4F4F-9DAD-3C789C27271F}" destId="{946F45CD-04C6-4C37-ABF7-871A15FDCB29}" srcOrd="1" destOrd="0" presId="urn:microsoft.com/office/officeart/2008/layout/LinedList"/>
    <dgm:cxn modelId="{8695A236-8F0B-4F71-91F8-A5A6D314047E}" type="presParOf" srcId="{E8B13299-083F-4F4F-9DAD-3C789C27271F}" destId="{08E48412-FD22-43C7-B4BA-DDD68DD4703A}" srcOrd="2" destOrd="0" presId="urn:microsoft.com/office/officeart/2008/layout/LinedList"/>
    <dgm:cxn modelId="{41C8780E-AF44-4FB0-B6F7-1BD6A3CF8F3C}" type="presParOf" srcId="{EF1FF191-7807-4B44-AE8E-22AEB6F51031}" destId="{6EB0806E-E04F-4C1A-8E50-F25B50302B25}" srcOrd="20" destOrd="0" presId="urn:microsoft.com/office/officeart/2008/layout/LinedList"/>
    <dgm:cxn modelId="{B3CD4873-39DE-4A04-B126-B01FED859778}" type="presParOf" srcId="{EF1FF191-7807-4B44-AE8E-22AEB6F51031}" destId="{97642CA2-6C7B-4417-ABCB-1CF579BFCD10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184EC7-B052-4D9A-B842-B68EF3ACC399}" type="doc">
      <dgm:prSet loTypeId="urn:microsoft.com/office/officeart/2005/8/layout/cycle1" loCatId="cycle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l-GR"/>
        </a:p>
      </dgm:t>
    </dgm:pt>
    <dgm:pt modelId="{8265FD28-EC03-4504-A3DB-93881D7B337E}">
      <dgm:prSet phldrT="[Κείμενο]" custT="1"/>
      <dgm:spPr/>
      <dgm:t>
        <a:bodyPr/>
        <a:lstStyle/>
        <a:p>
          <a:r>
            <a:rPr lang="en-US" sz="1600" b="1" dirty="0"/>
            <a:t>Virtual Reality</a:t>
          </a:r>
          <a:endParaRPr lang="el-GR" sz="1600" b="1" dirty="0"/>
        </a:p>
      </dgm:t>
    </dgm:pt>
    <dgm:pt modelId="{8581A692-7764-49D0-BF0A-5FAB2394195C}" type="parTrans" cxnId="{DB076C64-40A9-4B69-8376-32DFC2BC7B42}">
      <dgm:prSet/>
      <dgm:spPr/>
      <dgm:t>
        <a:bodyPr/>
        <a:lstStyle/>
        <a:p>
          <a:endParaRPr lang="el-GR"/>
        </a:p>
      </dgm:t>
    </dgm:pt>
    <dgm:pt modelId="{CB690022-7E55-497D-BFE2-E20B0A271DCE}" type="sibTrans" cxnId="{DB076C64-40A9-4B69-8376-32DFC2BC7B42}">
      <dgm:prSet/>
      <dgm:spPr/>
      <dgm:t>
        <a:bodyPr/>
        <a:lstStyle/>
        <a:p>
          <a:endParaRPr lang="el-GR"/>
        </a:p>
      </dgm:t>
    </dgm:pt>
    <dgm:pt modelId="{D2A0F9DF-7291-4EB4-9F48-B933BF443F03}">
      <dgm:prSet phldrT="[Κείμενο]" custT="1"/>
      <dgm:spPr/>
      <dgm:t>
        <a:bodyPr/>
        <a:lstStyle/>
        <a:p>
          <a:r>
            <a:rPr lang="en-US" sz="1600" b="1" dirty="0"/>
            <a:t>Secure distributed computing</a:t>
          </a:r>
          <a:endParaRPr lang="el-GR" sz="1600" b="1" dirty="0"/>
        </a:p>
      </dgm:t>
    </dgm:pt>
    <dgm:pt modelId="{F2808C73-00C7-413B-B720-C3C0417026E0}" type="parTrans" cxnId="{80B1731E-24CF-49FF-BA7B-197EA0EE7081}">
      <dgm:prSet/>
      <dgm:spPr/>
      <dgm:t>
        <a:bodyPr/>
        <a:lstStyle/>
        <a:p>
          <a:endParaRPr lang="el-GR"/>
        </a:p>
      </dgm:t>
    </dgm:pt>
    <dgm:pt modelId="{8C5A58D9-9995-46E0-808A-4D6D5B928D3A}" type="sibTrans" cxnId="{80B1731E-24CF-49FF-BA7B-197EA0EE7081}">
      <dgm:prSet/>
      <dgm:spPr/>
      <dgm:t>
        <a:bodyPr/>
        <a:lstStyle/>
        <a:p>
          <a:endParaRPr lang="el-GR"/>
        </a:p>
      </dgm:t>
    </dgm:pt>
    <dgm:pt modelId="{CF0F1FBA-5990-46BC-B2E0-CCB3876E5586}">
      <dgm:prSet phldrT="[Κείμενο]" custT="1"/>
      <dgm:spPr/>
      <dgm:t>
        <a:bodyPr/>
        <a:lstStyle/>
        <a:p>
          <a:r>
            <a:rPr lang="en-US" sz="1600" b="1" dirty="0"/>
            <a:t>Artificial Intelligence</a:t>
          </a:r>
          <a:endParaRPr lang="el-GR" sz="1600" b="1" dirty="0"/>
        </a:p>
      </dgm:t>
    </dgm:pt>
    <dgm:pt modelId="{03A67F5D-20E9-4B33-AAA5-F28CC24E74D0}" type="parTrans" cxnId="{95EF38A7-9CC1-42DC-986F-3AED05FD7E2C}">
      <dgm:prSet/>
      <dgm:spPr/>
      <dgm:t>
        <a:bodyPr/>
        <a:lstStyle/>
        <a:p>
          <a:endParaRPr lang="el-GR"/>
        </a:p>
      </dgm:t>
    </dgm:pt>
    <dgm:pt modelId="{75A0B3A0-FD60-448F-A3C3-250A30980F21}" type="sibTrans" cxnId="{95EF38A7-9CC1-42DC-986F-3AED05FD7E2C}">
      <dgm:prSet/>
      <dgm:spPr/>
      <dgm:t>
        <a:bodyPr/>
        <a:lstStyle/>
        <a:p>
          <a:endParaRPr lang="el-GR"/>
        </a:p>
      </dgm:t>
    </dgm:pt>
    <dgm:pt modelId="{A577FE39-4D48-4E88-833B-1CAE10082032}">
      <dgm:prSet phldrT="[Κείμενο]" custT="1"/>
      <dgm:spPr/>
      <dgm:t>
        <a:bodyPr/>
        <a:lstStyle/>
        <a:p>
          <a:r>
            <a:rPr lang="en-US" sz="1600" b="1" dirty="0"/>
            <a:t>Big Data analytics</a:t>
          </a:r>
          <a:endParaRPr lang="el-GR" sz="1600" b="1" dirty="0"/>
        </a:p>
      </dgm:t>
    </dgm:pt>
    <dgm:pt modelId="{A9C0AD1C-CD7E-40B2-9D0E-C2EBE65E66F4}" type="parTrans" cxnId="{6A2B6EE8-D10C-416B-971D-7E95CBEECD94}">
      <dgm:prSet/>
      <dgm:spPr/>
      <dgm:t>
        <a:bodyPr/>
        <a:lstStyle/>
        <a:p>
          <a:endParaRPr lang="el-GR"/>
        </a:p>
      </dgm:t>
    </dgm:pt>
    <dgm:pt modelId="{4C66EA15-31C6-456D-BF01-81409DC1B30B}" type="sibTrans" cxnId="{6A2B6EE8-D10C-416B-971D-7E95CBEECD94}">
      <dgm:prSet/>
      <dgm:spPr/>
      <dgm:t>
        <a:bodyPr/>
        <a:lstStyle/>
        <a:p>
          <a:endParaRPr lang="el-GR"/>
        </a:p>
      </dgm:t>
    </dgm:pt>
    <dgm:pt modelId="{ADD4AA05-3242-4C30-AD1D-033698AE1C98}">
      <dgm:prSet phldrT="[Κείμενο]" custT="1"/>
      <dgm:spPr/>
      <dgm:t>
        <a:bodyPr lIns="0" tIns="0" rIns="0" bIns="0"/>
        <a:lstStyle/>
        <a:p>
          <a:r>
            <a:rPr lang="en-US" sz="1600" b="1" dirty="0"/>
            <a:t>Augmented Reality</a:t>
          </a:r>
          <a:endParaRPr lang="el-GR" sz="1600" b="1" dirty="0"/>
        </a:p>
      </dgm:t>
    </dgm:pt>
    <dgm:pt modelId="{63CF7A84-1C3A-4925-A7AA-2F35AC932C63}" type="parTrans" cxnId="{7F08DD3B-58F8-4CE2-A23E-CF2352FC16B9}">
      <dgm:prSet/>
      <dgm:spPr/>
      <dgm:t>
        <a:bodyPr/>
        <a:lstStyle/>
        <a:p>
          <a:endParaRPr lang="el-GR"/>
        </a:p>
      </dgm:t>
    </dgm:pt>
    <dgm:pt modelId="{1AC6EB0F-64C6-4C1C-9D46-64C75E0786E0}" type="sibTrans" cxnId="{7F08DD3B-58F8-4CE2-A23E-CF2352FC16B9}">
      <dgm:prSet/>
      <dgm:spPr/>
      <dgm:t>
        <a:bodyPr/>
        <a:lstStyle/>
        <a:p>
          <a:endParaRPr lang="el-GR"/>
        </a:p>
      </dgm:t>
    </dgm:pt>
    <dgm:pt modelId="{7AF9D6CF-0807-4183-A770-0A70C6AA367B}">
      <dgm:prSet/>
      <dgm:spPr/>
      <dgm:t>
        <a:bodyPr/>
        <a:lstStyle/>
        <a:p>
          <a:endParaRPr lang="el-GR" dirty="0"/>
        </a:p>
      </dgm:t>
    </dgm:pt>
    <dgm:pt modelId="{8AACBD7A-54AF-463B-9FB7-4DA35CAD5E0B}" type="parTrans" cxnId="{81A2A529-8A72-479E-9C68-5D47A761F313}">
      <dgm:prSet/>
      <dgm:spPr/>
      <dgm:t>
        <a:bodyPr/>
        <a:lstStyle/>
        <a:p>
          <a:endParaRPr lang="el-GR"/>
        </a:p>
      </dgm:t>
    </dgm:pt>
    <dgm:pt modelId="{DC2BB3D1-CD70-496D-BA88-1B7248D6C103}" type="sibTrans" cxnId="{81A2A529-8A72-479E-9C68-5D47A761F313}">
      <dgm:prSet/>
      <dgm:spPr/>
      <dgm:t>
        <a:bodyPr/>
        <a:lstStyle/>
        <a:p>
          <a:endParaRPr lang="el-GR"/>
        </a:p>
      </dgm:t>
    </dgm:pt>
    <dgm:pt modelId="{732EA53D-3F6F-4A03-809B-A055E64A96E2}">
      <dgm:prSet phldrT="[Κείμενο]" custT="1"/>
      <dgm:spPr/>
      <dgm:t>
        <a:bodyPr/>
        <a:lstStyle/>
        <a:p>
          <a:r>
            <a:rPr lang="en-US" sz="1600" b="1" dirty="0"/>
            <a:t>Compute convergence</a:t>
          </a:r>
          <a:endParaRPr lang="el-GR" sz="1600" b="1" dirty="0"/>
        </a:p>
      </dgm:t>
    </dgm:pt>
    <dgm:pt modelId="{9EE0A6D6-7C40-4A08-816C-0FE0692E952F}" type="parTrans" cxnId="{E31A9830-7739-4A2F-87D8-DC2823CFA76C}">
      <dgm:prSet/>
      <dgm:spPr/>
      <dgm:t>
        <a:bodyPr/>
        <a:lstStyle/>
        <a:p>
          <a:endParaRPr lang="el-GR"/>
        </a:p>
      </dgm:t>
    </dgm:pt>
    <dgm:pt modelId="{767A8826-CB58-4A5F-A130-2A0B8DB79F47}" type="sibTrans" cxnId="{E31A9830-7739-4A2F-87D8-DC2823CFA76C}">
      <dgm:prSet/>
      <dgm:spPr/>
      <dgm:t>
        <a:bodyPr/>
        <a:lstStyle/>
        <a:p>
          <a:endParaRPr lang="el-GR"/>
        </a:p>
      </dgm:t>
    </dgm:pt>
    <dgm:pt modelId="{EFBE59A6-16F6-4ACE-86FD-E055A6F628C0}">
      <dgm:prSet phldrT="[Κείμενο]" custT="1"/>
      <dgm:spPr/>
      <dgm:t>
        <a:bodyPr/>
        <a:lstStyle/>
        <a:p>
          <a:r>
            <a:rPr lang="en-US" sz="1600" b="1" dirty="0"/>
            <a:t>Data services diversity</a:t>
          </a:r>
          <a:endParaRPr lang="el-GR" sz="1600" b="1" dirty="0"/>
        </a:p>
      </dgm:t>
    </dgm:pt>
    <dgm:pt modelId="{3340C20C-E02B-45C2-8CC4-A447A2B43E1D}" type="parTrans" cxnId="{540363E5-13CF-4130-8574-F73187B95C78}">
      <dgm:prSet/>
      <dgm:spPr/>
      <dgm:t>
        <a:bodyPr/>
        <a:lstStyle/>
        <a:p>
          <a:endParaRPr lang="el-GR"/>
        </a:p>
      </dgm:t>
    </dgm:pt>
    <dgm:pt modelId="{6D098B86-7A40-4A2D-98BD-B8130E43180B}" type="sibTrans" cxnId="{540363E5-13CF-4130-8574-F73187B95C78}">
      <dgm:prSet/>
      <dgm:spPr/>
      <dgm:t>
        <a:bodyPr/>
        <a:lstStyle/>
        <a:p>
          <a:endParaRPr lang="el-GR"/>
        </a:p>
      </dgm:t>
    </dgm:pt>
    <dgm:pt modelId="{31A6D774-C7FD-4FBF-AD29-D23C810C32D1}" type="pres">
      <dgm:prSet presAssocID="{08184EC7-B052-4D9A-B842-B68EF3ACC399}" presName="cycle" presStyleCnt="0">
        <dgm:presLayoutVars>
          <dgm:dir/>
          <dgm:resizeHandles val="exact"/>
        </dgm:presLayoutVars>
      </dgm:prSet>
      <dgm:spPr/>
    </dgm:pt>
    <dgm:pt modelId="{0B2C49DE-5A09-442E-982C-D64D143CDBE4}" type="pres">
      <dgm:prSet presAssocID="{8265FD28-EC03-4504-A3DB-93881D7B337E}" presName="dummy" presStyleCnt="0"/>
      <dgm:spPr/>
    </dgm:pt>
    <dgm:pt modelId="{5DA46BF5-1A1F-4F93-992F-48833D5417ED}" type="pres">
      <dgm:prSet presAssocID="{8265FD28-EC03-4504-A3DB-93881D7B337E}" presName="node" presStyleLbl="revTx" presStyleIdx="0" presStyleCnt="8">
        <dgm:presLayoutVars>
          <dgm:bulletEnabled val="1"/>
        </dgm:presLayoutVars>
      </dgm:prSet>
      <dgm:spPr/>
    </dgm:pt>
    <dgm:pt modelId="{68994D95-B396-40FA-A267-20CDCD348FCB}" type="pres">
      <dgm:prSet presAssocID="{CB690022-7E55-497D-BFE2-E20B0A271DCE}" presName="sibTrans" presStyleLbl="node1" presStyleIdx="0" presStyleCnt="8"/>
      <dgm:spPr/>
    </dgm:pt>
    <dgm:pt modelId="{10C7AF24-F669-4681-AE7C-C0A2875B07E0}" type="pres">
      <dgm:prSet presAssocID="{D2A0F9DF-7291-4EB4-9F48-B933BF443F03}" presName="dummy" presStyleCnt="0"/>
      <dgm:spPr/>
    </dgm:pt>
    <dgm:pt modelId="{7890E71B-F52C-4E57-B9C5-148D1926173C}" type="pres">
      <dgm:prSet presAssocID="{D2A0F9DF-7291-4EB4-9F48-B933BF443F03}" presName="node" presStyleLbl="revTx" presStyleIdx="1" presStyleCnt="8" custScaleX="144336">
        <dgm:presLayoutVars>
          <dgm:bulletEnabled val="1"/>
        </dgm:presLayoutVars>
      </dgm:prSet>
      <dgm:spPr/>
    </dgm:pt>
    <dgm:pt modelId="{6DFCF096-DE2C-47E4-A92A-6591628EA53B}" type="pres">
      <dgm:prSet presAssocID="{8C5A58D9-9995-46E0-808A-4D6D5B928D3A}" presName="sibTrans" presStyleLbl="node1" presStyleIdx="1" presStyleCnt="8"/>
      <dgm:spPr/>
    </dgm:pt>
    <dgm:pt modelId="{6264642E-23A4-4E75-8F88-398AB0BED81F}" type="pres">
      <dgm:prSet presAssocID="{CF0F1FBA-5990-46BC-B2E0-CCB3876E5586}" presName="dummy" presStyleCnt="0"/>
      <dgm:spPr/>
    </dgm:pt>
    <dgm:pt modelId="{0BE26985-F7B2-4835-8DA4-35FAE2885D04}" type="pres">
      <dgm:prSet presAssocID="{CF0F1FBA-5990-46BC-B2E0-CCB3876E5586}" presName="node" presStyleLbl="revTx" presStyleIdx="2" presStyleCnt="8" custScaleX="162077">
        <dgm:presLayoutVars>
          <dgm:bulletEnabled val="1"/>
        </dgm:presLayoutVars>
      </dgm:prSet>
      <dgm:spPr/>
    </dgm:pt>
    <dgm:pt modelId="{98E140E2-9C6E-4144-875A-2422080C6762}" type="pres">
      <dgm:prSet presAssocID="{75A0B3A0-FD60-448F-A3C3-250A30980F21}" presName="sibTrans" presStyleLbl="node1" presStyleIdx="2" presStyleCnt="8" custScaleY="103423"/>
      <dgm:spPr/>
    </dgm:pt>
    <dgm:pt modelId="{55FA014D-DD4B-4F83-A9B1-86D9DD64E776}" type="pres">
      <dgm:prSet presAssocID="{A577FE39-4D48-4E88-833B-1CAE10082032}" presName="dummy" presStyleCnt="0"/>
      <dgm:spPr/>
    </dgm:pt>
    <dgm:pt modelId="{BB2CE82F-DE9A-4430-861C-9BDD3E6A4316}" type="pres">
      <dgm:prSet presAssocID="{A577FE39-4D48-4E88-833B-1CAE10082032}" presName="node" presStyleLbl="revTx" presStyleIdx="3" presStyleCnt="8" custScaleX="155102">
        <dgm:presLayoutVars>
          <dgm:bulletEnabled val="1"/>
        </dgm:presLayoutVars>
      </dgm:prSet>
      <dgm:spPr/>
    </dgm:pt>
    <dgm:pt modelId="{871024C6-977E-47A6-AF35-C141A80AF3C2}" type="pres">
      <dgm:prSet presAssocID="{4C66EA15-31C6-456D-BF01-81409DC1B30B}" presName="sibTrans" presStyleLbl="node1" presStyleIdx="3" presStyleCnt="8"/>
      <dgm:spPr/>
    </dgm:pt>
    <dgm:pt modelId="{CE1FB2D0-77E9-499C-8B37-63C2866441BF}" type="pres">
      <dgm:prSet presAssocID="{732EA53D-3F6F-4A03-809B-A055E64A96E2}" presName="dummy" presStyleCnt="0"/>
      <dgm:spPr/>
    </dgm:pt>
    <dgm:pt modelId="{1BD845F7-C865-4D3D-8E96-EC143A329353}" type="pres">
      <dgm:prSet presAssocID="{732EA53D-3F6F-4A03-809B-A055E64A96E2}" presName="node" presStyleLbl="revTx" presStyleIdx="4" presStyleCnt="8" custScaleX="155920" custRadScaleRad="103228" custRadScaleInc="51347">
        <dgm:presLayoutVars>
          <dgm:bulletEnabled val="1"/>
        </dgm:presLayoutVars>
      </dgm:prSet>
      <dgm:spPr/>
    </dgm:pt>
    <dgm:pt modelId="{8E1C6041-307C-4D45-9C7B-2614A6F7E67D}" type="pres">
      <dgm:prSet presAssocID="{767A8826-CB58-4A5F-A130-2A0B8DB79F47}" presName="sibTrans" presStyleLbl="node1" presStyleIdx="4" presStyleCnt="8"/>
      <dgm:spPr/>
    </dgm:pt>
    <dgm:pt modelId="{B9FBD626-B7A5-4ED4-89BA-FC24247D2D14}" type="pres">
      <dgm:prSet presAssocID="{EFBE59A6-16F6-4ACE-86FD-E055A6F628C0}" presName="dummy" presStyleCnt="0"/>
      <dgm:spPr/>
    </dgm:pt>
    <dgm:pt modelId="{9804099F-94C3-45DD-956D-A7778FCFEA31}" type="pres">
      <dgm:prSet presAssocID="{EFBE59A6-16F6-4ACE-86FD-E055A6F628C0}" presName="node" presStyleLbl="revTx" presStyleIdx="5" presStyleCnt="8" custScaleX="152791" custRadScaleRad="99211" custRadScaleInc="12671">
        <dgm:presLayoutVars>
          <dgm:bulletEnabled val="1"/>
        </dgm:presLayoutVars>
      </dgm:prSet>
      <dgm:spPr/>
    </dgm:pt>
    <dgm:pt modelId="{715BEAFD-5100-45BA-AA03-2FDFB1F34FC0}" type="pres">
      <dgm:prSet presAssocID="{6D098B86-7A40-4A2D-98BD-B8130E43180B}" presName="sibTrans" presStyleLbl="node1" presStyleIdx="5" presStyleCnt="8"/>
      <dgm:spPr/>
    </dgm:pt>
    <dgm:pt modelId="{8CAF0D55-731E-4EF0-A699-05DEEF4B94FA}" type="pres">
      <dgm:prSet presAssocID="{7AF9D6CF-0807-4183-A770-0A70C6AA367B}" presName="dummy" presStyleCnt="0"/>
      <dgm:spPr/>
    </dgm:pt>
    <dgm:pt modelId="{9966F221-7DD6-472C-8291-7FB0A5ABD8D6}" type="pres">
      <dgm:prSet presAssocID="{7AF9D6CF-0807-4183-A770-0A70C6AA367B}" presName="node" presStyleLbl="revTx" presStyleIdx="6" presStyleCnt="8">
        <dgm:presLayoutVars>
          <dgm:bulletEnabled val="1"/>
        </dgm:presLayoutVars>
      </dgm:prSet>
      <dgm:spPr/>
    </dgm:pt>
    <dgm:pt modelId="{F844370D-68DB-4869-BE2D-FDF7E6A04278}" type="pres">
      <dgm:prSet presAssocID="{DC2BB3D1-CD70-496D-BA88-1B7248D6C103}" presName="sibTrans" presStyleLbl="node1" presStyleIdx="6" presStyleCnt="8"/>
      <dgm:spPr/>
    </dgm:pt>
    <dgm:pt modelId="{47F34508-E09F-42A4-98AC-0BA83CD111FB}" type="pres">
      <dgm:prSet presAssocID="{ADD4AA05-3242-4C30-AD1D-033698AE1C98}" presName="dummy" presStyleCnt="0"/>
      <dgm:spPr/>
    </dgm:pt>
    <dgm:pt modelId="{3004951A-DB34-404A-BC3A-2F83FA71DB30}" type="pres">
      <dgm:prSet presAssocID="{ADD4AA05-3242-4C30-AD1D-033698AE1C98}" presName="node" presStyleLbl="revTx" presStyleIdx="7" presStyleCnt="8" custScaleX="136741" custScaleY="74357" custRadScaleRad="101757" custRadScaleInc="-56992">
        <dgm:presLayoutVars>
          <dgm:bulletEnabled val="1"/>
        </dgm:presLayoutVars>
      </dgm:prSet>
      <dgm:spPr/>
    </dgm:pt>
    <dgm:pt modelId="{7E1ADFEF-B2E3-4A0C-AFA5-DBE943E63CF7}" type="pres">
      <dgm:prSet presAssocID="{1AC6EB0F-64C6-4C1C-9D46-64C75E0786E0}" presName="sibTrans" presStyleLbl="node1" presStyleIdx="7" presStyleCnt="8"/>
      <dgm:spPr/>
    </dgm:pt>
  </dgm:ptLst>
  <dgm:cxnLst>
    <dgm:cxn modelId="{CDD63A00-FF45-48FF-ABAB-946B375D25B7}" type="presOf" srcId="{732EA53D-3F6F-4A03-809B-A055E64A96E2}" destId="{1BD845F7-C865-4D3D-8E96-EC143A329353}" srcOrd="0" destOrd="0" presId="urn:microsoft.com/office/officeart/2005/8/layout/cycle1"/>
    <dgm:cxn modelId="{0544B509-CE7F-4C44-9E62-4C4B56F1B2F7}" type="presOf" srcId="{1AC6EB0F-64C6-4C1C-9D46-64C75E0786E0}" destId="{7E1ADFEF-B2E3-4A0C-AFA5-DBE943E63CF7}" srcOrd="0" destOrd="0" presId="urn:microsoft.com/office/officeart/2005/8/layout/cycle1"/>
    <dgm:cxn modelId="{80B1731E-24CF-49FF-BA7B-197EA0EE7081}" srcId="{08184EC7-B052-4D9A-B842-B68EF3ACC399}" destId="{D2A0F9DF-7291-4EB4-9F48-B933BF443F03}" srcOrd="1" destOrd="0" parTransId="{F2808C73-00C7-413B-B720-C3C0417026E0}" sibTransId="{8C5A58D9-9995-46E0-808A-4D6D5B928D3A}"/>
    <dgm:cxn modelId="{CC70E320-FEED-4669-8CB1-A38D0AF6139A}" type="presOf" srcId="{08184EC7-B052-4D9A-B842-B68EF3ACC399}" destId="{31A6D774-C7FD-4FBF-AD29-D23C810C32D1}" srcOrd="0" destOrd="0" presId="urn:microsoft.com/office/officeart/2005/8/layout/cycle1"/>
    <dgm:cxn modelId="{81A2A529-8A72-479E-9C68-5D47A761F313}" srcId="{08184EC7-B052-4D9A-B842-B68EF3ACC399}" destId="{7AF9D6CF-0807-4183-A770-0A70C6AA367B}" srcOrd="6" destOrd="0" parTransId="{8AACBD7A-54AF-463B-9FB7-4DA35CAD5E0B}" sibTransId="{DC2BB3D1-CD70-496D-BA88-1B7248D6C103}"/>
    <dgm:cxn modelId="{3F218A30-C59D-4EE1-982A-1F860B4E68E9}" type="presOf" srcId="{767A8826-CB58-4A5F-A130-2A0B8DB79F47}" destId="{8E1C6041-307C-4D45-9C7B-2614A6F7E67D}" srcOrd="0" destOrd="0" presId="urn:microsoft.com/office/officeart/2005/8/layout/cycle1"/>
    <dgm:cxn modelId="{E31A9830-7739-4A2F-87D8-DC2823CFA76C}" srcId="{08184EC7-B052-4D9A-B842-B68EF3ACC399}" destId="{732EA53D-3F6F-4A03-809B-A055E64A96E2}" srcOrd="4" destOrd="0" parTransId="{9EE0A6D6-7C40-4A08-816C-0FE0692E952F}" sibTransId="{767A8826-CB58-4A5F-A130-2A0B8DB79F47}"/>
    <dgm:cxn modelId="{7F08DD3B-58F8-4CE2-A23E-CF2352FC16B9}" srcId="{08184EC7-B052-4D9A-B842-B68EF3ACC399}" destId="{ADD4AA05-3242-4C30-AD1D-033698AE1C98}" srcOrd="7" destOrd="0" parTransId="{63CF7A84-1C3A-4925-A7AA-2F35AC932C63}" sibTransId="{1AC6EB0F-64C6-4C1C-9D46-64C75E0786E0}"/>
    <dgm:cxn modelId="{31440B5D-BDBF-4C07-9573-8933C1F6141B}" type="presOf" srcId="{6D098B86-7A40-4A2D-98BD-B8130E43180B}" destId="{715BEAFD-5100-45BA-AA03-2FDFB1F34FC0}" srcOrd="0" destOrd="0" presId="urn:microsoft.com/office/officeart/2005/8/layout/cycle1"/>
    <dgm:cxn modelId="{35A0A65E-0472-4820-B5CE-9CCB0F31E5E1}" type="presOf" srcId="{DC2BB3D1-CD70-496D-BA88-1B7248D6C103}" destId="{F844370D-68DB-4869-BE2D-FDF7E6A04278}" srcOrd="0" destOrd="0" presId="urn:microsoft.com/office/officeart/2005/8/layout/cycle1"/>
    <dgm:cxn modelId="{DB076C64-40A9-4B69-8376-32DFC2BC7B42}" srcId="{08184EC7-B052-4D9A-B842-B68EF3ACC399}" destId="{8265FD28-EC03-4504-A3DB-93881D7B337E}" srcOrd="0" destOrd="0" parTransId="{8581A692-7764-49D0-BF0A-5FAB2394195C}" sibTransId="{CB690022-7E55-497D-BFE2-E20B0A271DCE}"/>
    <dgm:cxn modelId="{9DAE7D4D-96CC-4EE9-BA5B-2B9930C69AA2}" type="presOf" srcId="{8265FD28-EC03-4504-A3DB-93881D7B337E}" destId="{5DA46BF5-1A1F-4F93-992F-48833D5417ED}" srcOrd="0" destOrd="0" presId="urn:microsoft.com/office/officeart/2005/8/layout/cycle1"/>
    <dgm:cxn modelId="{AC44F873-0D98-4851-AEEA-B175CB0EB5A8}" type="presOf" srcId="{CB690022-7E55-497D-BFE2-E20B0A271DCE}" destId="{68994D95-B396-40FA-A267-20CDCD348FCB}" srcOrd="0" destOrd="0" presId="urn:microsoft.com/office/officeart/2005/8/layout/cycle1"/>
    <dgm:cxn modelId="{9CE15155-E14D-4D8A-81A8-B1DD8EEF292C}" type="presOf" srcId="{CF0F1FBA-5990-46BC-B2E0-CCB3876E5586}" destId="{0BE26985-F7B2-4835-8DA4-35FAE2885D04}" srcOrd="0" destOrd="0" presId="urn:microsoft.com/office/officeart/2005/8/layout/cycle1"/>
    <dgm:cxn modelId="{4E227A92-8A51-4126-B862-D5A4BA362421}" type="presOf" srcId="{A577FE39-4D48-4E88-833B-1CAE10082032}" destId="{BB2CE82F-DE9A-4430-861C-9BDD3E6A4316}" srcOrd="0" destOrd="0" presId="urn:microsoft.com/office/officeart/2005/8/layout/cycle1"/>
    <dgm:cxn modelId="{9F2F7593-F298-4B18-8F1B-30E03D2F7292}" type="presOf" srcId="{EFBE59A6-16F6-4ACE-86FD-E055A6F628C0}" destId="{9804099F-94C3-45DD-956D-A7778FCFEA31}" srcOrd="0" destOrd="0" presId="urn:microsoft.com/office/officeart/2005/8/layout/cycle1"/>
    <dgm:cxn modelId="{95EF38A7-9CC1-42DC-986F-3AED05FD7E2C}" srcId="{08184EC7-B052-4D9A-B842-B68EF3ACC399}" destId="{CF0F1FBA-5990-46BC-B2E0-CCB3876E5586}" srcOrd="2" destOrd="0" parTransId="{03A67F5D-20E9-4B33-AAA5-F28CC24E74D0}" sibTransId="{75A0B3A0-FD60-448F-A3C3-250A30980F21}"/>
    <dgm:cxn modelId="{B44FAAC0-10A1-44E1-986B-50B1378DEED8}" type="presOf" srcId="{7AF9D6CF-0807-4183-A770-0A70C6AA367B}" destId="{9966F221-7DD6-472C-8291-7FB0A5ABD8D6}" srcOrd="0" destOrd="0" presId="urn:microsoft.com/office/officeart/2005/8/layout/cycle1"/>
    <dgm:cxn modelId="{2FB98CC2-A46D-4156-94EA-C94DF1142B9F}" type="presOf" srcId="{4C66EA15-31C6-456D-BF01-81409DC1B30B}" destId="{871024C6-977E-47A6-AF35-C141A80AF3C2}" srcOrd="0" destOrd="0" presId="urn:microsoft.com/office/officeart/2005/8/layout/cycle1"/>
    <dgm:cxn modelId="{E43517CC-B58A-4C44-816F-22EBAB7990D3}" type="presOf" srcId="{D2A0F9DF-7291-4EB4-9F48-B933BF443F03}" destId="{7890E71B-F52C-4E57-B9C5-148D1926173C}" srcOrd="0" destOrd="0" presId="urn:microsoft.com/office/officeart/2005/8/layout/cycle1"/>
    <dgm:cxn modelId="{4969CCCF-2124-4B73-A877-0654262CAD4C}" type="presOf" srcId="{ADD4AA05-3242-4C30-AD1D-033698AE1C98}" destId="{3004951A-DB34-404A-BC3A-2F83FA71DB30}" srcOrd="0" destOrd="0" presId="urn:microsoft.com/office/officeart/2005/8/layout/cycle1"/>
    <dgm:cxn modelId="{00C099D1-F39A-405A-9DC1-7ACFE27D23DB}" type="presOf" srcId="{75A0B3A0-FD60-448F-A3C3-250A30980F21}" destId="{98E140E2-9C6E-4144-875A-2422080C6762}" srcOrd="0" destOrd="0" presId="urn:microsoft.com/office/officeart/2005/8/layout/cycle1"/>
    <dgm:cxn modelId="{540363E5-13CF-4130-8574-F73187B95C78}" srcId="{08184EC7-B052-4D9A-B842-B68EF3ACC399}" destId="{EFBE59A6-16F6-4ACE-86FD-E055A6F628C0}" srcOrd="5" destOrd="0" parTransId="{3340C20C-E02B-45C2-8CC4-A447A2B43E1D}" sibTransId="{6D098B86-7A40-4A2D-98BD-B8130E43180B}"/>
    <dgm:cxn modelId="{6A2B6EE8-D10C-416B-971D-7E95CBEECD94}" srcId="{08184EC7-B052-4D9A-B842-B68EF3ACC399}" destId="{A577FE39-4D48-4E88-833B-1CAE10082032}" srcOrd="3" destOrd="0" parTransId="{A9C0AD1C-CD7E-40B2-9D0E-C2EBE65E66F4}" sibTransId="{4C66EA15-31C6-456D-BF01-81409DC1B30B}"/>
    <dgm:cxn modelId="{2A6093F6-C07F-47F9-A4E8-DBEE4016965C}" type="presOf" srcId="{8C5A58D9-9995-46E0-808A-4D6D5B928D3A}" destId="{6DFCF096-DE2C-47E4-A92A-6591628EA53B}" srcOrd="0" destOrd="0" presId="urn:microsoft.com/office/officeart/2005/8/layout/cycle1"/>
    <dgm:cxn modelId="{8CCF9733-B02A-4377-94F2-9A40868F0190}" type="presParOf" srcId="{31A6D774-C7FD-4FBF-AD29-D23C810C32D1}" destId="{0B2C49DE-5A09-442E-982C-D64D143CDBE4}" srcOrd="0" destOrd="0" presId="urn:microsoft.com/office/officeart/2005/8/layout/cycle1"/>
    <dgm:cxn modelId="{71F801CB-0745-41C4-AA59-292C641B634B}" type="presParOf" srcId="{31A6D774-C7FD-4FBF-AD29-D23C810C32D1}" destId="{5DA46BF5-1A1F-4F93-992F-48833D5417ED}" srcOrd="1" destOrd="0" presId="urn:microsoft.com/office/officeart/2005/8/layout/cycle1"/>
    <dgm:cxn modelId="{40B2C3E5-F9C8-4643-AF9D-4FF59F369727}" type="presParOf" srcId="{31A6D774-C7FD-4FBF-AD29-D23C810C32D1}" destId="{68994D95-B396-40FA-A267-20CDCD348FCB}" srcOrd="2" destOrd="0" presId="urn:microsoft.com/office/officeart/2005/8/layout/cycle1"/>
    <dgm:cxn modelId="{128F906A-6A68-4085-8C1B-9668F8531258}" type="presParOf" srcId="{31A6D774-C7FD-4FBF-AD29-D23C810C32D1}" destId="{10C7AF24-F669-4681-AE7C-C0A2875B07E0}" srcOrd="3" destOrd="0" presId="urn:microsoft.com/office/officeart/2005/8/layout/cycle1"/>
    <dgm:cxn modelId="{CF59CC21-B861-4D3B-B5FD-C02A3798CD2B}" type="presParOf" srcId="{31A6D774-C7FD-4FBF-AD29-D23C810C32D1}" destId="{7890E71B-F52C-4E57-B9C5-148D1926173C}" srcOrd="4" destOrd="0" presId="urn:microsoft.com/office/officeart/2005/8/layout/cycle1"/>
    <dgm:cxn modelId="{5377A7B9-8431-4462-A5CC-F965CC1253B9}" type="presParOf" srcId="{31A6D774-C7FD-4FBF-AD29-D23C810C32D1}" destId="{6DFCF096-DE2C-47E4-A92A-6591628EA53B}" srcOrd="5" destOrd="0" presId="urn:microsoft.com/office/officeart/2005/8/layout/cycle1"/>
    <dgm:cxn modelId="{4A555521-D42F-4F02-A517-3B9F9194F1F8}" type="presParOf" srcId="{31A6D774-C7FD-4FBF-AD29-D23C810C32D1}" destId="{6264642E-23A4-4E75-8F88-398AB0BED81F}" srcOrd="6" destOrd="0" presId="urn:microsoft.com/office/officeart/2005/8/layout/cycle1"/>
    <dgm:cxn modelId="{D526E783-692B-4074-84F3-035F64269D45}" type="presParOf" srcId="{31A6D774-C7FD-4FBF-AD29-D23C810C32D1}" destId="{0BE26985-F7B2-4835-8DA4-35FAE2885D04}" srcOrd="7" destOrd="0" presId="urn:microsoft.com/office/officeart/2005/8/layout/cycle1"/>
    <dgm:cxn modelId="{001B60EF-AE04-4EFA-A688-75389221D212}" type="presParOf" srcId="{31A6D774-C7FD-4FBF-AD29-D23C810C32D1}" destId="{98E140E2-9C6E-4144-875A-2422080C6762}" srcOrd="8" destOrd="0" presId="urn:microsoft.com/office/officeart/2005/8/layout/cycle1"/>
    <dgm:cxn modelId="{EE0FA29A-3688-455B-B2BA-26AA752BFBEA}" type="presParOf" srcId="{31A6D774-C7FD-4FBF-AD29-D23C810C32D1}" destId="{55FA014D-DD4B-4F83-A9B1-86D9DD64E776}" srcOrd="9" destOrd="0" presId="urn:microsoft.com/office/officeart/2005/8/layout/cycle1"/>
    <dgm:cxn modelId="{60278E05-E115-4556-A2C2-BDFD3690B0D4}" type="presParOf" srcId="{31A6D774-C7FD-4FBF-AD29-D23C810C32D1}" destId="{BB2CE82F-DE9A-4430-861C-9BDD3E6A4316}" srcOrd="10" destOrd="0" presId="urn:microsoft.com/office/officeart/2005/8/layout/cycle1"/>
    <dgm:cxn modelId="{A30881C7-F0C9-479D-9733-2A62102B28A3}" type="presParOf" srcId="{31A6D774-C7FD-4FBF-AD29-D23C810C32D1}" destId="{871024C6-977E-47A6-AF35-C141A80AF3C2}" srcOrd="11" destOrd="0" presId="urn:microsoft.com/office/officeart/2005/8/layout/cycle1"/>
    <dgm:cxn modelId="{6296D7E6-FD1C-43F6-B5B5-4496CA8FEBC1}" type="presParOf" srcId="{31A6D774-C7FD-4FBF-AD29-D23C810C32D1}" destId="{CE1FB2D0-77E9-499C-8B37-63C2866441BF}" srcOrd="12" destOrd="0" presId="urn:microsoft.com/office/officeart/2005/8/layout/cycle1"/>
    <dgm:cxn modelId="{6AFBEC16-861E-4C76-9077-DD8447BA30B5}" type="presParOf" srcId="{31A6D774-C7FD-4FBF-AD29-D23C810C32D1}" destId="{1BD845F7-C865-4D3D-8E96-EC143A329353}" srcOrd="13" destOrd="0" presId="urn:microsoft.com/office/officeart/2005/8/layout/cycle1"/>
    <dgm:cxn modelId="{72FD145B-2452-4F07-BE3B-1948B3C5254D}" type="presParOf" srcId="{31A6D774-C7FD-4FBF-AD29-D23C810C32D1}" destId="{8E1C6041-307C-4D45-9C7B-2614A6F7E67D}" srcOrd="14" destOrd="0" presId="urn:microsoft.com/office/officeart/2005/8/layout/cycle1"/>
    <dgm:cxn modelId="{3DE16401-8C8D-4C66-AA84-206688485AB9}" type="presParOf" srcId="{31A6D774-C7FD-4FBF-AD29-D23C810C32D1}" destId="{B9FBD626-B7A5-4ED4-89BA-FC24247D2D14}" srcOrd="15" destOrd="0" presId="urn:microsoft.com/office/officeart/2005/8/layout/cycle1"/>
    <dgm:cxn modelId="{A9892948-5E33-4A02-81F9-2E0F86246C1D}" type="presParOf" srcId="{31A6D774-C7FD-4FBF-AD29-D23C810C32D1}" destId="{9804099F-94C3-45DD-956D-A7778FCFEA31}" srcOrd="16" destOrd="0" presId="urn:microsoft.com/office/officeart/2005/8/layout/cycle1"/>
    <dgm:cxn modelId="{EE7FF35F-D7BC-49D4-8F4E-291E200FA5B8}" type="presParOf" srcId="{31A6D774-C7FD-4FBF-AD29-D23C810C32D1}" destId="{715BEAFD-5100-45BA-AA03-2FDFB1F34FC0}" srcOrd="17" destOrd="0" presId="urn:microsoft.com/office/officeart/2005/8/layout/cycle1"/>
    <dgm:cxn modelId="{435AE757-139F-4297-8C1F-0D77DAF35E6E}" type="presParOf" srcId="{31A6D774-C7FD-4FBF-AD29-D23C810C32D1}" destId="{8CAF0D55-731E-4EF0-A699-05DEEF4B94FA}" srcOrd="18" destOrd="0" presId="urn:microsoft.com/office/officeart/2005/8/layout/cycle1"/>
    <dgm:cxn modelId="{1FCBBC08-3754-43E9-81AB-C10B92868604}" type="presParOf" srcId="{31A6D774-C7FD-4FBF-AD29-D23C810C32D1}" destId="{9966F221-7DD6-472C-8291-7FB0A5ABD8D6}" srcOrd="19" destOrd="0" presId="urn:microsoft.com/office/officeart/2005/8/layout/cycle1"/>
    <dgm:cxn modelId="{30E3445C-82C5-4378-97CD-CB6143C67E3A}" type="presParOf" srcId="{31A6D774-C7FD-4FBF-AD29-D23C810C32D1}" destId="{F844370D-68DB-4869-BE2D-FDF7E6A04278}" srcOrd="20" destOrd="0" presId="urn:microsoft.com/office/officeart/2005/8/layout/cycle1"/>
    <dgm:cxn modelId="{B3500254-4528-467A-893A-64F8F8F914FE}" type="presParOf" srcId="{31A6D774-C7FD-4FBF-AD29-D23C810C32D1}" destId="{47F34508-E09F-42A4-98AC-0BA83CD111FB}" srcOrd="21" destOrd="0" presId="urn:microsoft.com/office/officeart/2005/8/layout/cycle1"/>
    <dgm:cxn modelId="{2902C216-55D6-4C1E-9F15-9A6460765638}" type="presParOf" srcId="{31A6D774-C7FD-4FBF-AD29-D23C810C32D1}" destId="{3004951A-DB34-404A-BC3A-2F83FA71DB30}" srcOrd="22" destOrd="0" presId="urn:microsoft.com/office/officeart/2005/8/layout/cycle1"/>
    <dgm:cxn modelId="{8FF6BAF4-358F-4A2B-8A43-95AFDDB4D6E3}" type="presParOf" srcId="{31A6D774-C7FD-4FBF-AD29-D23C810C32D1}" destId="{7E1ADFEF-B2E3-4A0C-AFA5-DBE943E63CF7}" srcOrd="23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7F6B7-6471-46F1-B888-F4B62DF4AA54}">
      <dsp:nvSpPr>
        <dsp:cNvPr id="0" name=""/>
        <dsp:cNvSpPr/>
      </dsp:nvSpPr>
      <dsp:spPr>
        <a:xfrm>
          <a:off x="0" y="134076"/>
          <a:ext cx="826648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571" tIns="166624" rIns="64157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Narrow"/>
            </a:rPr>
            <a:t> Fixed Broadband, Mobile Broadband, Broadband speed and prices</a:t>
          </a:r>
          <a:endParaRPr lang="en-US" sz="1200" kern="1200" dirty="0"/>
        </a:p>
      </dsp:txBody>
      <dsp:txXfrm>
        <a:off x="0" y="134076"/>
        <a:ext cx="8266488" cy="428400"/>
      </dsp:txXfrm>
    </dsp:sp>
    <dsp:sp modelId="{085DDF48-5C8A-48EA-82ED-F70A1ACC3796}">
      <dsp:nvSpPr>
        <dsp:cNvPr id="0" name=""/>
        <dsp:cNvSpPr/>
      </dsp:nvSpPr>
      <dsp:spPr>
        <a:xfrm>
          <a:off x="413324" y="15996"/>
          <a:ext cx="5786541" cy="2361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717" tIns="0" rIns="21871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Narrow"/>
            </a:rPr>
            <a:t>Connectivity</a:t>
          </a:r>
          <a:endParaRPr lang="en-US" sz="1200" kern="1200" dirty="0"/>
        </a:p>
      </dsp:txBody>
      <dsp:txXfrm>
        <a:off x="424852" y="27524"/>
        <a:ext cx="5763485" cy="213104"/>
      </dsp:txXfrm>
    </dsp:sp>
    <dsp:sp modelId="{DA98D609-A6A6-42A2-B5AD-50C14148351B}">
      <dsp:nvSpPr>
        <dsp:cNvPr id="0" name=""/>
        <dsp:cNvSpPr/>
      </dsp:nvSpPr>
      <dsp:spPr>
        <a:xfrm>
          <a:off x="0" y="723756"/>
          <a:ext cx="8266488" cy="41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571" tIns="166624" rIns="64157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ArialNarrow"/>
            </a:rPr>
            <a:t>Basic Skills and Internet Use, Advanced skills and Development</a:t>
          </a:r>
          <a:endParaRPr lang="en-US" sz="1200" kern="1200" dirty="0">
            <a:latin typeface="ArialNarrow"/>
          </a:endParaRPr>
        </a:p>
      </dsp:txBody>
      <dsp:txXfrm>
        <a:off x="0" y="723756"/>
        <a:ext cx="8266488" cy="415800"/>
      </dsp:txXfrm>
    </dsp:sp>
    <dsp:sp modelId="{B326DA70-D7BE-4F9B-8F6B-417E1587564F}">
      <dsp:nvSpPr>
        <dsp:cNvPr id="0" name=""/>
        <dsp:cNvSpPr/>
      </dsp:nvSpPr>
      <dsp:spPr>
        <a:xfrm>
          <a:off x="413324" y="605676"/>
          <a:ext cx="5786541" cy="236160"/>
        </a:xfrm>
        <a:prstGeom prst="round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717" tIns="0" rIns="21871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Narrow"/>
            </a:rPr>
            <a:t>Human Capital</a:t>
          </a:r>
          <a:endParaRPr lang="en-US" sz="1200" kern="1200" dirty="0">
            <a:latin typeface="ArialNarrow"/>
          </a:endParaRPr>
        </a:p>
      </dsp:txBody>
      <dsp:txXfrm>
        <a:off x="424852" y="617204"/>
        <a:ext cx="5763485" cy="213104"/>
      </dsp:txXfrm>
    </dsp:sp>
    <dsp:sp modelId="{D8EF813C-8BF1-41D0-9E7F-62D7243D35C2}">
      <dsp:nvSpPr>
        <dsp:cNvPr id="0" name=""/>
        <dsp:cNvSpPr/>
      </dsp:nvSpPr>
      <dsp:spPr>
        <a:xfrm>
          <a:off x="0" y="1300836"/>
          <a:ext cx="8266488" cy="41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571" tIns="166624" rIns="64157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ArialNarrow"/>
            </a:rPr>
            <a:t> Citizens' use of Content, Communication and Online Transactions</a:t>
          </a:r>
          <a:endParaRPr lang="en-US" sz="1200" kern="1200" dirty="0">
            <a:latin typeface="ArialNarrow"/>
          </a:endParaRPr>
        </a:p>
      </dsp:txBody>
      <dsp:txXfrm>
        <a:off x="0" y="1300836"/>
        <a:ext cx="8266488" cy="415800"/>
      </dsp:txXfrm>
    </dsp:sp>
    <dsp:sp modelId="{D0C13119-8C4C-4ED5-8359-4CD5F854443A}">
      <dsp:nvSpPr>
        <dsp:cNvPr id="0" name=""/>
        <dsp:cNvSpPr/>
      </dsp:nvSpPr>
      <dsp:spPr>
        <a:xfrm>
          <a:off x="413324" y="1182756"/>
          <a:ext cx="5786541" cy="23616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717" tIns="0" rIns="21871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Narrow"/>
            </a:rPr>
            <a:t>Use of Internet</a:t>
          </a:r>
          <a:endParaRPr lang="en-US" sz="1200" kern="1200" dirty="0">
            <a:latin typeface="ArialNarrow"/>
          </a:endParaRPr>
        </a:p>
      </dsp:txBody>
      <dsp:txXfrm>
        <a:off x="424852" y="1194284"/>
        <a:ext cx="5763485" cy="213104"/>
      </dsp:txXfrm>
    </dsp:sp>
    <dsp:sp modelId="{A0180E5D-E85F-492A-8A1C-A6A674BDE9DA}">
      <dsp:nvSpPr>
        <dsp:cNvPr id="0" name=""/>
        <dsp:cNvSpPr/>
      </dsp:nvSpPr>
      <dsp:spPr>
        <a:xfrm>
          <a:off x="0" y="1886563"/>
          <a:ext cx="8266488" cy="41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571" tIns="166624" rIns="64157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ArialNarrow"/>
            </a:rPr>
            <a:t>Business digitisation and eCommerce</a:t>
          </a:r>
          <a:endParaRPr lang="en-US" sz="1200" kern="1200" dirty="0">
            <a:latin typeface="ArialNarrow"/>
          </a:endParaRPr>
        </a:p>
      </dsp:txBody>
      <dsp:txXfrm>
        <a:off x="0" y="1886563"/>
        <a:ext cx="8266488" cy="415800"/>
      </dsp:txXfrm>
    </dsp:sp>
    <dsp:sp modelId="{9B47CBF9-1C02-4B71-AD63-960AA44D63C3}">
      <dsp:nvSpPr>
        <dsp:cNvPr id="0" name=""/>
        <dsp:cNvSpPr/>
      </dsp:nvSpPr>
      <dsp:spPr>
        <a:xfrm>
          <a:off x="413324" y="1759836"/>
          <a:ext cx="5786541" cy="236160"/>
        </a:xfrm>
        <a:prstGeom prst="round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717" tIns="0" rIns="21871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Narrow"/>
            </a:rPr>
            <a:t>Integration of Digital Technology</a:t>
          </a:r>
          <a:endParaRPr lang="en-US" sz="1200" kern="1200" dirty="0">
            <a:latin typeface="ArialNarrow"/>
          </a:endParaRPr>
        </a:p>
      </dsp:txBody>
      <dsp:txXfrm>
        <a:off x="424852" y="1771364"/>
        <a:ext cx="5763485" cy="213104"/>
      </dsp:txXfrm>
    </dsp:sp>
    <dsp:sp modelId="{B9A76790-CA22-4F7D-BCA1-4F12F274594D}">
      <dsp:nvSpPr>
        <dsp:cNvPr id="0" name=""/>
        <dsp:cNvSpPr/>
      </dsp:nvSpPr>
      <dsp:spPr>
        <a:xfrm>
          <a:off x="0" y="2454996"/>
          <a:ext cx="826648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571" tIns="166624" rIns="64157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>
              <a:latin typeface="ArialNarrow"/>
            </a:rPr>
            <a:t>eGovernment</a:t>
          </a:r>
          <a:endParaRPr lang="en-US" sz="1200" kern="1200" dirty="0"/>
        </a:p>
      </dsp:txBody>
      <dsp:txXfrm>
        <a:off x="0" y="2454996"/>
        <a:ext cx="8266488" cy="428400"/>
      </dsp:txXfrm>
    </dsp:sp>
    <dsp:sp modelId="{D7633FA1-7D90-449E-93D4-2F6AA6B0F3C2}">
      <dsp:nvSpPr>
        <dsp:cNvPr id="0" name=""/>
        <dsp:cNvSpPr/>
      </dsp:nvSpPr>
      <dsp:spPr>
        <a:xfrm>
          <a:off x="413324" y="2336916"/>
          <a:ext cx="5786541" cy="23616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717" tIns="0" rIns="21871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Narrow"/>
            </a:rPr>
            <a:t>Digital Public Services</a:t>
          </a:r>
          <a:endParaRPr lang="en-US" sz="1200" kern="1200" dirty="0">
            <a:latin typeface="ArialNarrow"/>
          </a:endParaRPr>
        </a:p>
      </dsp:txBody>
      <dsp:txXfrm>
        <a:off x="424852" y="2348444"/>
        <a:ext cx="5763485" cy="213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AB083-2DC7-4DDB-9D16-DD52FD440130}">
      <dsp:nvSpPr>
        <dsp:cNvPr id="0" name=""/>
        <dsp:cNvSpPr/>
      </dsp:nvSpPr>
      <dsp:spPr>
        <a:xfrm>
          <a:off x="867" y="0"/>
          <a:ext cx="1535791" cy="2371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TV and media</a:t>
          </a:r>
        </a:p>
      </dsp:txBody>
      <dsp:txXfrm>
        <a:off x="45849" y="44982"/>
        <a:ext cx="1445827" cy="2281760"/>
      </dsp:txXfrm>
    </dsp:sp>
    <dsp:sp modelId="{8337CAB8-FABB-499E-A7D5-F9F8C30E6E31}">
      <dsp:nvSpPr>
        <dsp:cNvPr id="0" name=""/>
        <dsp:cNvSpPr/>
      </dsp:nvSpPr>
      <dsp:spPr>
        <a:xfrm>
          <a:off x="1794672" y="0"/>
          <a:ext cx="1535791" cy="2371724"/>
        </a:xfrm>
        <a:prstGeom prst="roundRect">
          <a:avLst>
            <a:gd name="adj" fmla="val 10000"/>
          </a:avLst>
        </a:prstGeom>
        <a:solidFill>
          <a:srgbClr val="2F559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Manufacturing</a:t>
          </a:r>
        </a:p>
      </dsp:txBody>
      <dsp:txXfrm>
        <a:off x="1839654" y="44982"/>
        <a:ext cx="1445827" cy="2281760"/>
      </dsp:txXfrm>
    </dsp:sp>
    <dsp:sp modelId="{C939BE0F-3033-4AF3-B8D2-85E3D55C6E4B}">
      <dsp:nvSpPr>
        <dsp:cNvPr id="0" name=""/>
        <dsp:cNvSpPr/>
      </dsp:nvSpPr>
      <dsp:spPr>
        <a:xfrm>
          <a:off x="3588477" y="0"/>
          <a:ext cx="1535791" cy="2371724"/>
        </a:xfrm>
        <a:prstGeom prst="roundRect">
          <a:avLst>
            <a:gd name="adj" fmla="val 10000"/>
          </a:avLst>
        </a:prstGeom>
        <a:solidFill>
          <a:srgbClr val="ED7D3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Healthcare</a:t>
          </a:r>
        </a:p>
      </dsp:txBody>
      <dsp:txXfrm>
        <a:off x="3633459" y="44982"/>
        <a:ext cx="1445827" cy="2281760"/>
      </dsp:txXfrm>
    </dsp:sp>
    <dsp:sp modelId="{7E62AE27-252A-4FA3-B80F-AE36C886E207}">
      <dsp:nvSpPr>
        <dsp:cNvPr id="0" name=""/>
        <dsp:cNvSpPr/>
      </dsp:nvSpPr>
      <dsp:spPr>
        <a:xfrm>
          <a:off x="5382282" y="0"/>
          <a:ext cx="1535791" cy="2371724"/>
        </a:xfrm>
        <a:prstGeom prst="roundRect">
          <a:avLst>
            <a:gd name="adj" fmla="val 10000"/>
          </a:avLst>
        </a:prstGeom>
        <a:solidFill>
          <a:srgbClr val="2F559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Telecommunications</a:t>
          </a:r>
        </a:p>
      </dsp:txBody>
      <dsp:txXfrm>
        <a:off x="5427264" y="44982"/>
        <a:ext cx="1445827" cy="2281760"/>
      </dsp:txXfrm>
    </dsp:sp>
    <dsp:sp modelId="{CDBF2945-D209-41B5-97F0-0C031982B78A}">
      <dsp:nvSpPr>
        <dsp:cNvPr id="0" name=""/>
        <dsp:cNvSpPr/>
      </dsp:nvSpPr>
      <dsp:spPr>
        <a:xfrm>
          <a:off x="7176087" y="0"/>
          <a:ext cx="1535791" cy="2371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Transportation and infrastructure</a:t>
          </a:r>
        </a:p>
      </dsp:txBody>
      <dsp:txXfrm>
        <a:off x="7221069" y="44982"/>
        <a:ext cx="1445827" cy="2281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18E1C-CF44-4EF6-9D39-D575E0A46939}">
      <dsp:nvSpPr>
        <dsp:cNvPr id="0" name=""/>
        <dsp:cNvSpPr/>
      </dsp:nvSpPr>
      <dsp:spPr>
        <a:xfrm>
          <a:off x="0" y="1141"/>
          <a:ext cx="42158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E23D0-AA74-454D-889A-53D0F40835B5}">
      <dsp:nvSpPr>
        <dsp:cNvPr id="0" name=""/>
        <dsp:cNvSpPr/>
      </dsp:nvSpPr>
      <dsp:spPr>
        <a:xfrm>
          <a:off x="0" y="1141"/>
          <a:ext cx="843174" cy="2336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t" anchorCtr="0">
          <a:noAutofit/>
        </a:bodyPr>
        <a:lstStyle/>
        <a:p>
          <a:pPr marL="0" lvl="0" indent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b="1" kern="1200" dirty="0">
              <a:latin typeface="+mj-lt"/>
            </a:rPr>
            <a:t> </a:t>
          </a:r>
        </a:p>
      </dsp:txBody>
      <dsp:txXfrm>
        <a:off x="0" y="1141"/>
        <a:ext cx="843174" cy="2336126"/>
      </dsp:txXfrm>
    </dsp:sp>
    <dsp:sp modelId="{9CDD3A76-1D65-4B84-A07B-FEC3B7CF36C0}">
      <dsp:nvSpPr>
        <dsp:cNvPr id="0" name=""/>
        <dsp:cNvSpPr/>
      </dsp:nvSpPr>
      <dsp:spPr>
        <a:xfrm>
          <a:off x="906412" y="15642"/>
          <a:ext cx="3309460" cy="290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j-lt"/>
            </a:rPr>
            <a:t>Amazing Volume amazingly fast</a:t>
          </a:r>
        </a:p>
      </dsp:txBody>
      <dsp:txXfrm>
        <a:off x="906412" y="15642"/>
        <a:ext cx="3309460" cy="290019"/>
      </dsp:txXfrm>
    </dsp:sp>
    <dsp:sp modelId="{636B2EB8-F6F4-43FF-9E0C-7D7779505388}">
      <dsp:nvSpPr>
        <dsp:cNvPr id="0" name=""/>
        <dsp:cNvSpPr/>
      </dsp:nvSpPr>
      <dsp:spPr>
        <a:xfrm>
          <a:off x="843174" y="305662"/>
          <a:ext cx="33726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7497D-300A-49FC-B6A3-BB6879324404}">
      <dsp:nvSpPr>
        <dsp:cNvPr id="0" name=""/>
        <dsp:cNvSpPr/>
      </dsp:nvSpPr>
      <dsp:spPr>
        <a:xfrm>
          <a:off x="906412" y="320163"/>
          <a:ext cx="3309460" cy="290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j-lt"/>
            </a:rPr>
            <a:t>Always best connected</a:t>
          </a:r>
        </a:p>
      </dsp:txBody>
      <dsp:txXfrm>
        <a:off x="906412" y="320163"/>
        <a:ext cx="3309460" cy="290019"/>
      </dsp:txXfrm>
    </dsp:sp>
    <dsp:sp modelId="{AF2858EB-FF46-4074-9D3C-C20D79AF52BE}">
      <dsp:nvSpPr>
        <dsp:cNvPr id="0" name=""/>
        <dsp:cNvSpPr/>
      </dsp:nvSpPr>
      <dsp:spPr>
        <a:xfrm>
          <a:off x="843174" y="610182"/>
          <a:ext cx="33726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38A86-F6D7-4693-BE6E-90F36D4AFA12}">
      <dsp:nvSpPr>
        <dsp:cNvPr id="0" name=""/>
        <dsp:cNvSpPr/>
      </dsp:nvSpPr>
      <dsp:spPr>
        <a:xfrm>
          <a:off x="906412" y="624683"/>
          <a:ext cx="3309460" cy="290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+mj-lt"/>
            </a:rPr>
            <a:t>No perceived delay</a:t>
          </a:r>
          <a:endParaRPr lang="en-US" sz="1400" b="1" kern="1200" dirty="0">
            <a:latin typeface="+mj-lt"/>
          </a:endParaRPr>
        </a:p>
      </dsp:txBody>
      <dsp:txXfrm>
        <a:off x="906412" y="624683"/>
        <a:ext cx="3309460" cy="290019"/>
      </dsp:txXfrm>
    </dsp:sp>
    <dsp:sp modelId="{92D62058-7BF8-4426-9767-13B7B50CF880}">
      <dsp:nvSpPr>
        <dsp:cNvPr id="0" name=""/>
        <dsp:cNvSpPr/>
      </dsp:nvSpPr>
      <dsp:spPr>
        <a:xfrm>
          <a:off x="843174" y="914703"/>
          <a:ext cx="33726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B0527-F10A-487B-9411-E16F6DE03B70}">
      <dsp:nvSpPr>
        <dsp:cNvPr id="0" name=""/>
        <dsp:cNvSpPr/>
      </dsp:nvSpPr>
      <dsp:spPr>
        <a:xfrm>
          <a:off x="906412" y="929204"/>
          <a:ext cx="3309460" cy="477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+mj-lt"/>
            </a:rPr>
            <a:t>Massive amount of connected things &amp; people</a:t>
          </a:r>
          <a:endParaRPr lang="en-US" sz="1400" b="1" kern="1200" dirty="0">
            <a:latin typeface="+mj-lt"/>
          </a:endParaRPr>
        </a:p>
      </dsp:txBody>
      <dsp:txXfrm>
        <a:off x="906412" y="929204"/>
        <a:ext cx="3309460" cy="477995"/>
      </dsp:txXfrm>
    </dsp:sp>
    <dsp:sp modelId="{DF6A4171-924C-4FC5-870C-44A570F42F86}">
      <dsp:nvSpPr>
        <dsp:cNvPr id="0" name=""/>
        <dsp:cNvSpPr/>
      </dsp:nvSpPr>
      <dsp:spPr>
        <a:xfrm>
          <a:off x="843174" y="1407200"/>
          <a:ext cx="33726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DA0695-7499-44A5-A291-6327A4DE3086}">
      <dsp:nvSpPr>
        <dsp:cNvPr id="0" name=""/>
        <dsp:cNvSpPr/>
      </dsp:nvSpPr>
      <dsp:spPr>
        <a:xfrm>
          <a:off x="906412" y="1421701"/>
          <a:ext cx="3309460" cy="290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+mj-lt"/>
            </a:rPr>
            <a:t>Energy Efficiency</a:t>
          </a:r>
          <a:endParaRPr lang="en-US" sz="1400" b="1" kern="1200" dirty="0">
            <a:latin typeface="+mj-lt"/>
          </a:endParaRPr>
        </a:p>
      </dsp:txBody>
      <dsp:txXfrm>
        <a:off x="906412" y="1421701"/>
        <a:ext cx="3309460" cy="290019"/>
      </dsp:txXfrm>
    </dsp:sp>
    <dsp:sp modelId="{F50FE607-3E2C-4A99-BF0E-BF2B37F3A384}">
      <dsp:nvSpPr>
        <dsp:cNvPr id="0" name=""/>
        <dsp:cNvSpPr/>
      </dsp:nvSpPr>
      <dsp:spPr>
        <a:xfrm>
          <a:off x="843174" y="1711720"/>
          <a:ext cx="33726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90301-54F4-4AC7-AD81-A043880A80BD}">
      <dsp:nvSpPr>
        <dsp:cNvPr id="0" name=""/>
        <dsp:cNvSpPr/>
      </dsp:nvSpPr>
      <dsp:spPr>
        <a:xfrm>
          <a:off x="906412" y="1726221"/>
          <a:ext cx="3309460" cy="290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  <a:latin typeface="+mj-lt"/>
            </a:rPr>
            <a:t>Flexible programmable networks</a:t>
          </a:r>
          <a:endParaRPr lang="en-US" sz="1400" b="1" kern="1200" dirty="0">
            <a:latin typeface="+mj-lt"/>
          </a:endParaRPr>
        </a:p>
      </dsp:txBody>
      <dsp:txXfrm>
        <a:off x="906412" y="1726221"/>
        <a:ext cx="3309460" cy="290019"/>
      </dsp:txXfrm>
    </dsp:sp>
    <dsp:sp modelId="{16839A6F-806B-42B0-9768-7F13EACD22CE}">
      <dsp:nvSpPr>
        <dsp:cNvPr id="0" name=""/>
        <dsp:cNvSpPr/>
      </dsp:nvSpPr>
      <dsp:spPr>
        <a:xfrm>
          <a:off x="843174" y="2016241"/>
          <a:ext cx="33726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F45CD-04C6-4C37-ABF7-871A15FDCB29}">
      <dsp:nvSpPr>
        <dsp:cNvPr id="0" name=""/>
        <dsp:cNvSpPr/>
      </dsp:nvSpPr>
      <dsp:spPr>
        <a:xfrm>
          <a:off x="906412" y="2030742"/>
          <a:ext cx="3309460" cy="290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+mj-lt"/>
            </a:rPr>
            <a:t>Secure networks</a:t>
          </a:r>
          <a:endParaRPr lang="en-US" sz="1400" b="1" kern="1200" dirty="0">
            <a:latin typeface="+mj-lt"/>
          </a:endParaRPr>
        </a:p>
      </dsp:txBody>
      <dsp:txXfrm>
        <a:off x="906412" y="2030742"/>
        <a:ext cx="3309460" cy="290019"/>
      </dsp:txXfrm>
    </dsp:sp>
    <dsp:sp modelId="{6EB0806E-E04F-4C1A-8E50-F25B50302B25}">
      <dsp:nvSpPr>
        <dsp:cNvPr id="0" name=""/>
        <dsp:cNvSpPr/>
      </dsp:nvSpPr>
      <dsp:spPr>
        <a:xfrm>
          <a:off x="843174" y="2320762"/>
          <a:ext cx="33726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46BF5-1A1F-4F93-992F-48833D5417ED}">
      <dsp:nvSpPr>
        <dsp:cNvPr id="0" name=""/>
        <dsp:cNvSpPr/>
      </dsp:nvSpPr>
      <dsp:spPr>
        <a:xfrm>
          <a:off x="2998896" y="943"/>
          <a:ext cx="762547" cy="762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Virtual Reality</a:t>
          </a:r>
          <a:endParaRPr lang="el-GR" sz="1600" b="1" kern="1200" dirty="0"/>
        </a:p>
      </dsp:txBody>
      <dsp:txXfrm>
        <a:off x="2998896" y="943"/>
        <a:ext cx="762547" cy="762547"/>
      </dsp:txXfrm>
    </dsp:sp>
    <dsp:sp modelId="{68994D95-B396-40FA-A267-20CDCD348FCB}">
      <dsp:nvSpPr>
        <dsp:cNvPr id="0" name=""/>
        <dsp:cNvSpPr/>
      </dsp:nvSpPr>
      <dsp:spPr>
        <a:xfrm>
          <a:off x="505881" y="71759"/>
          <a:ext cx="4246719" cy="4246719"/>
        </a:xfrm>
        <a:prstGeom prst="circularArrow">
          <a:avLst>
            <a:gd name="adj1" fmla="val 3501"/>
            <a:gd name="adj2" fmla="val 217124"/>
            <a:gd name="adj3" fmla="val 19268548"/>
            <a:gd name="adj4" fmla="val 18314328"/>
            <a:gd name="adj5" fmla="val 4085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90E71B-F52C-4E57-B9C5-148D1926173C}">
      <dsp:nvSpPr>
        <dsp:cNvPr id="0" name=""/>
        <dsp:cNvSpPr/>
      </dsp:nvSpPr>
      <dsp:spPr>
        <a:xfrm>
          <a:off x="3891828" y="1062917"/>
          <a:ext cx="1100630" cy="762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Secure distributed computing</a:t>
          </a:r>
          <a:endParaRPr lang="el-GR" sz="1600" b="1" kern="1200" dirty="0"/>
        </a:p>
      </dsp:txBody>
      <dsp:txXfrm>
        <a:off x="3891828" y="1062917"/>
        <a:ext cx="1100630" cy="762547"/>
      </dsp:txXfrm>
    </dsp:sp>
    <dsp:sp modelId="{6DFCF096-DE2C-47E4-A92A-6591628EA53B}">
      <dsp:nvSpPr>
        <dsp:cNvPr id="0" name=""/>
        <dsp:cNvSpPr/>
      </dsp:nvSpPr>
      <dsp:spPr>
        <a:xfrm>
          <a:off x="505881" y="71759"/>
          <a:ext cx="4246719" cy="4246719"/>
        </a:xfrm>
        <a:prstGeom prst="circularArrow">
          <a:avLst>
            <a:gd name="adj1" fmla="val 3501"/>
            <a:gd name="adj2" fmla="val 217124"/>
            <a:gd name="adj3" fmla="val 434376"/>
            <a:gd name="adj4" fmla="val 20948500"/>
            <a:gd name="adj5" fmla="val 4085"/>
          </a:avLst>
        </a:prstGeom>
        <a:gradFill rotWithShape="0">
          <a:gsLst>
            <a:gs pos="0">
              <a:schemeClr val="accent6">
                <a:shade val="50000"/>
                <a:hueOff val="92106"/>
                <a:satOff val="-4026"/>
                <a:lumOff val="109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92106"/>
                <a:satOff val="-4026"/>
                <a:lumOff val="109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92106"/>
                <a:satOff val="-4026"/>
                <a:lumOff val="109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E26985-F7B2-4835-8DA4-35FAE2885D04}">
      <dsp:nvSpPr>
        <dsp:cNvPr id="0" name=""/>
        <dsp:cNvSpPr/>
      </dsp:nvSpPr>
      <dsp:spPr>
        <a:xfrm>
          <a:off x="3824186" y="2564774"/>
          <a:ext cx="1235913" cy="762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Artificial Intelligence</a:t>
          </a:r>
          <a:endParaRPr lang="el-GR" sz="1600" b="1" kern="1200" dirty="0"/>
        </a:p>
      </dsp:txBody>
      <dsp:txXfrm>
        <a:off x="3824186" y="2564774"/>
        <a:ext cx="1235913" cy="762547"/>
      </dsp:txXfrm>
    </dsp:sp>
    <dsp:sp modelId="{98E140E2-9C6E-4144-875A-2422080C6762}">
      <dsp:nvSpPr>
        <dsp:cNvPr id="0" name=""/>
        <dsp:cNvSpPr/>
      </dsp:nvSpPr>
      <dsp:spPr>
        <a:xfrm>
          <a:off x="505881" y="-922"/>
          <a:ext cx="4246719" cy="4392084"/>
        </a:xfrm>
        <a:prstGeom prst="circularArrow">
          <a:avLst>
            <a:gd name="adj1" fmla="val 3501"/>
            <a:gd name="adj2" fmla="val 217124"/>
            <a:gd name="adj3" fmla="val 2593935"/>
            <a:gd name="adj4" fmla="val 2114328"/>
            <a:gd name="adj5" fmla="val 4085"/>
          </a:avLst>
        </a:prstGeom>
        <a:gradFill rotWithShape="0">
          <a:gsLst>
            <a:gs pos="0">
              <a:schemeClr val="accent6">
                <a:shade val="50000"/>
                <a:hueOff val="184212"/>
                <a:satOff val="-8053"/>
                <a:lumOff val="21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184212"/>
                <a:satOff val="-8053"/>
                <a:lumOff val="21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184212"/>
                <a:satOff val="-8053"/>
                <a:lumOff val="21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2CE82F-DE9A-4430-861C-9BDD3E6A4316}">
      <dsp:nvSpPr>
        <dsp:cNvPr id="0" name=""/>
        <dsp:cNvSpPr/>
      </dsp:nvSpPr>
      <dsp:spPr>
        <a:xfrm>
          <a:off x="2788806" y="3626748"/>
          <a:ext cx="1182725" cy="762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Big Data analytics</a:t>
          </a:r>
          <a:endParaRPr lang="el-GR" sz="1600" b="1" kern="1200" dirty="0"/>
        </a:p>
      </dsp:txBody>
      <dsp:txXfrm>
        <a:off x="2788806" y="3626748"/>
        <a:ext cx="1182725" cy="762547"/>
      </dsp:txXfrm>
    </dsp:sp>
    <dsp:sp modelId="{871024C6-977E-47A6-AF35-C141A80AF3C2}">
      <dsp:nvSpPr>
        <dsp:cNvPr id="0" name=""/>
        <dsp:cNvSpPr/>
      </dsp:nvSpPr>
      <dsp:spPr>
        <a:xfrm>
          <a:off x="290898" y="101339"/>
          <a:ext cx="4246719" cy="4246719"/>
        </a:xfrm>
        <a:prstGeom prst="circularArrow">
          <a:avLst>
            <a:gd name="adj1" fmla="val 3501"/>
            <a:gd name="adj2" fmla="val 217124"/>
            <a:gd name="adj3" fmla="val 5550644"/>
            <a:gd name="adj4" fmla="val 4739769"/>
            <a:gd name="adj5" fmla="val 4085"/>
          </a:avLst>
        </a:prstGeom>
        <a:gradFill rotWithShape="0">
          <a:gsLst>
            <a:gs pos="0">
              <a:schemeClr val="accent6">
                <a:shade val="50000"/>
                <a:hueOff val="276318"/>
                <a:satOff val="-12079"/>
                <a:lumOff val="329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76318"/>
                <a:satOff val="-12079"/>
                <a:lumOff val="329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76318"/>
                <a:satOff val="-12079"/>
                <a:lumOff val="329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D845F7-C865-4D3D-8E96-EC143A329353}">
      <dsp:nvSpPr>
        <dsp:cNvPr id="0" name=""/>
        <dsp:cNvSpPr/>
      </dsp:nvSpPr>
      <dsp:spPr>
        <a:xfrm>
          <a:off x="1015772" y="3564496"/>
          <a:ext cx="1188963" cy="762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Compute convergence</a:t>
          </a:r>
          <a:endParaRPr lang="el-GR" sz="1600" b="1" kern="1200" dirty="0"/>
        </a:p>
      </dsp:txBody>
      <dsp:txXfrm>
        <a:off x="1015772" y="3564496"/>
        <a:ext cx="1188963" cy="762547"/>
      </dsp:txXfrm>
    </dsp:sp>
    <dsp:sp modelId="{8E1C6041-307C-4D45-9C7B-2614A6F7E67D}">
      <dsp:nvSpPr>
        <dsp:cNvPr id="0" name=""/>
        <dsp:cNvSpPr/>
      </dsp:nvSpPr>
      <dsp:spPr>
        <a:xfrm>
          <a:off x="728563" y="488117"/>
          <a:ext cx="4246719" cy="4246719"/>
        </a:xfrm>
        <a:prstGeom prst="circularArrow">
          <a:avLst>
            <a:gd name="adj1" fmla="val 3501"/>
            <a:gd name="adj2" fmla="val 217124"/>
            <a:gd name="adj3" fmla="val 9422467"/>
            <a:gd name="adj4" fmla="val 9056612"/>
            <a:gd name="adj5" fmla="val 4085"/>
          </a:avLst>
        </a:prstGeom>
        <a:gradFill rotWithShape="0">
          <a:gsLst>
            <a:gs pos="0">
              <a:schemeClr val="accent6">
                <a:shade val="50000"/>
                <a:hueOff val="368424"/>
                <a:satOff val="-16105"/>
                <a:lumOff val="43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368424"/>
                <a:satOff val="-16105"/>
                <a:lumOff val="43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368424"/>
                <a:satOff val="-16105"/>
                <a:lumOff val="43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04099F-94C3-45DD-956D-A7778FCFEA31}">
      <dsp:nvSpPr>
        <dsp:cNvPr id="0" name=""/>
        <dsp:cNvSpPr/>
      </dsp:nvSpPr>
      <dsp:spPr>
        <a:xfrm>
          <a:off x="224370" y="2498786"/>
          <a:ext cx="1165103" cy="762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Data services diversity</a:t>
          </a:r>
          <a:endParaRPr lang="el-GR" sz="1600" b="1" kern="1200" dirty="0"/>
        </a:p>
      </dsp:txBody>
      <dsp:txXfrm>
        <a:off x="224370" y="2498786"/>
        <a:ext cx="1165103" cy="762547"/>
      </dsp:txXfrm>
    </dsp:sp>
    <dsp:sp modelId="{715BEAFD-5100-45BA-AA03-2FDFB1F34FC0}">
      <dsp:nvSpPr>
        <dsp:cNvPr id="0" name=""/>
        <dsp:cNvSpPr/>
      </dsp:nvSpPr>
      <dsp:spPr>
        <a:xfrm>
          <a:off x="513969" y="26767"/>
          <a:ext cx="4246719" cy="4246719"/>
        </a:xfrm>
        <a:prstGeom prst="circularArrow">
          <a:avLst>
            <a:gd name="adj1" fmla="val 3501"/>
            <a:gd name="adj2" fmla="val 217124"/>
            <a:gd name="adj3" fmla="val 11154288"/>
            <a:gd name="adj4" fmla="val 10185915"/>
            <a:gd name="adj5" fmla="val 4085"/>
          </a:avLst>
        </a:prstGeom>
        <a:gradFill rotWithShape="0">
          <a:gsLst>
            <a:gs pos="0">
              <a:schemeClr val="accent6">
                <a:shade val="50000"/>
                <a:hueOff val="276318"/>
                <a:satOff val="-12079"/>
                <a:lumOff val="329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76318"/>
                <a:satOff val="-12079"/>
                <a:lumOff val="329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76318"/>
                <a:satOff val="-12079"/>
                <a:lumOff val="329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66F221-7DD6-472C-8291-7FB0A5ABD8D6}">
      <dsp:nvSpPr>
        <dsp:cNvPr id="0" name=""/>
        <dsp:cNvSpPr/>
      </dsp:nvSpPr>
      <dsp:spPr>
        <a:xfrm>
          <a:off x="435064" y="1062917"/>
          <a:ext cx="762547" cy="762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4600" kern="1200" dirty="0"/>
        </a:p>
      </dsp:txBody>
      <dsp:txXfrm>
        <a:off x="435064" y="1062917"/>
        <a:ext cx="762547" cy="762547"/>
      </dsp:txXfrm>
    </dsp:sp>
    <dsp:sp modelId="{F844370D-68DB-4869-BE2D-FDF7E6A04278}">
      <dsp:nvSpPr>
        <dsp:cNvPr id="0" name=""/>
        <dsp:cNvSpPr/>
      </dsp:nvSpPr>
      <dsp:spPr>
        <a:xfrm>
          <a:off x="607774" y="-88386"/>
          <a:ext cx="4246719" cy="4246719"/>
        </a:xfrm>
        <a:prstGeom prst="circularArrow">
          <a:avLst>
            <a:gd name="adj1" fmla="val 3501"/>
            <a:gd name="adj2" fmla="val 217124"/>
            <a:gd name="adj3" fmla="val 12995927"/>
            <a:gd name="adj4" fmla="val 12581661"/>
            <a:gd name="adj5" fmla="val 4085"/>
          </a:avLst>
        </a:prstGeom>
        <a:gradFill rotWithShape="0">
          <a:gsLst>
            <a:gs pos="0">
              <a:schemeClr val="accent6">
                <a:shade val="50000"/>
                <a:hueOff val="184212"/>
                <a:satOff val="-8053"/>
                <a:lumOff val="21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184212"/>
                <a:satOff val="-8053"/>
                <a:lumOff val="21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184212"/>
                <a:satOff val="-8053"/>
                <a:lumOff val="21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04951A-DB34-404A-BC3A-2F83FA71DB30}">
      <dsp:nvSpPr>
        <dsp:cNvPr id="0" name=""/>
        <dsp:cNvSpPr/>
      </dsp:nvSpPr>
      <dsp:spPr>
        <a:xfrm>
          <a:off x="1078024" y="200944"/>
          <a:ext cx="1042714" cy="567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Augmented Reality</a:t>
          </a:r>
          <a:endParaRPr lang="el-GR" sz="1600" b="1" kern="1200" dirty="0"/>
        </a:p>
      </dsp:txBody>
      <dsp:txXfrm>
        <a:off x="1078024" y="200944"/>
        <a:ext cx="1042714" cy="567007"/>
      </dsp:txXfrm>
    </dsp:sp>
    <dsp:sp modelId="{7E1ADFEF-B2E3-4A0C-AFA5-DBE943E63CF7}">
      <dsp:nvSpPr>
        <dsp:cNvPr id="0" name=""/>
        <dsp:cNvSpPr/>
      </dsp:nvSpPr>
      <dsp:spPr>
        <a:xfrm>
          <a:off x="428235" y="55231"/>
          <a:ext cx="4246719" cy="4246719"/>
        </a:xfrm>
        <a:prstGeom prst="circularArrow">
          <a:avLst>
            <a:gd name="adj1" fmla="val 3501"/>
            <a:gd name="adj2" fmla="val 217124"/>
            <a:gd name="adj3" fmla="val 16773464"/>
            <a:gd name="adj4" fmla="val 15438974"/>
            <a:gd name="adj5" fmla="val 4085"/>
          </a:avLst>
        </a:prstGeom>
        <a:gradFill rotWithShape="0">
          <a:gsLst>
            <a:gs pos="0">
              <a:schemeClr val="accent6">
                <a:shade val="50000"/>
                <a:hueOff val="92106"/>
                <a:satOff val="-4026"/>
                <a:lumOff val="109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92106"/>
                <a:satOff val="-4026"/>
                <a:lumOff val="109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92106"/>
                <a:satOff val="-4026"/>
                <a:lumOff val="109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125" cy="466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338" y="1"/>
            <a:ext cx="3043125" cy="466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F62D7-28AF-45E9-BD55-E2490177FC6B}" type="datetimeFigureOut">
              <a:rPr lang="en-US" smtClean="0"/>
              <a:pPr/>
              <a:t>06-Jul-18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233"/>
            <a:ext cx="3043125" cy="466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338" y="8842233"/>
            <a:ext cx="3043125" cy="466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FC433-81DF-45CF-BE10-47491E44C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53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125" cy="466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338" y="1"/>
            <a:ext cx="3043125" cy="466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75B00-FFFF-40EC-B171-B478B4AB73AB}" type="datetimeFigureOut">
              <a:rPr lang="en-US" smtClean="0"/>
              <a:pPr/>
              <a:t>06-Jul-18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39" y="4479847"/>
            <a:ext cx="5617825" cy="36650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233"/>
            <a:ext cx="3043125" cy="466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338" y="8842233"/>
            <a:ext cx="3043125" cy="466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963CA-FAF2-4936-A83E-61DF3C8942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588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963CA-FAF2-4936-A83E-61DF3C8942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99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963CA-FAF2-4936-A83E-61DF3C89422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95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963CA-FAF2-4936-A83E-61DF3C89422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28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963CA-FAF2-4936-A83E-61DF3C89422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7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1D116-2C88-4536-9FC6-9B6F4E8D0A89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28650" y="1333643"/>
            <a:ext cx="7886700" cy="435133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Contents</a:t>
            </a:r>
          </a:p>
          <a:p>
            <a:pPr lvl="0"/>
            <a:r>
              <a:rPr lang="en-US" dirty="0"/>
              <a:t>Second </a:t>
            </a:r>
            <a:r>
              <a:rPr lang="en-US" dirty="0" err="1"/>
              <a:t>levelThird</a:t>
            </a:r>
            <a:r>
              <a:rPr lang="en-US" dirty="0"/>
              <a:t>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A3367-490B-4D5E-9954-F201938EC6E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628650" y="6356351"/>
            <a:ext cx="20574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D8290531-EEEE-48CC-9618-C1F294B1B035}" type="datetime1">
              <a:rPr lang="en-US" smtClean="0"/>
              <a:pPr lvl="0"/>
              <a:t>06-Jul-18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67BF-B56D-4DBC-A427-867FFA0F30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028949" y="6356351"/>
            <a:ext cx="3086099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D8834-CAA0-40F1-8B92-6D64CAAE71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895631" y="6356350"/>
            <a:ext cx="2057400" cy="365129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00D842B-17FC-4BF5-9833-42D74D0E04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82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E3BC4-AF9C-4096-9D86-D9B59B788D8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32963" y="1381154"/>
            <a:ext cx="7772400" cy="2387598"/>
          </a:xfrm>
          <a:prstGeom prst="rect">
            <a:avLst/>
          </a:prstGeo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4446CB-F8D9-4054-8883-854277B9FC9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2998" y="3821088"/>
            <a:ext cx="6858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ED8834-CAA0-40F1-8B92-6D64CAAE71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664137" y="6156231"/>
            <a:ext cx="2057400" cy="365129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00D842B-17FC-4BF5-9833-42D74D0E04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07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F03F5-53A9-4C6B-8139-3C4BEE081E2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628650" y="6356351"/>
            <a:ext cx="20574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6A4E26B4-D458-4A1B-9F7C-01F2C417EF22}" type="datetime1">
              <a:rPr lang="en-US" smtClean="0"/>
              <a:pPr lvl="0"/>
              <a:t>06-Jul-18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3B5FB8-8FD4-4B6E-85DA-81AF128741E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028949" y="6356351"/>
            <a:ext cx="3086099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9ED8834-CAA0-40F1-8B92-6D64CAAE71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664137" y="6156231"/>
            <a:ext cx="2057400" cy="365129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00D842B-17FC-4BF5-9833-42D74D0E04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98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cid:image001.jpg@01D40C71.57A3FE30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5" cstate="print"/>
          <a:srcRect l="1092" r="7127"/>
          <a:stretch/>
        </p:blipFill>
        <p:spPr>
          <a:xfrm>
            <a:off x="-5080" y="887214"/>
            <a:ext cx="9154160" cy="1286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print"/>
          <a:srcRect l="821" r="5133" b="33551"/>
          <a:stretch/>
        </p:blipFill>
        <p:spPr>
          <a:xfrm>
            <a:off x="-3687" y="6003233"/>
            <a:ext cx="9147687" cy="85476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8BC83-A4DE-477D-B1D4-DA5DC36EFC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488918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D886E8E-B210-404A-B71C-6553AF57089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785083" y="107646"/>
            <a:ext cx="1938476" cy="99501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3"/>
          <p:cNvSpPr/>
          <p:nvPr userDrawn="1"/>
        </p:nvSpPr>
        <p:spPr>
          <a:xfrm>
            <a:off x="3031145" y="107645"/>
            <a:ext cx="3078022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1600" b="1" kern="1200" cap="none" spc="0" dirty="0">
                <a:ln/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PELOPONNISOS </a:t>
            </a:r>
            <a:r>
              <a:rPr lang="fr-FR" sz="1600" b="1" kern="1200" cap="none" spc="0" dirty="0" err="1">
                <a:ln/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Conference</a:t>
            </a:r>
            <a:r>
              <a:rPr lang="fr-FR" sz="1600" b="1" kern="1200" cap="none" spc="0" dirty="0">
                <a:ln/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2018</a:t>
            </a:r>
          </a:p>
          <a:p>
            <a:pPr algn="ctr"/>
            <a:r>
              <a:rPr lang="en-US" sz="1600" b="1" kern="1200" cap="none" spc="0" dirty="0">
                <a:ln/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sz="1600" b="1" kern="1200" cap="none" spc="0" baseline="30000" dirty="0">
                <a:ln/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600" b="1" kern="1200" cap="none" spc="0" dirty="0">
                <a:ln/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of July 2018</a:t>
            </a:r>
          </a:p>
          <a:p>
            <a:pPr algn="ctr"/>
            <a:r>
              <a:rPr lang="en-US" sz="1600" b="1" kern="1200" cap="none" spc="0" dirty="0" err="1">
                <a:ln/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Patras</a:t>
            </a:r>
            <a:endParaRPr lang="en-US" sz="1600" b="1" kern="1200" cap="none" spc="0" dirty="0">
              <a:ln/>
              <a:solidFill>
                <a:schemeClr val="bg2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-5080" y="614314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kumimoji="0" lang="en-US" sz="1200" b="1" i="0" u="none" strike="noStrike" kern="1200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“Technology, </a:t>
            </a:r>
            <a:r>
              <a:rPr kumimoji="0" lang="en-US" sz="1200" b="1" i="0" u="none" strike="noStrike" kern="1200" cap="none" normalizeH="0" baseline="0" dirty="0">
                <a:ln>
                  <a:noFill/>
                </a:ln>
                <a:solidFill>
                  <a:srgbClr val="0E43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kumimoji="0" lang="en-US" sz="1200" b="1" i="0" u="none" strike="noStrike" kern="1200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entrepreneurship”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320511" y="4375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5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pelop</a:t>
            </a:r>
            <a:r>
              <a:rPr kumimoji="0" lang="el-GR" altLang="en-US" sz="15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endParaRPr kumimoji="0" lang="el-G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Εικόνα 1" descr="logo_peloponnisos"/>
          <p:cNvPicPr>
            <a:picLocks noChangeAspect="1" noChangeArrowheads="1"/>
          </p:cNvPicPr>
          <p:nvPr userDrawn="1"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1" y="500956"/>
            <a:ext cx="21637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5" r:id="rId3"/>
  </p:sldLayoutIdLst>
  <p:hf hdr="0" ftr="0" dt="0"/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lms.mech.upatras.gr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hyperlink" Target="http://www.lms.mech.upatras.gr/" TargetMode="External"/><Relationship Id="rId7" Type="http://schemas.openxmlformats.org/officeDocument/2006/relationships/hyperlink" Target="https://www.linkedin.com/company/laboratory-for-manufacturing-systems-and-automation" TargetMode="External"/><Relationship Id="rId12" Type="http://schemas.openxmlformats.org/officeDocument/2006/relationships/image" Target="../media/image44.png"/><Relationship Id="rId2" Type="http://schemas.openxmlformats.org/officeDocument/2006/relationships/hyperlink" Target="mailto:mourtzis@lms.mech.upatras.g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openxmlformats.org/officeDocument/2006/relationships/hyperlink" Target="https://www.youtube.com/channel/UCCFh4zQ9X6GlQb4c8wQk8Sw" TargetMode="External"/><Relationship Id="rId10" Type="http://schemas.openxmlformats.org/officeDocument/2006/relationships/hyperlink" Target="https://plus.google.com/u/0/101702008881990454451" TargetMode="External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openxmlformats.org/officeDocument/2006/relationships/image" Target="../media/image22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>
            <a:extLst>
              <a:ext uri="{FF2B5EF4-FFF2-40B4-BE49-F238E27FC236}">
                <a16:creationId xmlns:a16="http://schemas.microsoft.com/office/drawing/2014/main" id="{3196A48A-6AC8-40B5-A99F-2CAB5048059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36002" y="1769173"/>
            <a:ext cx="8139973" cy="2579799"/>
          </a:xfrm>
          <a:noFill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br>
              <a:rPr lang="en-GB" sz="1600" b="1" dirty="0">
                <a:solidFill>
                  <a:schemeClr val="tx1"/>
                </a:solidFill>
                <a:latin typeface="+mn-lt"/>
              </a:rPr>
            </a:br>
            <a:r>
              <a:rPr lang="en-US" sz="2800" dirty="0">
                <a:ln w="0"/>
                <a:solidFill>
                  <a:srgbClr val="0E43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“Digitalized Manufacturing and Industrial Automation based on 5G – Challenges and expected applications”</a:t>
            </a:r>
            <a:br>
              <a:rPr lang="en-US" sz="2800" dirty="0">
                <a:ln w="0"/>
                <a:solidFill>
                  <a:srgbClr val="0E43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</a:br>
            <a:br>
              <a:rPr lang="en-US" sz="2800" dirty="0">
                <a:ln w="0"/>
                <a:solidFill>
                  <a:srgbClr val="0E43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</a:br>
            <a:br>
              <a:rPr lang="en-US" sz="2800" dirty="0">
                <a:ln w="0"/>
                <a:solidFill>
                  <a:srgbClr val="0E43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</a:br>
            <a:b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</a:br>
            <a:br>
              <a:rPr lang="en-GB" sz="2400" b="1" dirty="0">
                <a:solidFill>
                  <a:schemeClr val="tx1"/>
                </a:solidFill>
                <a:latin typeface="+mn-lt"/>
              </a:rPr>
            </a:br>
            <a:r>
              <a:rPr lang="en-GB" sz="2400" b="1" dirty="0">
                <a:solidFill>
                  <a:prstClr val="black"/>
                </a:solidFill>
                <a:latin typeface="+mn-lt"/>
              </a:rPr>
              <a:t>Presenter: Assoc. Professor Dimitris </a:t>
            </a:r>
            <a:r>
              <a:rPr lang="en-GB" sz="2400" b="1" dirty="0" err="1">
                <a:solidFill>
                  <a:prstClr val="black"/>
                </a:solidFill>
                <a:latin typeface="+mn-lt"/>
              </a:rPr>
              <a:t>Mourtzis</a:t>
            </a:r>
            <a:br>
              <a:rPr lang="en-GB" sz="2400" b="1" dirty="0">
                <a:solidFill>
                  <a:prstClr val="black"/>
                </a:solidFill>
                <a:latin typeface="+mn-lt"/>
              </a:rPr>
            </a:br>
            <a:br>
              <a:rPr lang="en-GB" sz="2400" b="1" dirty="0">
                <a:solidFill>
                  <a:prstClr val="black"/>
                </a:solidFill>
                <a:latin typeface="+mn-lt"/>
              </a:rPr>
            </a:br>
            <a:r>
              <a:rPr lang="en-GB" altLang="en-US" sz="1600" b="1" dirty="0">
                <a:solidFill>
                  <a:schemeClr val="tx1"/>
                </a:solidFill>
                <a:cs typeface="Calibri" panose="020F0502020204030204" pitchFamily="34" charset="0"/>
              </a:rPr>
              <a:t>Laboratory for Manufacturing Systems &amp; Automation (LMS)</a:t>
            </a:r>
            <a:br>
              <a:rPr lang="en-GB" altLang="en-US" sz="1600" b="1" dirty="0">
                <a:solidFill>
                  <a:schemeClr val="tx1"/>
                </a:solidFill>
                <a:cs typeface="Calibri" panose="020F0502020204030204" pitchFamily="34" charset="0"/>
              </a:rPr>
            </a:br>
            <a:r>
              <a:rPr lang="en-GB" altLang="en-US" sz="1600" b="1" dirty="0">
                <a:solidFill>
                  <a:schemeClr val="tx1"/>
                </a:solidFill>
                <a:cs typeface="Calibri" panose="020F0502020204030204" pitchFamily="34" charset="0"/>
              </a:rPr>
              <a:t>Dept. of Mechanical Engineering &amp; Aeronautics</a:t>
            </a:r>
            <a:br>
              <a:rPr lang="en-GB" altLang="en-US" sz="1600" b="1" dirty="0">
                <a:solidFill>
                  <a:schemeClr val="tx1"/>
                </a:solidFill>
                <a:cs typeface="Calibri" panose="020F0502020204030204" pitchFamily="34" charset="0"/>
              </a:rPr>
            </a:br>
            <a:r>
              <a:rPr lang="en-GB" altLang="en-US" sz="1600" b="1" dirty="0">
                <a:solidFill>
                  <a:schemeClr val="tx1"/>
                </a:solidFill>
                <a:cs typeface="Calibri" panose="020F0502020204030204" pitchFamily="34" charset="0"/>
              </a:rPr>
              <a:t>University of </a:t>
            </a:r>
            <a:r>
              <a:rPr lang="en-GB" altLang="en-US" sz="1600" b="1" dirty="0" err="1">
                <a:solidFill>
                  <a:schemeClr val="tx1"/>
                </a:solidFill>
                <a:cs typeface="Calibri" panose="020F0502020204030204" pitchFamily="34" charset="0"/>
              </a:rPr>
              <a:t>Patras</a:t>
            </a:r>
            <a:r>
              <a:rPr lang="en-GB" altLang="en-US" sz="1600" b="1" dirty="0">
                <a:solidFill>
                  <a:schemeClr val="tx1"/>
                </a:solidFill>
                <a:cs typeface="Calibri" panose="020F0502020204030204" pitchFamily="34" charset="0"/>
              </a:rPr>
              <a:t>, Greece</a:t>
            </a:r>
            <a:br>
              <a:rPr lang="en-GB" altLang="en-US" sz="1600" b="1" dirty="0">
                <a:solidFill>
                  <a:schemeClr val="tx1"/>
                </a:solidFill>
                <a:cs typeface="Calibri" panose="020F0502020204030204" pitchFamily="34" charset="0"/>
              </a:rPr>
            </a:br>
            <a:r>
              <a:rPr lang="en-GB" altLang="en-US" sz="1600" b="1" dirty="0">
                <a:solidFill>
                  <a:schemeClr val="tx1"/>
                </a:solidFill>
                <a:cs typeface="Calibri" panose="020F0502020204030204" pitchFamily="34" charset="0"/>
                <a:hlinkClick r:id="rId2"/>
              </a:rPr>
              <a:t>www.lms.mech.upatras.gr</a:t>
            </a:r>
            <a:br>
              <a:rPr lang="en-GB" altLang="en-US" sz="1600" b="1" dirty="0">
                <a:solidFill>
                  <a:schemeClr val="tx1"/>
                </a:solidFill>
                <a:cs typeface="Calibri" panose="020F0502020204030204" pitchFamily="34" charset="0"/>
              </a:rPr>
            </a:br>
            <a:br>
              <a:rPr lang="en-GB" sz="1600" b="1" dirty="0">
                <a:solidFill>
                  <a:schemeClr val="tx1"/>
                </a:solidFill>
              </a:rPr>
            </a:br>
            <a:br>
              <a:rPr lang="en-GB" sz="1600" b="1" dirty="0">
                <a:solidFill>
                  <a:schemeClr val="tx1"/>
                </a:solidFill>
                <a:latin typeface="+mn-lt"/>
              </a:rPr>
            </a:br>
            <a:endParaRPr lang="en-GB" sz="1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4" descr="ÎÏÎ¿ÏÎ­Î»ÎµÏÎ¼Î± ÎµÎ¹ÎºÏÎ½Î±Ï Î³Î¹Î± Digitalized Manufactu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230" y="2957208"/>
            <a:ext cx="1339516" cy="108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7184188" y="1348607"/>
            <a:ext cx="1959812" cy="492731"/>
          </a:xfrm>
          <a:custGeom>
            <a:avLst/>
            <a:gdLst>
              <a:gd name="connsiteX0" fmla="*/ 0 w 1535791"/>
              <a:gd name="connsiteY0" fmla="*/ 153579 h 2371724"/>
              <a:gd name="connsiteX1" fmla="*/ 153579 w 1535791"/>
              <a:gd name="connsiteY1" fmla="*/ 0 h 2371724"/>
              <a:gd name="connsiteX2" fmla="*/ 1382212 w 1535791"/>
              <a:gd name="connsiteY2" fmla="*/ 0 h 2371724"/>
              <a:gd name="connsiteX3" fmla="*/ 1535791 w 1535791"/>
              <a:gd name="connsiteY3" fmla="*/ 153579 h 2371724"/>
              <a:gd name="connsiteX4" fmla="*/ 1535791 w 1535791"/>
              <a:gd name="connsiteY4" fmla="*/ 2218145 h 2371724"/>
              <a:gd name="connsiteX5" fmla="*/ 1382212 w 1535791"/>
              <a:gd name="connsiteY5" fmla="*/ 2371724 h 2371724"/>
              <a:gd name="connsiteX6" fmla="*/ 153579 w 1535791"/>
              <a:gd name="connsiteY6" fmla="*/ 2371724 h 2371724"/>
              <a:gd name="connsiteX7" fmla="*/ 0 w 1535791"/>
              <a:gd name="connsiteY7" fmla="*/ 2218145 h 2371724"/>
              <a:gd name="connsiteX8" fmla="*/ 0 w 1535791"/>
              <a:gd name="connsiteY8" fmla="*/ 153579 h 237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5791" h="2371724">
                <a:moveTo>
                  <a:pt x="0" y="153579"/>
                </a:moveTo>
                <a:cubicBezTo>
                  <a:pt x="0" y="68760"/>
                  <a:pt x="68760" y="0"/>
                  <a:pt x="153579" y="0"/>
                </a:cubicBezTo>
                <a:lnTo>
                  <a:pt x="1382212" y="0"/>
                </a:lnTo>
                <a:cubicBezTo>
                  <a:pt x="1467031" y="0"/>
                  <a:pt x="1535791" y="68760"/>
                  <a:pt x="1535791" y="153579"/>
                </a:cubicBezTo>
                <a:lnTo>
                  <a:pt x="1535791" y="2218145"/>
                </a:lnTo>
                <a:cubicBezTo>
                  <a:pt x="1535791" y="2302964"/>
                  <a:pt x="1467031" y="2371724"/>
                  <a:pt x="1382212" y="2371724"/>
                </a:cubicBezTo>
                <a:lnTo>
                  <a:pt x="153579" y="2371724"/>
                </a:lnTo>
                <a:cubicBezTo>
                  <a:pt x="68760" y="2371724"/>
                  <a:pt x="0" y="2302964"/>
                  <a:pt x="0" y="2218145"/>
                </a:cubicBezTo>
                <a:lnTo>
                  <a:pt x="0" y="153579"/>
                </a:lnTo>
                <a:close/>
              </a:path>
            </a:pathLst>
          </a:custGeom>
          <a:solidFill>
            <a:srgbClr val="2F5597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942" tIns="105942" rIns="105942" bIns="10594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Telecommunications</a:t>
            </a:r>
          </a:p>
        </p:txBody>
      </p:sp>
      <p:pic>
        <p:nvPicPr>
          <p:cNvPr id="1026" name="Picture 2" descr="ÎÏÎ¿ÏÎ­Î»ÎµÏÎ¼Î± ÎµÎ¹ÎºÏÎ½Î±Ï Î³Î¹Î± TELECOMMUNICA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339"/>
            <a:ext cx="9144000" cy="501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hteck 4"/>
          <p:cNvSpPr>
            <a:spLocks noChangeAspect="1"/>
          </p:cNvSpPr>
          <p:nvPr/>
        </p:nvSpPr>
        <p:spPr>
          <a:xfrm>
            <a:off x="240284" y="1569606"/>
            <a:ext cx="434925" cy="2717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3" name="Rechteck 17"/>
          <p:cNvSpPr>
            <a:spLocks noChangeAspect="1"/>
          </p:cNvSpPr>
          <p:nvPr/>
        </p:nvSpPr>
        <p:spPr>
          <a:xfrm>
            <a:off x="673762" y="1569606"/>
            <a:ext cx="5155538" cy="271732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6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5G will revolutionize 5 key industries - Applications</a:t>
            </a:r>
          </a:p>
        </p:txBody>
      </p:sp>
      <p:sp>
        <p:nvSpPr>
          <p:cNvPr id="74" name="Pentagon 73"/>
          <p:cNvSpPr/>
          <p:nvPr/>
        </p:nvSpPr>
        <p:spPr>
          <a:xfrm rot="5400000">
            <a:off x="91841" y="1718049"/>
            <a:ext cx="499224" cy="20233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062693" y="1595600"/>
            <a:ext cx="23450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i="1" dirty="0">
                <a:solidFill>
                  <a:srgbClr val="0070C0"/>
                </a:solidFill>
              </a:rPr>
              <a:t>[NOKIA 2014]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98" b="7933"/>
          <a:stretch/>
        </p:blipFill>
        <p:spPr>
          <a:xfrm>
            <a:off x="7184189" y="1747517"/>
            <a:ext cx="1959811" cy="990527"/>
          </a:xfrm>
          <a:prstGeom prst="rect">
            <a:avLst/>
          </a:prstGeom>
        </p:spPr>
      </p:pic>
      <p:sp>
        <p:nvSpPr>
          <p:cNvPr id="23" name="Rectangular Callout 22"/>
          <p:cNvSpPr/>
          <p:nvPr/>
        </p:nvSpPr>
        <p:spPr>
          <a:xfrm>
            <a:off x="271909" y="2187021"/>
            <a:ext cx="2379851" cy="624759"/>
          </a:xfrm>
          <a:prstGeom prst="wedgeRectCallout">
            <a:avLst>
              <a:gd name="adj1" fmla="val -17631"/>
              <a:gd name="adj2" fmla="val 94211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10.000 x more traffic</a:t>
            </a:r>
            <a:endParaRPr lang="en-US" b="1" dirty="0">
              <a:solidFill>
                <a:schemeClr val="lt1"/>
              </a:solidFill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6482209" y="3040788"/>
            <a:ext cx="2471291" cy="624759"/>
          </a:xfrm>
          <a:prstGeom prst="wedgeRectCallout">
            <a:avLst>
              <a:gd name="adj1" fmla="val -17631"/>
              <a:gd name="adj2" fmla="val 94211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↓ 1 millisecond latency</a:t>
            </a:r>
            <a:endParaRPr lang="en-US" b="1" dirty="0">
              <a:solidFill>
                <a:schemeClr val="lt1"/>
              </a:solidFill>
            </a:endParaRPr>
          </a:p>
        </p:txBody>
      </p:sp>
      <p:sp>
        <p:nvSpPr>
          <p:cNvPr id="29" name="Rectangular Callout 28"/>
          <p:cNvSpPr/>
          <p:nvPr/>
        </p:nvSpPr>
        <p:spPr>
          <a:xfrm>
            <a:off x="7042749" y="4144977"/>
            <a:ext cx="1910751" cy="624759"/>
          </a:xfrm>
          <a:prstGeom prst="wedgeRectCallout">
            <a:avLst>
              <a:gd name="adj1" fmla="val -17631"/>
              <a:gd name="adj2" fmla="val 94211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 ↑  10 </a:t>
            </a:r>
            <a:r>
              <a:rPr lang="en-US" b="1" dirty="0" err="1"/>
              <a:t>Gbips</a:t>
            </a:r>
            <a:r>
              <a:rPr lang="en-US" b="1" dirty="0"/>
              <a:t> peak data rates</a:t>
            </a:r>
            <a:endParaRPr lang="en-US" b="1" dirty="0">
              <a:solidFill>
                <a:schemeClr val="lt1"/>
              </a:solidFill>
            </a:endParaRPr>
          </a:p>
        </p:txBody>
      </p:sp>
      <p:sp>
        <p:nvSpPr>
          <p:cNvPr id="30" name="Rectangular Callout 29"/>
          <p:cNvSpPr/>
          <p:nvPr/>
        </p:nvSpPr>
        <p:spPr>
          <a:xfrm>
            <a:off x="3863402" y="3832596"/>
            <a:ext cx="1910751" cy="624759"/>
          </a:xfrm>
          <a:prstGeom prst="wedgeRectCallout">
            <a:avLst>
              <a:gd name="adj1" fmla="val -17631"/>
              <a:gd name="adj2" fmla="val 94211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100 Mbit/s whenever needed</a:t>
            </a:r>
            <a:endParaRPr lang="en-US" b="1" dirty="0">
              <a:solidFill>
                <a:schemeClr val="lt1"/>
              </a:solidFill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594497" y="4144976"/>
            <a:ext cx="1910751" cy="624759"/>
          </a:xfrm>
          <a:prstGeom prst="wedgeRectCallout">
            <a:avLst>
              <a:gd name="adj1" fmla="val -17631"/>
              <a:gd name="adj2" fmla="val 94211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Ultra reliability</a:t>
            </a:r>
            <a:endParaRPr lang="en-US" b="1" dirty="0">
              <a:solidFill>
                <a:schemeClr val="lt1"/>
              </a:solidFill>
            </a:endParaRPr>
          </a:p>
        </p:txBody>
      </p:sp>
      <p:sp>
        <p:nvSpPr>
          <p:cNvPr id="32" name="Rectangular Callout 31"/>
          <p:cNvSpPr/>
          <p:nvPr/>
        </p:nvSpPr>
        <p:spPr>
          <a:xfrm>
            <a:off x="1355486" y="5277688"/>
            <a:ext cx="1910751" cy="624759"/>
          </a:xfrm>
          <a:prstGeom prst="wedgeRectCallout">
            <a:avLst>
              <a:gd name="adj1" fmla="val -17631"/>
              <a:gd name="adj2" fmla="val 94211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Low energy</a:t>
            </a:r>
            <a:endParaRPr lang="en-US" b="1" dirty="0">
              <a:solidFill>
                <a:schemeClr val="lt1"/>
              </a:solidFill>
            </a:endParaRPr>
          </a:p>
        </p:txBody>
      </p:sp>
      <p:sp>
        <p:nvSpPr>
          <p:cNvPr id="34" name="Rectangular Callout 33"/>
          <p:cNvSpPr/>
          <p:nvPr/>
        </p:nvSpPr>
        <p:spPr>
          <a:xfrm>
            <a:off x="6532474" y="5353847"/>
            <a:ext cx="2200046" cy="624759"/>
          </a:xfrm>
          <a:prstGeom prst="wedgeRectCallout">
            <a:avLst>
              <a:gd name="adj1" fmla="val -17631"/>
              <a:gd name="adj2" fmla="val 94211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M2M ultra low cost</a:t>
            </a:r>
            <a:endParaRPr lang="en-US" b="1" dirty="0">
              <a:solidFill>
                <a:schemeClr val="lt1"/>
              </a:solidFill>
            </a:endParaRPr>
          </a:p>
        </p:txBody>
      </p:sp>
      <p:sp>
        <p:nvSpPr>
          <p:cNvPr id="35" name="Rectangular Callout 34"/>
          <p:cNvSpPr/>
          <p:nvPr/>
        </p:nvSpPr>
        <p:spPr>
          <a:xfrm>
            <a:off x="3920948" y="5666226"/>
            <a:ext cx="2200046" cy="624759"/>
          </a:xfrm>
          <a:prstGeom prst="wedgeRectCallout">
            <a:avLst>
              <a:gd name="adj1" fmla="val -17631"/>
              <a:gd name="adj2" fmla="val 94211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10 years M2M battery life</a:t>
            </a:r>
            <a:endParaRPr lang="en-US" b="1" dirty="0">
              <a:solidFill>
                <a:schemeClr val="lt1"/>
              </a:solidFill>
            </a:endParaRPr>
          </a:p>
        </p:txBody>
      </p:sp>
      <p:sp>
        <p:nvSpPr>
          <p:cNvPr id="36" name="Rectangular Callout 35"/>
          <p:cNvSpPr/>
          <p:nvPr/>
        </p:nvSpPr>
        <p:spPr>
          <a:xfrm>
            <a:off x="3444642" y="2412157"/>
            <a:ext cx="2384658" cy="624759"/>
          </a:xfrm>
          <a:prstGeom prst="wedgeRectCallout">
            <a:avLst>
              <a:gd name="adj1" fmla="val -17631"/>
              <a:gd name="adj2" fmla="val 94211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10-100 x more devices</a:t>
            </a:r>
            <a:endParaRPr lang="en-US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2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841338"/>
            <a:ext cx="9144001" cy="5016662"/>
            <a:chOff x="1" y="1841338"/>
            <a:chExt cx="9144000" cy="501666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1841338"/>
              <a:ext cx="9144000" cy="501666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2380"/>
            <a:stretch/>
          </p:blipFill>
          <p:spPr>
            <a:xfrm>
              <a:off x="255" y="3779631"/>
              <a:ext cx="1875854" cy="5222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t="11218"/>
            <a:stretch/>
          </p:blipFill>
          <p:spPr>
            <a:xfrm>
              <a:off x="763319" y="4281551"/>
              <a:ext cx="349201" cy="254122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900D842B-17FC-4BF5-9833-42D74D0E0467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72" name="Rechteck 4"/>
          <p:cNvSpPr>
            <a:spLocks noChangeAspect="1"/>
          </p:cNvSpPr>
          <p:nvPr/>
        </p:nvSpPr>
        <p:spPr>
          <a:xfrm>
            <a:off x="240284" y="1569606"/>
            <a:ext cx="434925" cy="2717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3" name="Rechteck 17"/>
          <p:cNvSpPr>
            <a:spLocks noChangeAspect="1"/>
          </p:cNvSpPr>
          <p:nvPr/>
        </p:nvSpPr>
        <p:spPr>
          <a:xfrm>
            <a:off x="673761" y="1569606"/>
            <a:ext cx="6584731" cy="271732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6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5G Applications – Digitalized Manufacturing</a:t>
            </a:r>
          </a:p>
        </p:txBody>
      </p:sp>
      <p:sp>
        <p:nvSpPr>
          <p:cNvPr id="74" name="Pentagon 73"/>
          <p:cNvSpPr/>
          <p:nvPr/>
        </p:nvSpPr>
        <p:spPr>
          <a:xfrm rot="5400000">
            <a:off x="91841" y="1718049"/>
            <a:ext cx="499224" cy="20233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47867" y="6454275"/>
            <a:ext cx="254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b="1" i="1" dirty="0">
                <a:solidFill>
                  <a:srgbClr val="0070C0"/>
                </a:solidFill>
              </a:rPr>
              <a:t>http://enterprise-iot.org/book/enterprise-iot/part-i/manufacturing/</a:t>
            </a:r>
          </a:p>
        </p:txBody>
      </p:sp>
      <p:sp>
        <p:nvSpPr>
          <p:cNvPr id="12" name="Freeform 11"/>
          <p:cNvSpPr/>
          <p:nvPr/>
        </p:nvSpPr>
        <p:spPr>
          <a:xfrm>
            <a:off x="7608209" y="1151934"/>
            <a:ext cx="1535791" cy="552883"/>
          </a:xfrm>
          <a:custGeom>
            <a:avLst/>
            <a:gdLst>
              <a:gd name="connsiteX0" fmla="*/ 0 w 1535791"/>
              <a:gd name="connsiteY0" fmla="*/ 153579 h 2371724"/>
              <a:gd name="connsiteX1" fmla="*/ 153579 w 1535791"/>
              <a:gd name="connsiteY1" fmla="*/ 0 h 2371724"/>
              <a:gd name="connsiteX2" fmla="*/ 1382212 w 1535791"/>
              <a:gd name="connsiteY2" fmla="*/ 0 h 2371724"/>
              <a:gd name="connsiteX3" fmla="*/ 1535791 w 1535791"/>
              <a:gd name="connsiteY3" fmla="*/ 153579 h 2371724"/>
              <a:gd name="connsiteX4" fmla="*/ 1535791 w 1535791"/>
              <a:gd name="connsiteY4" fmla="*/ 2218145 h 2371724"/>
              <a:gd name="connsiteX5" fmla="*/ 1382212 w 1535791"/>
              <a:gd name="connsiteY5" fmla="*/ 2371724 h 2371724"/>
              <a:gd name="connsiteX6" fmla="*/ 153579 w 1535791"/>
              <a:gd name="connsiteY6" fmla="*/ 2371724 h 2371724"/>
              <a:gd name="connsiteX7" fmla="*/ 0 w 1535791"/>
              <a:gd name="connsiteY7" fmla="*/ 2218145 h 2371724"/>
              <a:gd name="connsiteX8" fmla="*/ 0 w 1535791"/>
              <a:gd name="connsiteY8" fmla="*/ 153579 h 237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5791" h="2371724">
                <a:moveTo>
                  <a:pt x="0" y="153579"/>
                </a:moveTo>
                <a:cubicBezTo>
                  <a:pt x="0" y="68760"/>
                  <a:pt x="68760" y="0"/>
                  <a:pt x="153579" y="0"/>
                </a:cubicBezTo>
                <a:lnTo>
                  <a:pt x="1382212" y="0"/>
                </a:lnTo>
                <a:cubicBezTo>
                  <a:pt x="1467031" y="0"/>
                  <a:pt x="1535791" y="68760"/>
                  <a:pt x="1535791" y="153579"/>
                </a:cubicBezTo>
                <a:lnTo>
                  <a:pt x="1535791" y="2218145"/>
                </a:lnTo>
                <a:cubicBezTo>
                  <a:pt x="1535791" y="2302964"/>
                  <a:pt x="1467031" y="2371724"/>
                  <a:pt x="1382212" y="2371724"/>
                </a:cubicBezTo>
                <a:lnTo>
                  <a:pt x="153579" y="2371724"/>
                </a:lnTo>
                <a:cubicBezTo>
                  <a:pt x="68760" y="2371724"/>
                  <a:pt x="0" y="2302964"/>
                  <a:pt x="0" y="2218145"/>
                </a:cubicBezTo>
                <a:lnTo>
                  <a:pt x="0" y="153579"/>
                </a:lnTo>
                <a:close/>
              </a:path>
            </a:pathLst>
          </a:custGeom>
          <a:solidFill>
            <a:srgbClr val="2F5597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942" tIns="105942" rIns="105942" bIns="10594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Manufacturing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09" y="1569606"/>
            <a:ext cx="1533525" cy="646188"/>
          </a:xfrm>
          <a:prstGeom prst="rect">
            <a:avLst/>
          </a:prstGeom>
        </p:spPr>
      </p:pic>
      <p:sp>
        <p:nvSpPr>
          <p:cNvPr id="14" name="Rectangular Callout 13"/>
          <p:cNvSpPr/>
          <p:nvPr/>
        </p:nvSpPr>
        <p:spPr>
          <a:xfrm>
            <a:off x="5092505" y="5722620"/>
            <a:ext cx="3190436" cy="990695"/>
          </a:xfrm>
          <a:prstGeom prst="wedgeRectCallout">
            <a:avLst/>
          </a:prstGeom>
          <a:solidFill>
            <a:srgbClr val="EDEF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0049B0"/>
                </a:solidFill>
              </a:rPr>
              <a:t>New service capabilities for industrial stakeholders thanks to the unprecedented on-demand performance and real-time reactivity.</a:t>
            </a:r>
            <a:endParaRPr lang="en-US" sz="1100" b="1" dirty="0">
              <a:solidFill>
                <a:srgbClr val="0049B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62693" y="1595600"/>
            <a:ext cx="23450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i="1" dirty="0">
                <a:solidFill>
                  <a:srgbClr val="0070C0"/>
                </a:solidFill>
              </a:rPr>
              <a:t>[ERICSSON 5G USE CASES]</a:t>
            </a:r>
          </a:p>
        </p:txBody>
      </p:sp>
    </p:spTree>
    <p:extLst>
      <p:ext uri="{BB962C8B-B14F-4D97-AF65-F5344CB8AC3E}">
        <p14:creationId xmlns:p14="http://schemas.microsoft.com/office/powerpoint/2010/main" val="330972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41338"/>
            <a:ext cx="9151260" cy="5016662"/>
          </a:xfrm>
          <a:prstGeom prst="rect">
            <a:avLst/>
          </a:prstGeom>
        </p:spPr>
      </p:pic>
      <p:sp>
        <p:nvSpPr>
          <p:cNvPr id="72" name="Rechteck 4"/>
          <p:cNvSpPr>
            <a:spLocks noChangeAspect="1"/>
          </p:cNvSpPr>
          <p:nvPr/>
        </p:nvSpPr>
        <p:spPr>
          <a:xfrm>
            <a:off x="240284" y="1569606"/>
            <a:ext cx="434925" cy="2717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3" name="Rechteck 17"/>
          <p:cNvSpPr>
            <a:spLocks noChangeAspect="1"/>
          </p:cNvSpPr>
          <p:nvPr/>
        </p:nvSpPr>
        <p:spPr>
          <a:xfrm>
            <a:off x="673761" y="1569606"/>
            <a:ext cx="6584731" cy="271732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6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5G Applications – Healthcare</a:t>
            </a:r>
          </a:p>
        </p:txBody>
      </p:sp>
      <p:sp>
        <p:nvSpPr>
          <p:cNvPr id="74" name="Pentagon 73"/>
          <p:cNvSpPr/>
          <p:nvPr/>
        </p:nvSpPr>
        <p:spPr>
          <a:xfrm rot="5400000">
            <a:off x="91841" y="1718049"/>
            <a:ext cx="499224" cy="20233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608209" y="1260997"/>
            <a:ext cx="1535791" cy="617218"/>
          </a:xfrm>
          <a:custGeom>
            <a:avLst/>
            <a:gdLst>
              <a:gd name="connsiteX0" fmla="*/ 0 w 1535791"/>
              <a:gd name="connsiteY0" fmla="*/ 153579 h 2371724"/>
              <a:gd name="connsiteX1" fmla="*/ 153579 w 1535791"/>
              <a:gd name="connsiteY1" fmla="*/ 0 h 2371724"/>
              <a:gd name="connsiteX2" fmla="*/ 1382212 w 1535791"/>
              <a:gd name="connsiteY2" fmla="*/ 0 h 2371724"/>
              <a:gd name="connsiteX3" fmla="*/ 1535791 w 1535791"/>
              <a:gd name="connsiteY3" fmla="*/ 153579 h 2371724"/>
              <a:gd name="connsiteX4" fmla="*/ 1535791 w 1535791"/>
              <a:gd name="connsiteY4" fmla="*/ 2218145 h 2371724"/>
              <a:gd name="connsiteX5" fmla="*/ 1382212 w 1535791"/>
              <a:gd name="connsiteY5" fmla="*/ 2371724 h 2371724"/>
              <a:gd name="connsiteX6" fmla="*/ 153579 w 1535791"/>
              <a:gd name="connsiteY6" fmla="*/ 2371724 h 2371724"/>
              <a:gd name="connsiteX7" fmla="*/ 0 w 1535791"/>
              <a:gd name="connsiteY7" fmla="*/ 2218145 h 2371724"/>
              <a:gd name="connsiteX8" fmla="*/ 0 w 1535791"/>
              <a:gd name="connsiteY8" fmla="*/ 153579 h 237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5791" h="2371724">
                <a:moveTo>
                  <a:pt x="0" y="153579"/>
                </a:moveTo>
                <a:cubicBezTo>
                  <a:pt x="0" y="68760"/>
                  <a:pt x="68760" y="0"/>
                  <a:pt x="153579" y="0"/>
                </a:cubicBezTo>
                <a:lnTo>
                  <a:pt x="1382212" y="0"/>
                </a:lnTo>
                <a:cubicBezTo>
                  <a:pt x="1467031" y="0"/>
                  <a:pt x="1535791" y="68760"/>
                  <a:pt x="1535791" y="153579"/>
                </a:cubicBezTo>
                <a:lnTo>
                  <a:pt x="1535791" y="2218145"/>
                </a:lnTo>
                <a:cubicBezTo>
                  <a:pt x="1535791" y="2302964"/>
                  <a:pt x="1467031" y="2371724"/>
                  <a:pt x="1382212" y="2371724"/>
                </a:cubicBezTo>
                <a:lnTo>
                  <a:pt x="153579" y="2371724"/>
                </a:lnTo>
                <a:cubicBezTo>
                  <a:pt x="68760" y="2371724"/>
                  <a:pt x="0" y="2302964"/>
                  <a:pt x="0" y="2218145"/>
                </a:cubicBezTo>
                <a:lnTo>
                  <a:pt x="0" y="153579"/>
                </a:lnTo>
                <a:close/>
              </a:path>
            </a:pathLst>
          </a:custGeom>
          <a:solidFill>
            <a:srgbClr val="ED7D3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942" tIns="105942" rIns="105942" bIns="10594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Healthcare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09" y="1807098"/>
            <a:ext cx="1543051" cy="650243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673761" y="2235200"/>
            <a:ext cx="3095599" cy="894080"/>
          </a:xfrm>
          <a:prstGeom prst="wedgeRectCallou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5G will become the backbone of </a:t>
            </a:r>
            <a:r>
              <a:rPr lang="en-US" sz="1600" b="1" dirty="0" err="1"/>
              <a:t>IoT</a:t>
            </a:r>
            <a:r>
              <a:rPr lang="en-US" sz="1600" b="1" dirty="0"/>
              <a:t>, connecting devices in ways we never thought possible. 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6380480" y="4349669"/>
            <a:ext cx="2618834" cy="892891"/>
          </a:xfrm>
          <a:prstGeom prst="wedgeRectCallou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High node/service availability at least 99.999% node availability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7132858" y="3703014"/>
            <a:ext cx="1746982" cy="447040"/>
          </a:xfrm>
          <a:prstGeom prst="wedgeRectCallou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 Remote check up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50453" y="1595600"/>
            <a:ext cx="23450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i="1" dirty="0">
                <a:solidFill>
                  <a:srgbClr val="0070C0"/>
                </a:solidFill>
              </a:rPr>
              <a:t>[ERICSSON 5G USE CASES]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341453" y="3569334"/>
            <a:ext cx="3427907" cy="1114425"/>
          </a:xfrm>
          <a:prstGeom prst="wedgeRectCallou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93% of doctors believe that connected devices can help prevent health risks such as obesity, diabetes and high blood pressure. </a:t>
            </a:r>
          </a:p>
        </p:txBody>
      </p:sp>
      <p:sp>
        <p:nvSpPr>
          <p:cNvPr id="22" name="Rectangular Callout 21"/>
          <p:cNvSpPr/>
          <p:nvPr/>
        </p:nvSpPr>
        <p:spPr>
          <a:xfrm>
            <a:off x="4305950" y="2406907"/>
            <a:ext cx="3427907" cy="1114425"/>
          </a:xfrm>
          <a:prstGeom prst="wedgeRectCallou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Only a “small minority”, around 5% of patients, are equipped with connected medical devices. 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240284" y="5443853"/>
            <a:ext cx="3427907" cy="1114425"/>
          </a:xfrm>
          <a:prstGeom prst="wedgeRectCallou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50% of doctors think that the devices pose a threat to medical confidentiality. </a:t>
            </a:r>
          </a:p>
        </p:txBody>
      </p:sp>
      <p:sp>
        <p:nvSpPr>
          <p:cNvPr id="24" name="Rectangular Callout 23"/>
          <p:cNvSpPr/>
          <p:nvPr/>
        </p:nvSpPr>
        <p:spPr>
          <a:xfrm>
            <a:off x="3966126" y="3755405"/>
            <a:ext cx="2298598" cy="871968"/>
          </a:xfrm>
          <a:prstGeom prst="wedgeRectCallou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Blood pressure or insulin body worn sensors</a:t>
            </a:r>
          </a:p>
        </p:txBody>
      </p:sp>
      <p:sp>
        <p:nvSpPr>
          <p:cNvPr id="25" name="Rectangular Callout 24"/>
          <p:cNvSpPr/>
          <p:nvPr/>
        </p:nvSpPr>
        <p:spPr>
          <a:xfrm>
            <a:off x="3966126" y="5490266"/>
            <a:ext cx="5033188" cy="1241349"/>
          </a:xfrm>
          <a:prstGeom prst="wedgeRectCallou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When thinking about new 5G capabilities in the domain of lower latency, reaching the target of 1 millisecond, we could even think of applications in the area of prosthesis or augmented human. </a:t>
            </a:r>
          </a:p>
        </p:txBody>
      </p:sp>
    </p:spTree>
    <p:extLst>
      <p:ext uri="{BB962C8B-B14F-4D97-AF65-F5344CB8AC3E}">
        <p14:creationId xmlns:p14="http://schemas.microsoft.com/office/powerpoint/2010/main" val="36178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hteck 4"/>
          <p:cNvSpPr>
            <a:spLocks noChangeAspect="1"/>
          </p:cNvSpPr>
          <p:nvPr/>
        </p:nvSpPr>
        <p:spPr>
          <a:xfrm>
            <a:off x="240284" y="1569606"/>
            <a:ext cx="434925" cy="2717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3" name="Rechteck 17"/>
          <p:cNvSpPr>
            <a:spLocks noChangeAspect="1"/>
          </p:cNvSpPr>
          <p:nvPr/>
        </p:nvSpPr>
        <p:spPr>
          <a:xfrm>
            <a:off x="673762" y="1569606"/>
            <a:ext cx="5155538" cy="271732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6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5G will revolutionize 5 key industries - Applications</a:t>
            </a:r>
          </a:p>
        </p:txBody>
      </p:sp>
      <p:sp>
        <p:nvSpPr>
          <p:cNvPr id="74" name="Pentagon 73"/>
          <p:cNvSpPr/>
          <p:nvPr/>
        </p:nvSpPr>
        <p:spPr>
          <a:xfrm rot="5400000">
            <a:off x="91841" y="1718049"/>
            <a:ext cx="499224" cy="20233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062693" y="1595600"/>
            <a:ext cx="23450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i="1" dirty="0">
                <a:solidFill>
                  <a:srgbClr val="0070C0"/>
                </a:solidFill>
              </a:rPr>
              <a:t>[ERICSSON 5G USE CASES]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852427"/>
            <a:ext cx="9144000" cy="5005574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7417240" y="1220542"/>
            <a:ext cx="1535791" cy="969860"/>
          </a:xfrm>
          <a:custGeom>
            <a:avLst/>
            <a:gdLst>
              <a:gd name="connsiteX0" fmla="*/ 0 w 1535791"/>
              <a:gd name="connsiteY0" fmla="*/ 153579 h 2371724"/>
              <a:gd name="connsiteX1" fmla="*/ 153579 w 1535791"/>
              <a:gd name="connsiteY1" fmla="*/ 0 h 2371724"/>
              <a:gd name="connsiteX2" fmla="*/ 1382212 w 1535791"/>
              <a:gd name="connsiteY2" fmla="*/ 0 h 2371724"/>
              <a:gd name="connsiteX3" fmla="*/ 1535791 w 1535791"/>
              <a:gd name="connsiteY3" fmla="*/ 153579 h 2371724"/>
              <a:gd name="connsiteX4" fmla="*/ 1535791 w 1535791"/>
              <a:gd name="connsiteY4" fmla="*/ 2218145 h 2371724"/>
              <a:gd name="connsiteX5" fmla="*/ 1382212 w 1535791"/>
              <a:gd name="connsiteY5" fmla="*/ 2371724 h 2371724"/>
              <a:gd name="connsiteX6" fmla="*/ 153579 w 1535791"/>
              <a:gd name="connsiteY6" fmla="*/ 2371724 h 2371724"/>
              <a:gd name="connsiteX7" fmla="*/ 0 w 1535791"/>
              <a:gd name="connsiteY7" fmla="*/ 2218145 h 2371724"/>
              <a:gd name="connsiteX8" fmla="*/ 0 w 1535791"/>
              <a:gd name="connsiteY8" fmla="*/ 153579 h 237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5791" h="2371724">
                <a:moveTo>
                  <a:pt x="0" y="153579"/>
                </a:moveTo>
                <a:cubicBezTo>
                  <a:pt x="0" y="68760"/>
                  <a:pt x="68760" y="0"/>
                  <a:pt x="153579" y="0"/>
                </a:cubicBezTo>
                <a:lnTo>
                  <a:pt x="1382212" y="0"/>
                </a:lnTo>
                <a:cubicBezTo>
                  <a:pt x="1467031" y="0"/>
                  <a:pt x="1535791" y="68760"/>
                  <a:pt x="1535791" y="153579"/>
                </a:cubicBezTo>
                <a:lnTo>
                  <a:pt x="1535791" y="2218145"/>
                </a:lnTo>
                <a:cubicBezTo>
                  <a:pt x="1535791" y="2302964"/>
                  <a:pt x="1467031" y="2371724"/>
                  <a:pt x="1382212" y="2371724"/>
                </a:cubicBezTo>
                <a:lnTo>
                  <a:pt x="153579" y="2371724"/>
                </a:lnTo>
                <a:cubicBezTo>
                  <a:pt x="68760" y="2371724"/>
                  <a:pt x="0" y="2302964"/>
                  <a:pt x="0" y="2218145"/>
                </a:cubicBezTo>
                <a:lnTo>
                  <a:pt x="0" y="15357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942" tIns="105942" rIns="105942" bIns="10594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Transportation and infrastructure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93" y="2089387"/>
            <a:ext cx="1580683" cy="1117149"/>
          </a:xfrm>
          <a:prstGeom prst="rect">
            <a:avLst/>
          </a:prstGeom>
        </p:spPr>
      </p:pic>
      <p:sp>
        <p:nvSpPr>
          <p:cNvPr id="19" name="Rectangular Callout 18"/>
          <p:cNvSpPr/>
          <p:nvPr/>
        </p:nvSpPr>
        <p:spPr>
          <a:xfrm>
            <a:off x="240284" y="2068830"/>
            <a:ext cx="3224312" cy="882714"/>
          </a:xfrm>
          <a:prstGeom prst="wedgeRectCallou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When transportation and vehicles are equipped with 5G connectivity, it will revolutionize the way we travel. </a:t>
            </a:r>
            <a:endParaRPr lang="en-US" sz="1400" b="1" dirty="0">
              <a:solidFill>
                <a:schemeClr val="lt1"/>
              </a:solidFill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673762" y="3254729"/>
            <a:ext cx="3657790" cy="882714"/>
          </a:xfrm>
          <a:prstGeom prst="wedgeRectCallou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Vehicle-to-vehicle and vehicle-to-infrastructure communication will make roads safer and more environmentally friendly.</a:t>
            </a:r>
            <a:endParaRPr lang="en-US" sz="1400" b="1" dirty="0">
              <a:solidFill>
                <a:schemeClr val="lt1"/>
              </a:solidFill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204605" y="4395382"/>
            <a:ext cx="3224312" cy="882714"/>
          </a:xfrm>
          <a:prstGeom prst="wedgeRectCallou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Users will experience smart cars that are capable of communicating with traffic lights</a:t>
            </a:r>
            <a:endParaRPr lang="en-US" sz="1400" b="1" dirty="0">
              <a:solidFill>
                <a:schemeClr val="lt1"/>
              </a:solidFill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6589586" y="3645507"/>
            <a:ext cx="2363445" cy="688709"/>
          </a:xfrm>
          <a:prstGeom prst="wedgeRectCallou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New services and business models</a:t>
            </a:r>
            <a:endParaRPr lang="en-US" sz="1400" b="1" dirty="0">
              <a:solidFill>
                <a:schemeClr val="lt1"/>
              </a:solidFill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4080093" y="2090748"/>
            <a:ext cx="3123731" cy="903473"/>
          </a:xfrm>
          <a:prstGeom prst="wedgeRectCallou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Sensors embedded in roads, railways and airfields to communicate to each other and/or with smart vehicles.</a:t>
            </a:r>
            <a:endParaRPr lang="en-US" sz="1400" b="1" dirty="0">
              <a:solidFill>
                <a:schemeClr val="lt1"/>
              </a:solidFill>
            </a:endParaRPr>
          </a:p>
        </p:txBody>
      </p:sp>
      <p:sp>
        <p:nvSpPr>
          <p:cNvPr id="27" name="Rectangular Callout 26"/>
          <p:cNvSpPr/>
          <p:nvPr/>
        </p:nvSpPr>
        <p:spPr>
          <a:xfrm>
            <a:off x="4734981" y="4820131"/>
            <a:ext cx="4218050" cy="1793514"/>
          </a:xfrm>
          <a:prstGeom prst="wedgeRectCallout">
            <a:avLst>
              <a:gd name="adj1" fmla="val -33181"/>
              <a:gd name="adj2" fmla="val -7689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5G technology brings: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Sustainability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Safety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Fleet monitoring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Navigation &amp; augmented reality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Eco-system scalability</a:t>
            </a:r>
          </a:p>
        </p:txBody>
      </p:sp>
      <p:sp>
        <p:nvSpPr>
          <p:cNvPr id="33" name="Rectangular Callout 32"/>
          <p:cNvSpPr/>
          <p:nvPr/>
        </p:nvSpPr>
        <p:spPr>
          <a:xfrm>
            <a:off x="1319700" y="5536034"/>
            <a:ext cx="3224312" cy="1185899"/>
          </a:xfrm>
          <a:prstGeom prst="wedgeRectCallou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Opportunity areas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Autonomous vehicles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Connected bus-stops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Connected trucks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Connected cars</a:t>
            </a:r>
            <a:endParaRPr lang="en-US" sz="14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9239"/>
            <a:ext cx="9144000" cy="503954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900D842B-17FC-4BF5-9833-42D74D0E0467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72" name="Rechteck 4"/>
          <p:cNvSpPr>
            <a:spLocks noChangeAspect="1"/>
          </p:cNvSpPr>
          <p:nvPr/>
        </p:nvSpPr>
        <p:spPr>
          <a:xfrm>
            <a:off x="240284" y="1569606"/>
            <a:ext cx="434925" cy="2717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3" name="Rechteck 17"/>
          <p:cNvSpPr>
            <a:spLocks noChangeAspect="1"/>
          </p:cNvSpPr>
          <p:nvPr/>
        </p:nvSpPr>
        <p:spPr>
          <a:xfrm>
            <a:off x="673762" y="1569606"/>
            <a:ext cx="5155538" cy="271732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6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5G will revolutionize 5 key industries - Applications</a:t>
            </a:r>
          </a:p>
        </p:txBody>
      </p:sp>
      <p:sp>
        <p:nvSpPr>
          <p:cNvPr id="74" name="Pentagon 73"/>
          <p:cNvSpPr/>
          <p:nvPr/>
        </p:nvSpPr>
        <p:spPr>
          <a:xfrm rot="5400000">
            <a:off x="91841" y="1718049"/>
            <a:ext cx="499224" cy="20233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062693" y="1595600"/>
            <a:ext cx="23450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i="1" dirty="0">
                <a:solidFill>
                  <a:srgbClr val="0070C0"/>
                </a:solidFill>
              </a:rPr>
              <a:t>[ERICSSON 5G USE CASES]</a:t>
            </a:r>
          </a:p>
        </p:txBody>
      </p:sp>
      <p:sp>
        <p:nvSpPr>
          <p:cNvPr id="16" name="Freeform 15"/>
          <p:cNvSpPr/>
          <p:nvPr/>
        </p:nvSpPr>
        <p:spPr>
          <a:xfrm>
            <a:off x="7159514" y="1394979"/>
            <a:ext cx="1535791" cy="786244"/>
          </a:xfrm>
          <a:custGeom>
            <a:avLst/>
            <a:gdLst>
              <a:gd name="connsiteX0" fmla="*/ 0 w 1535791"/>
              <a:gd name="connsiteY0" fmla="*/ 153579 h 2371724"/>
              <a:gd name="connsiteX1" fmla="*/ 153579 w 1535791"/>
              <a:gd name="connsiteY1" fmla="*/ 0 h 2371724"/>
              <a:gd name="connsiteX2" fmla="*/ 1382212 w 1535791"/>
              <a:gd name="connsiteY2" fmla="*/ 0 h 2371724"/>
              <a:gd name="connsiteX3" fmla="*/ 1535791 w 1535791"/>
              <a:gd name="connsiteY3" fmla="*/ 153579 h 2371724"/>
              <a:gd name="connsiteX4" fmla="*/ 1535791 w 1535791"/>
              <a:gd name="connsiteY4" fmla="*/ 2218145 h 2371724"/>
              <a:gd name="connsiteX5" fmla="*/ 1382212 w 1535791"/>
              <a:gd name="connsiteY5" fmla="*/ 2371724 h 2371724"/>
              <a:gd name="connsiteX6" fmla="*/ 153579 w 1535791"/>
              <a:gd name="connsiteY6" fmla="*/ 2371724 h 2371724"/>
              <a:gd name="connsiteX7" fmla="*/ 0 w 1535791"/>
              <a:gd name="connsiteY7" fmla="*/ 2218145 h 2371724"/>
              <a:gd name="connsiteX8" fmla="*/ 0 w 1535791"/>
              <a:gd name="connsiteY8" fmla="*/ 153579 h 237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5791" h="2371724">
                <a:moveTo>
                  <a:pt x="0" y="153579"/>
                </a:moveTo>
                <a:cubicBezTo>
                  <a:pt x="0" y="68760"/>
                  <a:pt x="68760" y="0"/>
                  <a:pt x="153579" y="0"/>
                </a:cubicBezTo>
                <a:lnTo>
                  <a:pt x="1382212" y="0"/>
                </a:lnTo>
                <a:cubicBezTo>
                  <a:pt x="1467031" y="0"/>
                  <a:pt x="1535791" y="68760"/>
                  <a:pt x="1535791" y="153579"/>
                </a:cubicBezTo>
                <a:lnTo>
                  <a:pt x="1535791" y="2218145"/>
                </a:lnTo>
                <a:cubicBezTo>
                  <a:pt x="1535791" y="2302964"/>
                  <a:pt x="1467031" y="2371724"/>
                  <a:pt x="1382212" y="2371724"/>
                </a:cubicBezTo>
                <a:lnTo>
                  <a:pt x="153579" y="2371724"/>
                </a:lnTo>
                <a:cubicBezTo>
                  <a:pt x="68760" y="2371724"/>
                  <a:pt x="0" y="2302964"/>
                  <a:pt x="0" y="2218145"/>
                </a:cubicBezTo>
                <a:lnTo>
                  <a:pt x="0" y="15357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942" tIns="105942" rIns="105942" bIns="10594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TV and media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648" y="2136821"/>
            <a:ext cx="1531366" cy="1025479"/>
          </a:xfrm>
          <a:prstGeom prst="rect">
            <a:avLst/>
          </a:prstGeom>
        </p:spPr>
      </p:pic>
      <p:sp>
        <p:nvSpPr>
          <p:cNvPr id="23" name="Rectangular Callout 22"/>
          <p:cNvSpPr/>
          <p:nvPr/>
        </p:nvSpPr>
        <p:spPr>
          <a:xfrm>
            <a:off x="188291" y="2204083"/>
            <a:ext cx="3063240" cy="896702"/>
          </a:xfrm>
          <a:prstGeom prst="wedgeRectCallou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lt1"/>
                </a:solidFill>
              </a:rPr>
              <a:t>Users will be able to communicate in crowded or remote areas with lightning fast broadband. 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5725353" y="3472689"/>
            <a:ext cx="3179749" cy="896702"/>
          </a:xfrm>
          <a:prstGeom prst="wedgeRectCallou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Broadband access in crowded areas like concerts, sporting events and festivals, alleviating issues with capacity, interference and reliability. </a:t>
            </a:r>
          </a:p>
        </p:txBody>
      </p:sp>
      <p:sp>
        <p:nvSpPr>
          <p:cNvPr id="29" name="Rectangular Callout 28"/>
          <p:cNvSpPr/>
          <p:nvPr/>
        </p:nvSpPr>
        <p:spPr>
          <a:xfrm>
            <a:off x="3992441" y="2240476"/>
            <a:ext cx="2615400" cy="896702"/>
          </a:xfrm>
          <a:prstGeom prst="wedgeRectCallou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4K movies downloaded in just seconds without a Wi-Fi connection.</a:t>
            </a:r>
          </a:p>
        </p:txBody>
      </p:sp>
      <p:sp>
        <p:nvSpPr>
          <p:cNvPr id="30" name="Rectangular Callout 29"/>
          <p:cNvSpPr/>
          <p:nvPr/>
        </p:nvSpPr>
        <p:spPr>
          <a:xfrm>
            <a:off x="240284" y="3634729"/>
            <a:ext cx="2069203" cy="896702"/>
          </a:xfrm>
          <a:prstGeom prst="wedgeRectCallou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Media will truly become on-demand from any location and any device. </a:t>
            </a:r>
          </a:p>
        </p:txBody>
      </p:sp>
      <p:sp>
        <p:nvSpPr>
          <p:cNvPr id="31" name="Rectangular Callout 30"/>
          <p:cNvSpPr/>
          <p:nvPr/>
        </p:nvSpPr>
        <p:spPr>
          <a:xfrm>
            <a:off x="5314225" y="5106395"/>
            <a:ext cx="3590877" cy="1432519"/>
          </a:xfrm>
          <a:prstGeom prst="wedgeRectCallou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Opportunity areas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b="1" dirty="0"/>
              <a:t>Mobile broadband evolution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b="1" dirty="0"/>
              <a:t>On-demand anything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b="1" dirty="0"/>
              <a:t>Events platform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b="1" dirty="0"/>
              <a:t>Live TV at scale</a:t>
            </a:r>
          </a:p>
        </p:txBody>
      </p:sp>
      <p:sp>
        <p:nvSpPr>
          <p:cNvPr id="32" name="Rectangular Callout 31"/>
          <p:cNvSpPr/>
          <p:nvPr/>
        </p:nvSpPr>
        <p:spPr>
          <a:xfrm>
            <a:off x="576912" y="5459648"/>
            <a:ext cx="3995088" cy="896702"/>
          </a:xfrm>
          <a:prstGeom prst="wedgeRectCallou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5G will also maximize their experience in both indoor and outdoor connectivity and offer high </a:t>
            </a:r>
            <a:r>
              <a:rPr lang="en-US" sz="1400" b="1" dirty="0" err="1"/>
              <a:t>QoS</a:t>
            </a:r>
            <a:r>
              <a:rPr lang="en-US" sz="1400" b="1" dirty="0"/>
              <a:t> broadband even in challenging network conditions. </a:t>
            </a:r>
          </a:p>
        </p:txBody>
      </p:sp>
      <p:sp>
        <p:nvSpPr>
          <p:cNvPr id="34" name="Rectangular Callout 33"/>
          <p:cNvSpPr/>
          <p:nvPr/>
        </p:nvSpPr>
        <p:spPr>
          <a:xfrm>
            <a:off x="2763102" y="3616624"/>
            <a:ext cx="2723353" cy="1010325"/>
          </a:xfrm>
          <a:prstGeom prst="wedgeRectCallo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Augmented reality and 360 degree immersive gaming and movies</a:t>
            </a:r>
          </a:p>
        </p:txBody>
      </p:sp>
    </p:spTree>
    <p:extLst>
      <p:ext uri="{BB962C8B-B14F-4D97-AF65-F5344CB8AC3E}">
        <p14:creationId xmlns:p14="http://schemas.microsoft.com/office/powerpoint/2010/main" val="21002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2" descr="ÎÏÎ¿ÏÎ­Î»ÎµÏÎ¼Î± ÎµÎ¹ÎºÏÎ½Î±Ï Î³Î¹Î± Industrial Io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46" y="1891695"/>
            <a:ext cx="8235837" cy="439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900D842B-17FC-4BF5-9833-42D74D0E0467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72" name="Rechteck 4"/>
          <p:cNvSpPr>
            <a:spLocks noChangeAspect="1"/>
          </p:cNvSpPr>
          <p:nvPr/>
        </p:nvSpPr>
        <p:spPr>
          <a:xfrm>
            <a:off x="240284" y="1569606"/>
            <a:ext cx="434925" cy="2717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3" name="Rechteck 17"/>
          <p:cNvSpPr>
            <a:spLocks noChangeAspect="1"/>
          </p:cNvSpPr>
          <p:nvPr/>
        </p:nvSpPr>
        <p:spPr>
          <a:xfrm>
            <a:off x="673761" y="1569606"/>
            <a:ext cx="6584731" cy="271732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6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5G Applications – Digitalized Manufacturing</a:t>
            </a:r>
          </a:p>
        </p:txBody>
      </p:sp>
      <p:sp>
        <p:nvSpPr>
          <p:cNvPr id="74" name="Pentagon 73"/>
          <p:cNvSpPr/>
          <p:nvPr/>
        </p:nvSpPr>
        <p:spPr>
          <a:xfrm rot="5400000">
            <a:off x="91841" y="1718049"/>
            <a:ext cx="499224" cy="20233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47867" y="6454275"/>
            <a:ext cx="254571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b="1" i="1" dirty="0">
                <a:solidFill>
                  <a:srgbClr val="0070C0"/>
                </a:solidFill>
              </a:rPr>
              <a:t>http://enterprise-iot.org/book/enterprise-iot/part-i/manufacturing/</a:t>
            </a:r>
          </a:p>
        </p:txBody>
      </p:sp>
    </p:spTree>
    <p:extLst>
      <p:ext uri="{BB962C8B-B14F-4D97-AF65-F5344CB8AC3E}">
        <p14:creationId xmlns:p14="http://schemas.microsoft.com/office/powerpoint/2010/main" val="407175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900D842B-17FC-4BF5-9833-42D74D0E0467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72" name="Rechteck 4"/>
          <p:cNvSpPr>
            <a:spLocks noChangeAspect="1"/>
          </p:cNvSpPr>
          <p:nvPr/>
        </p:nvSpPr>
        <p:spPr>
          <a:xfrm>
            <a:off x="240284" y="1569606"/>
            <a:ext cx="434925" cy="2717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3" name="Rechteck 17"/>
          <p:cNvSpPr>
            <a:spLocks noChangeAspect="1"/>
          </p:cNvSpPr>
          <p:nvPr/>
        </p:nvSpPr>
        <p:spPr>
          <a:xfrm>
            <a:off x="673761" y="1569606"/>
            <a:ext cx="6584731" cy="271732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6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5G Challenges</a:t>
            </a:r>
          </a:p>
        </p:txBody>
      </p:sp>
      <p:sp>
        <p:nvSpPr>
          <p:cNvPr id="74" name="Pentagon 73"/>
          <p:cNvSpPr/>
          <p:nvPr/>
        </p:nvSpPr>
        <p:spPr>
          <a:xfrm rot="5400000">
            <a:off x="91841" y="1718049"/>
            <a:ext cx="499224" cy="20233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47867" y="6356350"/>
            <a:ext cx="254571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i="1" dirty="0">
                <a:solidFill>
                  <a:srgbClr val="0070C0"/>
                </a:solidFill>
              </a:rPr>
              <a:t>[451 Research, 2016}</a:t>
            </a:r>
          </a:p>
        </p:txBody>
      </p:sp>
      <p:sp>
        <p:nvSpPr>
          <p:cNvPr id="2" name="Rectangle 1"/>
          <p:cNvSpPr/>
          <p:nvPr/>
        </p:nvSpPr>
        <p:spPr>
          <a:xfrm>
            <a:off x="3257039" y="5140987"/>
            <a:ext cx="2479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INDUSTRY MUST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TACKLE 5G CHALLENGES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746" y="1841338"/>
            <a:ext cx="8235837" cy="3719172"/>
            <a:chOff x="457746" y="1989428"/>
            <a:chExt cx="8235837" cy="38092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7746" y="2301128"/>
              <a:ext cx="8078113" cy="349750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12801" y="1989428"/>
              <a:ext cx="2397558" cy="86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296025" y="2068830"/>
              <a:ext cx="2397558" cy="788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314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797446" y="2947001"/>
            <a:ext cx="6051326" cy="3655218"/>
            <a:chOff x="1546336" y="1601390"/>
            <a:chExt cx="6051326" cy="3655218"/>
          </a:xfrm>
        </p:grpSpPr>
        <p:sp>
          <p:nvSpPr>
            <p:cNvPr id="15" name="Freeform 14"/>
            <p:cNvSpPr/>
            <p:nvPr/>
          </p:nvSpPr>
          <p:spPr>
            <a:xfrm>
              <a:off x="1670796" y="2382004"/>
              <a:ext cx="2190499" cy="721869"/>
            </a:xfrm>
            <a:custGeom>
              <a:avLst/>
              <a:gdLst>
                <a:gd name="connsiteX0" fmla="*/ 0 w 2190499"/>
                <a:gd name="connsiteY0" fmla="*/ 0 h 721869"/>
                <a:gd name="connsiteX1" fmla="*/ 2190499 w 2190499"/>
                <a:gd name="connsiteY1" fmla="*/ 0 h 721869"/>
                <a:gd name="connsiteX2" fmla="*/ 2190499 w 2190499"/>
                <a:gd name="connsiteY2" fmla="*/ 721869 h 721869"/>
                <a:gd name="connsiteX3" fmla="*/ 0 w 2190499"/>
                <a:gd name="connsiteY3" fmla="*/ 721869 h 721869"/>
                <a:gd name="connsiteX4" fmla="*/ 0 w 2190499"/>
                <a:gd name="connsiteY4" fmla="*/ 0 h 72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499" h="721869">
                  <a:moveTo>
                    <a:pt x="0" y="0"/>
                  </a:moveTo>
                  <a:lnTo>
                    <a:pt x="2190499" y="0"/>
                  </a:lnTo>
                  <a:lnTo>
                    <a:pt x="2190499" y="721869"/>
                  </a:lnTo>
                  <a:lnTo>
                    <a:pt x="0" y="7218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300" kern="120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670796" y="3904178"/>
              <a:ext cx="2190499" cy="1352430"/>
            </a:xfrm>
            <a:custGeom>
              <a:avLst/>
              <a:gdLst>
                <a:gd name="connsiteX0" fmla="*/ 0 w 2190499"/>
                <a:gd name="connsiteY0" fmla="*/ 0 h 1352430"/>
                <a:gd name="connsiteX1" fmla="*/ 2190499 w 2190499"/>
                <a:gd name="connsiteY1" fmla="*/ 0 h 1352430"/>
                <a:gd name="connsiteX2" fmla="*/ 2190499 w 2190499"/>
                <a:gd name="connsiteY2" fmla="*/ 1352430 h 1352430"/>
                <a:gd name="connsiteX3" fmla="*/ 0 w 2190499"/>
                <a:gd name="connsiteY3" fmla="*/ 1352430 h 1352430"/>
                <a:gd name="connsiteX4" fmla="*/ 0 w 2190499"/>
                <a:gd name="connsiteY4" fmla="*/ 0 h 135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499" h="1352430">
                  <a:moveTo>
                    <a:pt x="0" y="0"/>
                  </a:moveTo>
                  <a:lnTo>
                    <a:pt x="2190499" y="0"/>
                  </a:lnTo>
                  <a:lnTo>
                    <a:pt x="2190499" y="1352430"/>
                  </a:lnTo>
                  <a:lnTo>
                    <a:pt x="0" y="13524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  <p:sp>
          <p:nvSpPr>
            <p:cNvPr id="17" name="Oval 16"/>
            <p:cNvSpPr/>
            <p:nvPr/>
          </p:nvSpPr>
          <p:spPr>
            <a:xfrm>
              <a:off x="1668307" y="2162457"/>
              <a:ext cx="174244" cy="17424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90278" y="1918515"/>
              <a:ext cx="174244" cy="17424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75475"/>
                <a:satOff val="-968"/>
                <a:lumOff val="-654"/>
                <a:alphaOff val="0"/>
              </a:schemeClr>
            </a:fillRef>
            <a:effectRef idx="3">
              <a:schemeClr val="accent5">
                <a:hueOff val="-375475"/>
                <a:satOff val="-968"/>
                <a:lumOff val="-65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2083009" y="1967303"/>
              <a:ext cx="273812" cy="273812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50949"/>
                <a:satOff val="-1935"/>
                <a:lumOff val="-1307"/>
                <a:alphaOff val="0"/>
              </a:schemeClr>
            </a:fillRef>
            <a:effectRef idx="3">
              <a:schemeClr val="accent5">
                <a:hueOff val="-750949"/>
                <a:satOff val="-1935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2326951" y="1698967"/>
              <a:ext cx="174244" cy="17424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126424"/>
                <a:satOff val="-2903"/>
                <a:lumOff val="-1961"/>
                <a:alphaOff val="0"/>
              </a:schemeClr>
            </a:fillRef>
            <a:effectRef idx="3">
              <a:schemeClr val="accent5">
                <a:hueOff val="-1126424"/>
                <a:satOff val="-2903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2644075" y="1601390"/>
              <a:ext cx="174244" cy="17424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501898"/>
                <a:satOff val="-3871"/>
                <a:lumOff val="-2614"/>
                <a:alphaOff val="0"/>
              </a:schemeClr>
            </a:fillRef>
            <a:effectRef idx="3">
              <a:schemeClr val="accent5">
                <a:hueOff val="-1501898"/>
                <a:satOff val="-3871"/>
                <a:lumOff val="-26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3034382" y="1772150"/>
              <a:ext cx="174244" cy="17424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877373"/>
                <a:satOff val="-4839"/>
                <a:lumOff val="-3268"/>
                <a:alphaOff val="0"/>
              </a:schemeClr>
            </a:fillRef>
            <a:effectRef idx="3">
              <a:schemeClr val="accent5">
                <a:hueOff val="-1877373"/>
                <a:satOff val="-4839"/>
                <a:lumOff val="-326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3278324" y="1894121"/>
              <a:ext cx="273812" cy="273812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2252848"/>
                <a:satOff val="-5806"/>
                <a:lumOff val="-3922"/>
                <a:alphaOff val="0"/>
              </a:schemeClr>
            </a:fillRef>
            <a:effectRef idx="3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3619843" y="2162457"/>
              <a:ext cx="174244" cy="17424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2628322"/>
                <a:satOff val="-6774"/>
                <a:lumOff val="-4575"/>
                <a:alphaOff val="0"/>
              </a:schemeClr>
            </a:fillRef>
            <a:effectRef idx="3">
              <a:schemeClr val="accent5">
                <a:hueOff val="-2628322"/>
                <a:satOff val="-6774"/>
                <a:lumOff val="-457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3766208" y="2430793"/>
              <a:ext cx="174244" cy="17424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003797"/>
                <a:satOff val="-7742"/>
                <a:lumOff val="-5229"/>
                <a:alphaOff val="0"/>
              </a:schemeClr>
            </a:fillRef>
            <a:effectRef idx="3">
              <a:schemeClr val="accent5">
                <a:hueOff val="-3003797"/>
                <a:satOff val="-7742"/>
                <a:lumOff val="-522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2497710" y="1918515"/>
              <a:ext cx="448056" cy="448056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3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26"/>
            <p:cNvSpPr/>
            <p:nvPr/>
          </p:nvSpPr>
          <p:spPr>
            <a:xfrm>
              <a:off x="1546336" y="2845494"/>
              <a:ext cx="174244" cy="17424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754746"/>
                <a:satOff val="-9677"/>
                <a:lumOff val="-6536"/>
                <a:alphaOff val="0"/>
              </a:schemeClr>
            </a:fillRef>
            <a:effectRef idx="3">
              <a:schemeClr val="accent5">
                <a:hueOff val="-3754746"/>
                <a:satOff val="-9677"/>
                <a:lumOff val="-653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27"/>
            <p:cNvSpPr/>
            <p:nvPr/>
          </p:nvSpPr>
          <p:spPr>
            <a:xfrm>
              <a:off x="1692701" y="3065042"/>
              <a:ext cx="273812" cy="273812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130220"/>
                <a:satOff val="-10645"/>
                <a:lumOff val="-7190"/>
                <a:alphaOff val="0"/>
              </a:schemeClr>
            </a:fillRef>
            <a:effectRef idx="3">
              <a:schemeClr val="accent5">
                <a:hueOff val="-4130220"/>
                <a:satOff val="-10645"/>
                <a:lumOff val="-719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28"/>
            <p:cNvSpPr/>
            <p:nvPr/>
          </p:nvSpPr>
          <p:spPr>
            <a:xfrm>
              <a:off x="2058614" y="3260196"/>
              <a:ext cx="398272" cy="398272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505695"/>
                <a:satOff val="-11613"/>
                <a:lumOff val="-7843"/>
                <a:alphaOff val="0"/>
              </a:schemeClr>
            </a:fillRef>
            <a:effectRef idx="3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Oval 29"/>
            <p:cNvSpPr/>
            <p:nvPr/>
          </p:nvSpPr>
          <p:spPr>
            <a:xfrm>
              <a:off x="2570893" y="3577320"/>
              <a:ext cx="174244" cy="17424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881170"/>
                <a:satOff val="-12580"/>
                <a:lumOff val="-8497"/>
                <a:alphaOff val="0"/>
              </a:schemeClr>
            </a:fillRef>
            <a:effectRef idx="3">
              <a:schemeClr val="accent5">
                <a:hueOff val="-4881170"/>
                <a:satOff val="-12580"/>
                <a:lumOff val="-849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30"/>
            <p:cNvSpPr/>
            <p:nvPr/>
          </p:nvSpPr>
          <p:spPr>
            <a:xfrm>
              <a:off x="2668469" y="3260196"/>
              <a:ext cx="273812" cy="273812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5256644"/>
                <a:satOff val="-13548"/>
                <a:lumOff val="-9151"/>
                <a:alphaOff val="0"/>
              </a:schemeClr>
            </a:fillRef>
            <a:effectRef idx="3">
              <a:schemeClr val="accent5">
                <a:hueOff val="-5256644"/>
                <a:satOff val="-13548"/>
                <a:lumOff val="-91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Oval 63"/>
            <p:cNvSpPr/>
            <p:nvPr/>
          </p:nvSpPr>
          <p:spPr>
            <a:xfrm>
              <a:off x="2912411" y="3601714"/>
              <a:ext cx="174244" cy="17424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5632119"/>
                <a:satOff val="-14516"/>
                <a:lumOff val="-9804"/>
                <a:alphaOff val="0"/>
              </a:schemeClr>
            </a:fillRef>
            <a:effectRef idx="3">
              <a:schemeClr val="accent5">
                <a:hueOff val="-5632119"/>
                <a:satOff val="-14516"/>
                <a:lumOff val="-980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Oval 64"/>
            <p:cNvSpPr/>
            <p:nvPr/>
          </p:nvSpPr>
          <p:spPr>
            <a:xfrm>
              <a:off x="3131959" y="3211407"/>
              <a:ext cx="398272" cy="398272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007594"/>
                <a:satOff val="-15484"/>
                <a:lumOff val="-10458"/>
                <a:alphaOff val="0"/>
              </a:schemeClr>
            </a:fillRef>
            <a:effectRef idx="3">
              <a:schemeClr val="accent5">
                <a:hueOff val="-6007594"/>
                <a:satOff val="-15484"/>
                <a:lumOff val="-104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Oval 65"/>
            <p:cNvSpPr/>
            <p:nvPr/>
          </p:nvSpPr>
          <p:spPr>
            <a:xfrm>
              <a:off x="3668632" y="3113830"/>
              <a:ext cx="273812" cy="273812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383068"/>
                <a:satOff val="-16451"/>
                <a:lumOff val="-11111"/>
                <a:alphaOff val="0"/>
              </a:schemeClr>
            </a:fillRef>
            <a:effectRef idx="3">
              <a:schemeClr val="accent5">
                <a:hueOff val="-6383068"/>
                <a:satOff val="-16451"/>
                <a:lumOff val="-1111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Freeform 69"/>
            <p:cNvSpPr/>
            <p:nvPr/>
          </p:nvSpPr>
          <p:spPr>
            <a:xfrm>
              <a:off x="5404531" y="3904178"/>
              <a:ext cx="2193131" cy="1352430"/>
            </a:xfrm>
            <a:custGeom>
              <a:avLst/>
              <a:gdLst>
                <a:gd name="connsiteX0" fmla="*/ 0 w 2193131"/>
                <a:gd name="connsiteY0" fmla="*/ 0 h 1352430"/>
                <a:gd name="connsiteX1" fmla="*/ 2193131 w 2193131"/>
                <a:gd name="connsiteY1" fmla="*/ 0 h 1352430"/>
                <a:gd name="connsiteX2" fmla="*/ 2193131 w 2193131"/>
                <a:gd name="connsiteY2" fmla="*/ 1352430 h 1352430"/>
                <a:gd name="connsiteX3" fmla="*/ 0 w 2193131"/>
                <a:gd name="connsiteY3" fmla="*/ 1352430 h 1352430"/>
                <a:gd name="connsiteX4" fmla="*/ 0 w 2193131"/>
                <a:gd name="connsiteY4" fmla="*/ 0 h 135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3131" h="1352430">
                  <a:moveTo>
                    <a:pt x="0" y="0"/>
                  </a:moveTo>
                  <a:lnTo>
                    <a:pt x="2193131" y="0"/>
                  </a:lnTo>
                  <a:lnTo>
                    <a:pt x="2193131" y="1352430"/>
                  </a:lnTo>
                  <a:lnTo>
                    <a:pt x="0" y="13524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900D842B-17FC-4BF5-9833-42D74D0E0467}" type="slidenum">
              <a:rPr lang="en-US" smtClean="0">
                <a:latin typeface="+mj-lt"/>
              </a:rPr>
              <a:pPr/>
              <a:t>17</a:t>
            </a:fld>
            <a:endParaRPr lang="en-US" dirty="0">
              <a:latin typeface="+mj-lt"/>
            </a:endParaRPr>
          </a:p>
        </p:txBody>
      </p:sp>
      <p:sp>
        <p:nvSpPr>
          <p:cNvPr id="72" name="Rechteck 4"/>
          <p:cNvSpPr>
            <a:spLocks noChangeAspect="1"/>
          </p:cNvSpPr>
          <p:nvPr/>
        </p:nvSpPr>
        <p:spPr>
          <a:xfrm>
            <a:off x="240284" y="1569606"/>
            <a:ext cx="434925" cy="2717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3" name="Rechteck 17"/>
          <p:cNvSpPr>
            <a:spLocks noChangeAspect="1"/>
          </p:cNvSpPr>
          <p:nvPr/>
        </p:nvSpPr>
        <p:spPr>
          <a:xfrm>
            <a:off x="673762" y="1569606"/>
            <a:ext cx="6013550" cy="271732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6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5G Wireless Technology: </a:t>
            </a:r>
            <a:r>
              <a:rPr lang="en-US" sz="1600" b="1" dirty="0">
                <a:solidFill>
                  <a:schemeClr val="tx1"/>
                </a:solidFill>
              </a:rPr>
              <a:t>Challenges</a:t>
            </a:r>
          </a:p>
        </p:txBody>
      </p:sp>
      <p:sp>
        <p:nvSpPr>
          <p:cNvPr id="74" name="Pentagon 73"/>
          <p:cNvSpPr/>
          <p:nvPr/>
        </p:nvSpPr>
        <p:spPr>
          <a:xfrm rot="5400000">
            <a:off x="91841" y="1718049"/>
            <a:ext cx="499224" cy="20233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1864007"/>
            <a:ext cx="6558775" cy="4305111"/>
            <a:chOff x="0" y="1864007"/>
            <a:chExt cx="6711374" cy="43051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64007"/>
              <a:ext cx="5497269" cy="346999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118933" y="2281658"/>
              <a:ext cx="216008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b="1" dirty="0">
                <a:solidFill>
                  <a:schemeClr val="bg1"/>
                </a:solidFill>
              </a:endParaRPr>
            </a:p>
            <a:p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>
                  <a:solidFill>
                    <a:schemeClr val="bg1"/>
                  </a:solidFill>
                </a:rPr>
                <a:t>Massive low latency </a:t>
              </a:r>
            </a:p>
            <a:p>
              <a:endParaRPr lang="en-US" b="1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/>
            <a:srcRect b="77591"/>
            <a:stretch/>
          </p:blipFill>
          <p:spPr>
            <a:xfrm>
              <a:off x="0" y="5257447"/>
              <a:ext cx="5497269" cy="777593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118933" y="2135739"/>
              <a:ext cx="21033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Massive throughput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2118933" y="3481987"/>
              <a:ext cx="4572001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Massive sensing </a:t>
              </a:r>
            </a:p>
            <a:p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139373" y="4200572"/>
              <a:ext cx="4572001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Massive resilience</a:t>
              </a:r>
            </a:p>
            <a:p>
              <a:endParaRPr lang="en-US" b="1" dirty="0">
                <a:solidFill>
                  <a:schemeClr val="bg1"/>
                </a:solidFill>
              </a:endParaRPr>
            </a:p>
            <a:p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118933" y="4876456"/>
              <a:ext cx="4572001" cy="12926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Massive safety and security </a:t>
              </a:r>
            </a:p>
            <a:p>
              <a:endParaRPr lang="en-US" b="1" dirty="0">
                <a:solidFill>
                  <a:schemeClr val="bg1"/>
                </a:solidFill>
              </a:endParaRPr>
            </a:p>
            <a:p>
              <a:endParaRPr lang="en-US" sz="600" b="1" dirty="0">
                <a:solidFill>
                  <a:schemeClr val="bg1"/>
                </a:solidFill>
              </a:endParaRPr>
            </a:p>
            <a:p>
              <a:r>
                <a:rPr lang="en-US" b="1" dirty="0">
                  <a:solidFill>
                    <a:schemeClr val="bg1"/>
                  </a:solidFill>
                </a:rPr>
                <a:t>Massive fractal heterogeneity  </a:t>
              </a:r>
            </a:p>
            <a:p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6" name="Freeform 75"/>
          <p:cNvSpPr/>
          <p:nvPr/>
        </p:nvSpPr>
        <p:spPr>
          <a:xfrm>
            <a:off x="6637932" y="2587124"/>
            <a:ext cx="2370355" cy="648144"/>
          </a:xfrm>
          <a:custGeom>
            <a:avLst/>
            <a:gdLst>
              <a:gd name="connsiteX0" fmla="*/ 0 w 2370355"/>
              <a:gd name="connsiteY0" fmla="*/ 108026 h 648144"/>
              <a:gd name="connsiteX1" fmla="*/ 108026 w 2370355"/>
              <a:gd name="connsiteY1" fmla="*/ 0 h 648144"/>
              <a:gd name="connsiteX2" fmla="*/ 2262329 w 2370355"/>
              <a:gd name="connsiteY2" fmla="*/ 0 h 648144"/>
              <a:gd name="connsiteX3" fmla="*/ 2370355 w 2370355"/>
              <a:gd name="connsiteY3" fmla="*/ 108026 h 648144"/>
              <a:gd name="connsiteX4" fmla="*/ 2370355 w 2370355"/>
              <a:gd name="connsiteY4" fmla="*/ 540118 h 648144"/>
              <a:gd name="connsiteX5" fmla="*/ 2262329 w 2370355"/>
              <a:gd name="connsiteY5" fmla="*/ 648144 h 648144"/>
              <a:gd name="connsiteX6" fmla="*/ 108026 w 2370355"/>
              <a:gd name="connsiteY6" fmla="*/ 648144 h 648144"/>
              <a:gd name="connsiteX7" fmla="*/ 0 w 2370355"/>
              <a:gd name="connsiteY7" fmla="*/ 540118 h 648144"/>
              <a:gd name="connsiteX8" fmla="*/ 0 w 2370355"/>
              <a:gd name="connsiteY8" fmla="*/ 108026 h 64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0355" h="648144">
                <a:moveTo>
                  <a:pt x="0" y="108026"/>
                </a:moveTo>
                <a:cubicBezTo>
                  <a:pt x="0" y="48365"/>
                  <a:pt x="48365" y="0"/>
                  <a:pt x="108026" y="0"/>
                </a:cubicBezTo>
                <a:lnTo>
                  <a:pt x="2262329" y="0"/>
                </a:lnTo>
                <a:cubicBezTo>
                  <a:pt x="2321990" y="0"/>
                  <a:pt x="2370355" y="48365"/>
                  <a:pt x="2370355" y="108026"/>
                </a:cubicBezTo>
                <a:lnTo>
                  <a:pt x="2370355" y="540118"/>
                </a:lnTo>
                <a:cubicBezTo>
                  <a:pt x="2370355" y="599779"/>
                  <a:pt x="2321990" y="648144"/>
                  <a:pt x="2262329" y="648144"/>
                </a:cubicBezTo>
                <a:lnTo>
                  <a:pt x="108026" y="648144"/>
                </a:lnTo>
                <a:cubicBezTo>
                  <a:pt x="48365" y="648144"/>
                  <a:pt x="0" y="599779"/>
                  <a:pt x="0" y="540118"/>
                </a:cubicBezTo>
                <a:lnTo>
                  <a:pt x="0" y="108026"/>
                </a:lnTo>
                <a:close/>
              </a:path>
            </a:pathLst>
          </a:cu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790" tIns="88790" rIns="88790" bIns="8879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/>
              <a:t>New business models focused on vertical markets</a:t>
            </a:r>
          </a:p>
        </p:txBody>
      </p:sp>
      <p:sp>
        <p:nvSpPr>
          <p:cNvPr id="77" name="Freeform 76"/>
          <p:cNvSpPr/>
          <p:nvPr/>
        </p:nvSpPr>
        <p:spPr>
          <a:xfrm>
            <a:off x="6637932" y="3316286"/>
            <a:ext cx="2370355" cy="648144"/>
          </a:xfrm>
          <a:custGeom>
            <a:avLst/>
            <a:gdLst>
              <a:gd name="connsiteX0" fmla="*/ 0 w 2370355"/>
              <a:gd name="connsiteY0" fmla="*/ 108026 h 648144"/>
              <a:gd name="connsiteX1" fmla="*/ 108026 w 2370355"/>
              <a:gd name="connsiteY1" fmla="*/ 0 h 648144"/>
              <a:gd name="connsiteX2" fmla="*/ 2262329 w 2370355"/>
              <a:gd name="connsiteY2" fmla="*/ 0 h 648144"/>
              <a:gd name="connsiteX3" fmla="*/ 2370355 w 2370355"/>
              <a:gd name="connsiteY3" fmla="*/ 108026 h 648144"/>
              <a:gd name="connsiteX4" fmla="*/ 2370355 w 2370355"/>
              <a:gd name="connsiteY4" fmla="*/ 540118 h 648144"/>
              <a:gd name="connsiteX5" fmla="*/ 2262329 w 2370355"/>
              <a:gd name="connsiteY5" fmla="*/ 648144 h 648144"/>
              <a:gd name="connsiteX6" fmla="*/ 108026 w 2370355"/>
              <a:gd name="connsiteY6" fmla="*/ 648144 h 648144"/>
              <a:gd name="connsiteX7" fmla="*/ 0 w 2370355"/>
              <a:gd name="connsiteY7" fmla="*/ 540118 h 648144"/>
              <a:gd name="connsiteX8" fmla="*/ 0 w 2370355"/>
              <a:gd name="connsiteY8" fmla="*/ 108026 h 64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0355" h="648144">
                <a:moveTo>
                  <a:pt x="0" y="108026"/>
                </a:moveTo>
                <a:cubicBezTo>
                  <a:pt x="0" y="48365"/>
                  <a:pt x="48365" y="0"/>
                  <a:pt x="108026" y="0"/>
                </a:cubicBezTo>
                <a:lnTo>
                  <a:pt x="2262329" y="0"/>
                </a:lnTo>
                <a:cubicBezTo>
                  <a:pt x="2321990" y="0"/>
                  <a:pt x="2370355" y="48365"/>
                  <a:pt x="2370355" y="108026"/>
                </a:cubicBezTo>
                <a:lnTo>
                  <a:pt x="2370355" y="540118"/>
                </a:lnTo>
                <a:cubicBezTo>
                  <a:pt x="2370355" y="599779"/>
                  <a:pt x="2321990" y="648144"/>
                  <a:pt x="2262329" y="648144"/>
                </a:cubicBezTo>
                <a:lnTo>
                  <a:pt x="108026" y="648144"/>
                </a:lnTo>
                <a:cubicBezTo>
                  <a:pt x="48365" y="648144"/>
                  <a:pt x="0" y="599779"/>
                  <a:pt x="0" y="540118"/>
                </a:cubicBezTo>
                <a:lnTo>
                  <a:pt x="0" y="108026"/>
                </a:lnTo>
                <a:close/>
              </a:path>
            </a:pathLst>
          </a:custGeom>
        </p:spPr>
        <p:style>
          <a:lnRef idx="1">
            <a:schemeClr val="accent5">
              <a:hueOff val="-2252848"/>
              <a:satOff val="-5806"/>
              <a:lumOff val="-392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790" tIns="88790" rIns="88790" bIns="8879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/>
              <a:t>Spectrum harmonization</a:t>
            </a:r>
          </a:p>
        </p:txBody>
      </p:sp>
      <p:sp>
        <p:nvSpPr>
          <p:cNvPr id="78" name="Freeform 77"/>
          <p:cNvSpPr/>
          <p:nvPr/>
        </p:nvSpPr>
        <p:spPr>
          <a:xfrm>
            <a:off x="6637932" y="4045448"/>
            <a:ext cx="2370355" cy="648144"/>
          </a:xfrm>
          <a:custGeom>
            <a:avLst/>
            <a:gdLst>
              <a:gd name="connsiteX0" fmla="*/ 0 w 2370355"/>
              <a:gd name="connsiteY0" fmla="*/ 108026 h 648144"/>
              <a:gd name="connsiteX1" fmla="*/ 108026 w 2370355"/>
              <a:gd name="connsiteY1" fmla="*/ 0 h 648144"/>
              <a:gd name="connsiteX2" fmla="*/ 2262329 w 2370355"/>
              <a:gd name="connsiteY2" fmla="*/ 0 h 648144"/>
              <a:gd name="connsiteX3" fmla="*/ 2370355 w 2370355"/>
              <a:gd name="connsiteY3" fmla="*/ 108026 h 648144"/>
              <a:gd name="connsiteX4" fmla="*/ 2370355 w 2370355"/>
              <a:gd name="connsiteY4" fmla="*/ 540118 h 648144"/>
              <a:gd name="connsiteX5" fmla="*/ 2262329 w 2370355"/>
              <a:gd name="connsiteY5" fmla="*/ 648144 h 648144"/>
              <a:gd name="connsiteX6" fmla="*/ 108026 w 2370355"/>
              <a:gd name="connsiteY6" fmla="*/ 648144 h 648144"/>
              <a:gd name="connsiteX7" fmla="*/ 0 w 2370355"/>
              <a:gd name="connsiteY7" fmla="*/ 540118 h 648144"/>
              <a:gd name="connsiteX8" fmla="*/ 0 w 2370355"/>
              <a:gd name="connsiteY8" fmla="*/ 108026 h 64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0355" h="648144">
                <a:moveTo>
                  <a:pt x="0" y="108026"/>
                </a:moveTo>
                <a:cubicBezTo>
                  <a:pt x="0" y="48365"/>
                  <a:pt x="48365" y="0"/>
                  <a:pt x="108026" y="0"/>
                </a:cubicBezTo>
                <a:lnTo>
                  <a:pt x="2262329" y="0"/>
                </a:lnTo>
                <a:cubicBezTo>
                  <a:pt x="2321990" y="0"/>
                  <a:pt x="2370355" y="48365"/>
                  <a:pt x="2370355" y="108026"/>
                </a:cubicBezTo>
                <a:lnTo>
                  <a:pt x="2370355" y="540118"/>
                </a:lnTo>
                <a:cubicBezTo>
                  <a:pt x="2370355" y="599779"/>
                  <a:pt x="2321990" y="648144"/>
                  <a:pt x="2262329" y="648144"/>
                </a:cubicBezTo>
                <a:lnTo>
                  <a:pt x="108026" y="648144"/>
                </a:lnTo>
                <a:cubicBezTo>
                  <a:pt x="48365" y="648144"/>
                  <a:pt x="0" y="599779"/>
                  <a:pt x="0" y="540118"/>
                </a:cubicBezTo>
                <a:lnTo>
                  <a:pt x="0" y="108026"/>
                </a:lnTo>
                <a:close/>
              </a:path>
            </a:pathLst>
          </a:custGeom>
        </p:spPr>
        <p:style>
          <a:lnRef idx="1">
            <a:schemeClr val="accent5">
              <a:hueOff val="-4505695"/>
              <a:satOff val="-11613"/>
              <a:lumOff val="-784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790" tIns="88790" rIns="88790" bIns="8879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/>
              <a:t>Increasingly small cells</a:t>
            </a:r>
          </a:p>
        </p:txBody>
      </p:sp>
      <p:sp>
        <p:nvSpPr>
          <p:cNvPr id="79" name="Freeform 78"/>
          <p:cNvSpPr/>
          <p:nvPr/>
        </p:nvSpPr>
        <p:spPr>
          <a:xfrm>
            <a:off x="6637932" y="4774610"/>
            <a:ext cx="2370355" cy="648144"/>
          </a:xfrm>
          <a:custGeom>
            <a:avLst/>
            <a:gdLst>
              <a:gd name="connsiteX0" fmla="*/ 0 w 2370355"/>
              <a:gd name="connsiteY0" fmla="*/ 108026 h 648144"/>
              <a:gd name="connsiteX1" fmla="*/ 108026 w 2370355"/>
              <a:gd name="connsiteY1" fmla="*/ 0 h 648144"/>
              <a:gd name="connsiteX2" fmla="*/ 2262329 w 2370355"/>
              <a:gd name="connsiteY2" fmla="*/ 0 h 648144"/>
              <a:gd name="connsiteX3" fmla="*/ 2370355 w 2370355"/>
              <a:gd name="connsiteY3" fmla="*/ 108026 h 648144"/>
              <a:gd name="connsiteX4" fmla="*/ 2370355 w 2370355"/>
              <a:gd name="connsiteY4" fmla="*/ 540118 h 648144"/>
              <a:gd name="connsiteX5" fmla="*/ 2262329 w 2370355"/>
              <a:gd name="connsiteY5" fmla="*/ 648144 h 648144"/>
              <a:gd name="connsiteX6" fmla="*/ 108026 w 2370355"/>
              <a:gd name="connsiteY6" fmla="*/ 648144 h 648144"/>
              <a:gd name="connsiteX7" fmla="*/ 0 w 2370355"/>
              <a:gd name="connsiteY7" fmla="*/ 540118 h 648144"/>
              <a:gd name="connsiteX8" fmla="*/ 0 w 2370355"/>
              <a:gd name="connsiteY8" fmla="*/ 108026 h 64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0355" h="648144">
                <a:moveTo>
                  <a:pt x="0" y="108026"/>
                </a:moveTo>
                <a:cubicBezTo>
                  <a:pt x="0" y="48365"/>
                  <a:pt x="48365" y="0"/>
                  <a:pt x="108026" y="0"/>
                </a:cubicBezTo>
                <a:lnTo>
                  <a:pt x="2262329" y="0"/>
                </a:lnTo>
                <a:cubicBezTo>
                  <a:pt x="2321990" y="0"/>
                  <a:pt x="2370355" y="48365"/>
                  <a:pt x="2370355" y="108026"/>
                </a:cubicBezTo>
                <a:lnTo>
                  <a:pt x="2370355" y="540118"/>
                </a:lnTo>
                <a:cubicBezTo>
                  <a:pt x="2370355" y="599779"/>
                  <a:pt x="2321990" y="648144"/>
                  <a:pt x="2262329" y="648144"/>
                </a:cubicBezTo>
                <a:lnTo>
                  <a:pt x="108026" y="648144"/>
                </a:lnTo>
                <a:cubicBezTo>
                  <a:pt x="48365" y="648144"/>
                  <a:pt x="0" y="599779"/>
                  <a:pt x="0" y="540118"/>
                </a:cubicBezTo>
                <a:lnTo>
                  <a:pt x="0" y="108026"/>
                </a:lnTo>
                <a:close/>
              </a:path>
            </a:pathLst>
          </a:custGeom>
        </p:spPr>
        <p:style>
          <a:lnRef idx="1">
            <a:schemeClr val="accent5">
              <a:hueOff val="-6758543"/>
              <a:satOff val="-17419"/>
              <a:lumOff val="-1176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790" tIns="88790" rIns="88790" bIns="8879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/>
              <a:t>Net neutrality issues</a:t>
            </a:r>
          </a:p>
        </p:txBody>
      </p:sp>
    </p:spTree>
    <p:extLst>
      <p:ext uri="{BB962C8B-B14F-4D97-AF65-F5344CB8AC3E}">
        <p14:creationId xmlns:p14="http://schemas.microsoft.com/office/powerpoint/2010/main" val="168608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11709"/>
          <a:stretch/>
        </p:blipFill>
        <p:spPr>
          <a:xfrm flipH="1">
            <a:off x="2947354" y="5439322"/>
            <a:ext cx="6216502" cy="521116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11709"/>
          <a:stretch/>
        </p:blipFill>
        <p:spPr>
          <a:xfrm flipH="1">
            <a:off x="2947354" y="4765021"/>
            <a:ext cx="6216502" cy="521116"/>
          </a:xfrm>
          <a:prstGeom prst="rect">
            <a:avLst/>
          </a:prstGeom>
        </p:spPr>
      </p:pic>
      <p:sp>
        <p:nvSpPr>
          <p:cNvPr id="90" name="Rectangle 89"/>
          <p:cNvSpPr/>
          <p:nvPr/>
        </p:nvSpPr>
        <p:spPr>
          <a:xfrm>
            <a:off x="7060574" y="4772608"/>
            <a:ext cx="1778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Device-to-device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900D842B-17FC-4BF5-9833-42D74D0E0467}" type="slidenum">
              <a:rPr lang="en-US" smtClean="0">
                <a:latin typeface="+mj-lt"/>
              </a:rPr>
              <a:pPr/>
              <a:t>18</a:t>
            </a:fld>
            <a:endParaRPr lang="en-US" dirty="0">
              <a:latin typeface="+mj-lt"/>
            </a:endParaRPr>
          </a:p>
        </p:txBody>
      </p:sp>
      <p:sp>
        <p:nvSpPr>
          <p:cNvPr id="72" name="Rechteck 4"/>
          <p:cNvSpPr>
            <a:spLocks noChangeAspect="1"/>
          </p:cNvSpPr>
          <p:nvPr/>
        </p:nvSpPr>
        <p:spPr>
          <a:xfrm>
            <a:off x="240284" y="1569606"/>
            <a:ext cx="434925" cy="2717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3" name="Rechteck 17"/>
          <p:cNvSpPr>
            <a:spLocks noChangeAspect="1"/>
          </p:cNvSpPr>
          <p:nvPr/>
        </p:nvSpPr>
        <p:spPr>
          <a:xfrm>
            <a:off x="673762" y="1569606"/>
            <a:ext cx="6013550" cy="271732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6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5G Wireless Technology: </a:t>
            </a:r>
            <a:r>
              <a:rPr lang="en-US" sz="1600" b="1" dirty="0">
                <a:solidFill>
                  <a:schemeClr val="tx1"/>
                </a:solidFill>
              </a:rPr>
              <a:t>Challenges</a:t>
            </a:r>
          </a:p>
        </p:txBody>
      </p:sp>
      <p:sp>
        <p:nvSpPr>
          <p:cNvPr id="74" name="Pentagon 73"/>
          <p:cNvSpPr/>
          <p:nvPr/>
        </p:nvSpPr>
        <p:spPr>
          <a:xfrm rot="5400000">
            <a:off x="91841" y="1718049"/>
            <a:ext cx="499224" cy="202338"/>
          </a:xfrm>
          <a:prstGeom prst="homePlat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11709"/>
          <a:stretch/>
        </p:blipFill>
        <p:spPr>
          <a:xfrm>
            <a:off x="0" y="2016526"/>
            <a:ext cx="4720545" cy="52111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11709"/>
          <a:stretch/>
        </p:blipFill>
        <p:spPr>
          <a:xfrm flipH="1">
            <a:off x="4705350" y="3022246"/>
            <a:ext cx="4449189" cy="521116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509797" y="2009245"/>
            <a:ext cx="3211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b="1" dirty="0" err="1"/>
              <a:t>IoT</a:t>
            </a:r>
            <a:r>
              <a:rPr lang="en-US" b="1" dirty="0"/>
              <a:t> and number of connections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11709"/>
          <a:stretch/>
        </p:blipFill>
        <p:spPr>
          <a:xfrm>
            <a:off x="0" y="3582571"/>
            <a:ext cx="4705350" cy="52111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11709"/>
          <a:stretch/>
        </p:blipFill>
        <p:spPr>
          <a:xfrm flipH="1">
            <a:off x="4694811" y="3579977"/>
            <a:ext cx="4453183" cy="52111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11709"/>
          <a:stretch/>
        </p:blipFill>
        <p:spPr>
          <a:xfrm>
            <a:off x="0" y="4129789"/>
            <a:ext cx="5592726" cy="52111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11709"/>
          <a:stretch/>
        </p:blipFill>
        <p:spPr>
          <a:xfrm flipH="1">
            <a:off x="4694810" y="4119601"/>
            <a:ext cx="4453183" cy="521116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7266337" y="3022246"/>
            <a:ext cx="1491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Data volumes</a:t>
            </a: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60829" y="1976436"/>
            <a:ext cx="4040210" cy="826557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6967992" y="6387993"/>
            <a:ext cx="15135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i="1" dirty="0">
                <a:solidFill>
                  <a:srgbClr val="0070C0"/>
                </a:solidFill>
              </a:rPr>
              <a:t>[Anritsu </a:t>
            </a:r>
            <a:r>
              <a:rPr lang="en-US" sz="1000" b="1" i="1" dirty="0" err="1">
                <a:solidFill>
                  <a:srgbClr val="0070C0"/>
                </a:solidFill>
              </a:rPr>
              <a:t>envision:ensure</a:t>
            </a:r>
            <a:r>
              <a:rPr lang="en-US" sz="1000" b="1" i="1" dirty="0">
                <a:solidFill>
                  <a:srgbClr val="0070C0"/>
                </a:solidFill>
              </a:rPr>
              <a:t>]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955" y="2607020"/>
            <a:ext cx="3390900" cy="728799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240284" y="3582249"/>
            <a:ext cx="426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Increasing capacity without increasing cost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720545" y="3593018"/>
            <a:ext cx="4132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Fast and flexible deployment architecture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71696" y="4129789"/>
            <a:ext cx="4123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Real-time information for critical services</a:t>
            </a:r>
          </a:p>
        </p:txBody>
      </p:sp>
      <p:sp>
        <p:nvSpPr>
          <p:cNvPr id="86" name="Rectangle 85"/>
          <p:cNvSpPr/>
          <p:nvPr/>
        </p:nvSpPr>
        <p:spPr>
          <a:xfrm>
            <a:off x="5673201" y="4118696"/>
            <a:ext cx="3128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Coping with augmented reality</a:t>
            </a: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11709"/>
          <a:stretch/>
        </p:blipFill>
        <p:spPr>
          <a:xfrm>
            <a:off x="0" y="4765021"/>
            <a:ext cx="4694811" cy="521116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>
            <a:off x="333557" y="4756529"/>
            <a:ext cx="2280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M2M and automotive</a:t>
            </a: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11709"/>
          <a:stretch/>
        </p:blipFill>
        <p:spPr>
          <a:xfrm>
            <a:off x="0" y="5440631"/>
            <a:ext cx="4694811" cy="521116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>
          <a:xfrm>
            <a:off x="341453" y="5425124"/>
            <a:ext cx="1362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Air interface</a:t>
            </a:r>
          </a:p>
        </p:txBody>
      </p:sp>
      <p:sp>
        <p:nvSpPr>
          <p:cNvPr id="94" name="Rectangle 93"/>
          <p:cNvSpPr/>
          <p:nvPr/>
        </p:nvSpPr>
        <p:spPr>
          <a:xfrm>
            <a:off x="6588906" y="5438736"/>
            <a:ext cx="2298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Network densification</a:t>
            </a:r>
          </a:p>
        </p:txBody>
      </p:sp>
    </p:spTree>
    <p:extLst>
      <p:ext uri="{BB962C8B-B14F-4D97-AF65-F5344CB8AC3E}">
        <p14:creationId xmlns:p14="http://schemas.microsoft.com/office/powerpoint/2010/main" val="122751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57" grpId="0"/>
      <p:bldP spid="71" grpId="0"/>
      <p:bldP spid="83" grpId="0"/>
      <p:bldP spid="84" grpId="0"/>
      <p:bldP spid="85" grpId="0"/>
      <p:bldP spid="86" grpId="0"/>
      <p:bldP spid="88" grpId="0"/>
      <p:bldP spid="92" grpId="0"/>
      <p:bldP spid="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900D842B-17FC-4BF5-9833-42D74D0E046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2" name="Rechteck 4"/>
          <p:cNvSpPr>
            <a:spLocks noChangeAspect="1"/>
          </p:cNvSpPr>
          <p:nvPr/>
        </p:nvSpPr>
        <p:spPr>
          <a:xfrm>
            <a:off x="240284" y="1569606"/>
            <a:ext cx="434925" cy="2717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3" name="Rechteck 17"/>
          <p:cNvSpPr>
            <a:spLocks noChangeAspect="1"/>
          </p:cNvSpPr>
          <p:nvPr/>
        </p:nvSpPr>
        <p:spPr>
          <a:xfrm>
            <a:off x="673762" y="1569606"/>
            <a:ext cx="6013550" cy="271732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6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Summary &amp; Outlook</a:t>
            </a:r>
          </a:p>
        </p:txBody>
      </p:sp>
      <p:sp>
        <p:nvSpPr>
          <p:cNvPr id="74" name="Pentagon 73"/>
          <p:cNvSpPr/>
          <p:nvPr/>
        </p:nvSpPr>
        <p:spPr>
          <a:xfrm rot="5400000">
            <a:off x="91841" y="1718049"/>
            <a:ext cx="499224" cy="20233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5 - Ορθογώνιο"/>
          <p:cNvSpPr/>
          <p:nvPr/>
        </p:nvSpPr>
        <p:spPr>
          <a:xfrm>
            <a:off x="5015914" y="2044416"/>
            <a:ext cx="14029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spc="50" dirty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5G</a:t>
            </a:r>
            <a:r>
              <a:rPr lang="en-GB" sz="1600" b="1" spc="50" dirty="0">
                <a:ln w="0"/>
                <a:solidFill>
                  <a:srgbClr val="2F5597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will bring:</a:t>
            </a:r>
          </a:p>
        </p:txBody>
      </p:sp>
      <p:grpSp>
        <p:nvGrpSpPr>
          <p:cNvPr id="1034" name="Group 1033"/>
          <p:cNvGrpSpPr/>
          <p:nvPr/>
        </p:nvGrpSpPr>
        <p:grpSpPr>
          <a:xfrm>
            <a:off x="4994301" y="4937513"/>
            <a:ext cx="3929030" cy="1048283"/>
            <a:chOff x="5227137" y="5024011"/>
            <a:chExt cx="3478183" cy="922671"/>
          </a:xfrm>
        </p:grpSpPr>
        <p:sp>
          <p:nvSpPr>
            <p:cNvPr id="1033" name="Snip Diagonal Corner Rectangle 1032"/>
            <p:cNvSpPr/>
            <p:nvPr/>
          </p:nvSpPr>
          <p:spPr>
            <a:xfrm>
              <a:off x="5278855" y="5024011"/>
              <a:ext cx="3374747" cy="922671"/>
            </a:xfrm>
            <a:prstGeom prst="snip2Diag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Rectangle 1031"/>
            <p:cNvSpPr/>
            <p:nvPr/>
          </p:nvSpPr>
          <p:spPr>
            <a:xfrm>
              <a:off x="5227137" y="5100143"/>
              <a:ext cx="3478183" cy="785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</a:rPr>
                <a:t>Keep your eyes focused on the future prospect of the world enabled by </a:t>
              </a:r>
              <a:r>
                <a:rPr lang="en-US" sz="2000" b="1" dirty="0">
                  <a:solidFill>
                    <a:srgbClr val="5DBF55"/>
                  </a:solidFill>
                </a:rPr>
                <a:t>5G</a:t>
              </a:r>
              <a:r>
                <a:rPr lang="en-US" sz="1600" b="1" dirty="0">
                  <a:solidFill>
                    <a:srgbClr val="002060"/>
                  </a:solidFill>
                </a:rPr>
                <a:t> and be a part of it!</a:t>
              </a:r>
            </a:p>
          </p:txBody>
        </p:sp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34005269"/>
              </p:ext>
            </p:extLst>
          </p:nvPr>
        </p:nvGraphicFramePr>
        <p:xfrm>
          <a:off x="4770232" y="2393275"/>
          <a:ext cx="4215873" cy="2338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Minus 16"/>
          <p:cNvSpPr/>
          <p:nvPr/>
        </p:nvSpPr>
        <p:spPr>
          <a:xfrm>
            <a:off x="6722384" y="1468213"/>
            <a:ext cx="1273536" cy="562594"/>
          </a:xfrm>
          <a:prstGeom prst="mathMinus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b="1" dirty="0">
              <a:solidFill>
                <a:schemeClr val="bg2">
                  <a:lumMod val="1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7560104" y="1114706"/>
            <a:ext cx="251796" cy="481407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Up Arrow 18"/>
          <p:cNvSpPr/>
          <p:nvPr/>
        </p:nvSpPr>
        <p:spPr>
          <a:xfrm>
            <a:off x="7554769" y="1880065"/>
            <a:ext cx="257131" cy="405361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6366461"/>
              <a:satOff val="10800"/>
              <a:lumOff val="-392"/>
              <a:alphaOff val="0"/>
            </a:schemeClr>
          </a:fillRef>
          <a:effectRef idx="0">
            <a:schemeClr val="accent2">
              <a:hueOff val="6366461"/>
              <a:satOff val="10800"/>
              <a:lumOff val="-392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6399660" y="1213594"/>
            <a:ext cx="1412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Opportunities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58291" y="1953295"/>
            <a:ext cx="1412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Challenges</a:t>
            </a:r>
          </a:p>
        </p:txBody>
      </p:sp>
      <p:grpSp>
        <p:nvGrpSpPr>
          <p:cNvPr id="23" name="24 - Ομάδα"/>
          <p:cNvGrpSpPr/>
          <p:nvPr/>
        </p:nvGrpSpPr>
        <p:grpSpPr>
          <a:xfrm>
            <a:off x="-240624" y="1823959"/>
            <a:ext cx="5293887" cy="4390239"/>
            <a:chOff x="-215661" y="250165"/>
            <a:chExt cx="7967933" cy="6607835"/>
          </a:xfrm>
        </p:grpSpPr>
        <p:graphicFrame>
          <p:nvGraphicFramePr>
            <p:cNvPr id="34" name="33 - Διάγραμμα"/>
            <p:cNvGraphicFramePr/>
            <p:nvPr/>
          </p:nvGraphicFramePr>
          <p:xfrm>
            <a:off x="-215661" y="250165"/>
            <a:ext cx="7967933" cy="660783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35" name="34 - TextBox"/>
            <p:cNvSpPr txBox="1"/>
            <p:nvPr/>
          </p:nvSpPr>
          <p:spPr>
            <a:xfrm>
              <a:off x="146507" y="1982379"/>
              <a:ext cx="1488348" cy="880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Network slicing </a:t>
              </a:r>
              <a:endParaRPr lang="el-GR" sz="1600" b="1" dirty="0"/>
            </a:p>
          </p:txBody>
        </p:sp>
      </p:grpSp>
      <p:grpSp>
        <p:nvGrpSpPr>
          <p:cNvPr id="25" name="5 - Ομάδα"/>
          <p:cNvGrpSpPr/>
          <p:nvPr/>
        </p:nvGrpSpPr>
        <p:grpSpPr>
          <a:xfrm>
            <a:off x="1975900" y="3793759"/>
            <a:ext cx="1726387" cy="1726387"/>
            <a:chOff x="3702195" y="2060267"/>
            <a:chExt cx="2598419" cy="2598419"/>
          </a:xfrm>
        </p:grpSpPr>
        <p:sp>
          <p:nvSpPr>
            <p:cNvPr id="32" name=" 3"/>
            <p:cNvSpPr/>
            <p:nvPr/>
          </p:nvSpPr>
          <p:spPr>
            <a:xfrm>
              <a:off x="3702195" y="2060267"/>
              <a:ext cx="2598419" cy="2598419"/>
            </a:xfrm>
            <a:prstGeom prst="gear9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33" name=" 4"/>
            <p:cNvSpPr/>
            <p:nvPr/>
          </p:nvSpPr>
          <p:spPr>
            <a:xfrm>
              <a:off x="4224590" y="2668936"/>
              <a:ext cx="1553627" cy="1335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solidFill>
                    <a:srgbClr val="00B050"/>
                  </a:solidFill>
                </a:rPr>
                <a:t>Enabler5G!</a:t>
              </a:r>
              <a:endParaRPr lang="el-GR" sz="2400" b="1" kern="12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6" name="6 - Ομάδα"/>
          <p:cNvGrpSpPr/>
          <p:nvPr/>
        </p:nvGrpSpPr>
        <p:grpSpPr>
          <a:xfrm>
            <a:off x="890252" y="3191213"/>
            <a:ext cx="1417374" cy="1417374"/>
            <a:chOff x="2119314" y="1477023"/>
            <a:chExt cx="1889760" cy="1889760"/>
          </a:xfrm>
        </p:grpSpPr>
        <p:sp>
          <p:nvSpPr>
            <p:cNvPr id="30" name=" 5"/>
            <p:cNvSpPr/>
            <p:nvPr/>
          </p:nvSpPr>
          <p:spPr>
            <a:xfrm>
              <a:off x="2119314" y="1477023"/>
              <a:ext cx="1889760" cy="1889760"/>
            </a:xfrm>
            <a:prstGeom prst="gear6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31" name=" 6"/>
            <p:cNvSpPr/>
            <p:nvPr/>
          </p:nvSpPr>
          <p:spPr>
            <a:xfrm>
              <a:off x="2486495" y="1927643"/>
              <a:ext cx="1142327" cy="9325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/>
                <a:t>Future Demands</a:t>
              </a:r>
              <a:endParaRPr lang="el-GR" sz="1600" b="1" kern="1200" dirty="0"/>
            </a:p>
          </p:txBody>
        </p:sp>
      </p:grpSp>
      <p:grpSp>
        <p:nvGrpSpPr>
          <p:cNvPr id="27" name="7 - Ομάδα"/>
          <p:cNvGrpSpPr/>
          <p:nvPr/>
        </p:nvGrpSpPr>
        <p:grpSpPr>
          <a:xfrm>
            <a:off x="1885935" y="2384736"/>
            <a:ext cx="1366204" cy="1366205"/>
            <a:chOff x="3480523" y="258696"/>
            <a:chExt cx="2056301" cy="2056301"/>
          </a:xfrm>
        </p:grpSpPr>
        <p:sp>
          <p:nvSpPr>
            <p:cNvPr id="28" name=" 7"/>
            <p:cNvSpPr/>
            <p:nvPr/>
          </p:nvSpPr>
          <p:spPr>
            <a:xfrm>
              <a:off x="3480523" y="258696"/>
              <a:ext cx="2056301" cy="2056301"/>
            </a:xfrm>
            <a:prstGeom prst="gear6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 8"/>
            <p:cNvSpPr/>
            <p:nvPr/>
          </p:nvSpPr>
          <p:spPr>
            <a:xfrm>
              <a:off x="3808912" y="714762"/>
              <a:ext cx="1484027" cy="10393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/>
                <a:t>Network densification</a:t>
              </a:r>
              <a:endParaRPr lang="el-GR" sz="1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4782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B18E1C-CF44-4EF6-9D39-D575E0A46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AFB18E1C-CF44-4EF6-9D39-D575E0A469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2E23D0-AA74-454D-889A-53D0F4083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E22E23D0-AA74-454D-889A-53D0F4083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6B2EB8-F6F4-43FF-9E0C-7D7779505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636B2EB8-F6F4-43FF-9E0C-7D77795053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DD3A76-1D65-4B84-A07B-FEC3B7CF3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9CDD3A76-1D65-4B84-A07B-FEC3B7CF36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2858EB-FF46-4074-9D3C-C20D79AF5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AF2858EB-FF46-4074-9D3C-C20D79AF52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B7497D-300A-49FC-B6A3-BB6879324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AFB7497D-300A-49FC-B6A3-BB6879324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D62058-7BF8-4426-9767-13B7B50CF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92D62058-7BF8-4426-9767-13B7B50CF8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138A86-F6D7-4693-BE6E-90F36D4AF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88138A86-F6D7-4693-BE6E-90F36D4AFA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6A4171-924C-4FC5-870C-44A570F42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DF6A4171-924C-4FC5-870C-44A570F42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7B0527-F10A-487B-9411-E16F6DE03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DC7B0527-F10A-487B-9411-E16F6DE03B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FE607-3E2C-4A99-BF0E-BF2B37F3A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F50FE607-3E2C-4A99-BF0E-BF2B37F3A3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DA0695-7499-44A5-A291-6327A4DE3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D9DA0695-7499-44A5-A291-6327A4DE30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839A6F-806B-42B0-9768-7F13EACD2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16839A6F-806B-42B0-9768-7F13EACD2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690301-54F4-4AC7-AD81-A043880A8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09690301-54F4-4AC7-AD81-A043880A80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B0806E-E04F-4C1A-8E50-F25B50302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6EB0806E-E04F-4C1A-8E50-F25B50302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6F45CD-04C6-4C37-ABF7-871A15FDC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946F45CD-04C6-4C37-ABF7-871A15FDCB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Graphic spid="3" grpId="0" uiExpand="1">
        <p:bldSub>
          <a:bldDgm bld="one"/>
        </p:bldSub>
      </p:bldGraphic>
      <p:bldP spid="17" grpId="0" animBg="1"/>
      <p:bldP spid="17" grpId="1" animBg="1"/>
      <p:bldP spid="17" grpId="2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75552" y="1841338"/>
            <a:ext cx="218908" cy="3019691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6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900D842B-17FC-4BF5-9833-42D74D0E046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2" name="Rechteck 4"/>
          <p:cNvSpPr>
            <a:spLocks noChangeAspect="1"/>
          </p:cNvSpPr>
          <p:nvPr/>
        </p:nvSpPr>
        <p:spPr>
          <a:xfrm>
            <a:off x="240284" y="1569606"/>
            <a:ext cx="434925" cy="2717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3" name="Rechteck 17"/>
          <p:cNvSpPr>
            <a:spLocks noChangeAspect="1"/>
          </p:cNvSpPr>
          <p:nvPr/>
        </p:nvSpPr>
        <p:spPr>
          <a:xfrm>
            <a:off x="673762" y="1569606"/>
            <a:ext cx="6013550" cy="271732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6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74" name="Pentagon 73"/>
          <p:cNvSpPr/>
          <p:nvPr/>
        </p:nvSpPr>
        <p:spPr>
          <a:xfrm rot="5400000">
            <a:off x="91841" y="1718049"/>
            <a:ext cx="499224" cy="20233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5553" y="2425862"/>
            <a:ext cx="6748778" cy="2435167"/>
            <a:chOff x="1175553" y="2425862"/>
            <a:chExt cx="6748778" cy="2435167"/>
          </a:xfrm>
        </p:grpSpPr>
        <p:grpSp>
          <p:nvGrpSpPr>
            <p:cNvPr id="2" name="Group 1"/>
            <p:cNvGrpSpPr/>
            <p:nvPr/>
          </p:nvGrpSpPr>
          <p:grpSpPr>
            <a:xfrm>
              <a:off x="1175553" y="2425862"/>
              <a:ext cx="6748778" cy="335244"/>
              <a:chOff x="1419861" y="2295401"/>
              <a:chExt cx="6748778" cy="271732"/>
            </a:xfrm>
          </p:grpSpPr>
          <p:sp>
            <p:nvSpPr>
              <p:cNvPr id="54" name="Rechteck 4"/>
              <p:cNvSpPr>
                <a:spLocks noChangeAspect="1"/>
              </p:cNvSpPr>
              <p:nvPr/>
            </p:nvSpPr>
            <p:spPr>
              <a:xfrm>
                <a:off x="1419861" y="2295401"/>
                <a:ext cx="433478" cy="27173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/>
                  <a:t>1</a:t>
                </a:r>
              </a:p>
            </p:txBody>
          </p:sp>
          <p:sp>
            <p:nvSpPr>
              <p:cNvPr id="63" name="Rechteck 17"/>
              <p:cNvSpPr>
                <a:spLocks noChangeAspect="1"/>
              </p:cNvSpPr>
              <p:nvPr/>
            </p:nvSpPr>
            <p:spPr>
              <a:xfrm>
                <a:off x="1853338" y="2295401"/>
                <a:ext cx="6315301" cy="2717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350" dirty="0">
                    <a:solidFill>
                      <a:schemeClr val="tx1"/>
                    </a:solidFill>
                  </a:rPr>
                  <a:t>Agenda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1175553" y="2950843"/>
              <a:ext cx="6748778" cy="335244"/>
              <a:chOff x="1419861" y="2681433"/>
              <a:chExt cx="6748778" cy="271732"/>
            </a:xfrm>
          </p:grpSpPr>
          <p:sp>
            <p:nvSpPr>
              <p:cNvPr id="55" name="Rechteck 5"/>
              <p:cNvSpPr>
                <a:spLocks noChangeAspect="1"/>
              </p:cNvSpPr>
              <p:nvPr/>
            </p:nvSpPr>
            <p:spPr>
              <a:xfrm>
                <a:off x="1419861" y="2681433"/>
                <a:ext cx="433478" cy="27173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/>
                  <a:t>2</a:t>
                </a:r>
              </a:p>
            </p:txBody>
          </p:sp>
          <p:sp>
            <p:nvSpPr>
              <p:cNvPr id="64" name="Rechteck 18"/>
              <p:cNvSpPr>
                <a:spLocks noChangeAspect="1"/>
              </p:cNvSpPr>
              <p:nvPr/>
            </p:nvSpPr>
            <p:spPr>
              <a:xfrm>
                <a:off x="1853338" y="2681433"/>
                <a:ext cx="6315301" cy="2717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350" dirty="0">
                    <a:solidFill>
                      <a:schemeClr val="tx1"/>
                    </a:solidFill>
                  </a:rPr>
                  <a:t>5G Introduction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175553" y="3475824"/>
              <a:ext cx="6748778" cy="335244"/>
              <a:chOff x="1419861" y="3038880"/>
              <a:chExt cx="6748778" cy="271732"/>
            </a:xfrm>
          </p:grpSpPr>
          <p:sp>
            <p:nvSpPr>
              <p:cNvPr id="56" name="Rechteck 6"/>
              <p:cNvSpPr>
                <a:spLocks noChangeAspect="1"/>
              </p:cNvSpPr>
              <p:nvPr/>
            </p:nvSpPr>
            <p:spPr>
              <a:xfrm>
                <a:off x="1419861" y="3038880"/>
                <a:ext cx="433478" cy="27173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/>
                  <a:t>3</a:t>
                </a:r>
              </a:p>
            </p:txBody>
          </p:sp>
          <p:sp>
            <p:nvSpPr>
              <p:cNvPr id="65" name="Rechteck 19"/>
              <p:cNvSpPr>
                <a:spLocks noChangeAspect="1"/>
              </p:cNvSpPr>
              <p:nvPr/>
            </p:nvSpPr>
            <p:spPr>
              <a:xfrm>
                <a:off x="1853338" y="3038880"/>
                <a:ext cx="6315301" cy="2717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350" dirty="0">
                    <a:solidFill>
                      <a:schemeClr val="tx1"/>
                    </a:solidFill>
                  </a:rPr>
                  <a:t>5G Applications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175553" y="4000805"/>
              <a:ext cx="6748778" cy="335244"/>
              <a:chOff x="1419861" y="3391960"/>
              <a:chExt cx="6748778" cy="271732"/>
            </a:xfrm>
          </p:grpSpPr>
          <p:sp>
            <p:nvSpPr>
              <p:cNvPr id="62" name="Rechteck 14"/>
              <p:cNvSpPr>
                <a:spLocks noChangeAspect="1"/>
              </p:cNvSpPr>
              <p:nvPr/>
            </p:nvSpPr>
            <p:spPr>
              <a:xfrm>
                <a:off x="1419861" y="3391960"/>
                <a:ext cx="433478" cy="27173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/>
                  <a:t>4</a:t>
                </a:r>
              </a:p>
            </p:txBody>
          </p:sp>
          <p:sp>
            <p:nvSpPr>
              <p:cNvPr id="71" name="Rechteck 25"/>
              <p:cNvSpPr>
                <a:spLocks noChangeAspect="1"/>
              </p:cNvSpPr>
              <p:nvPr/>
            </p:nvSpPr>
            <p:spPr>
              <a:xfrm>
                <a:off x="1853338" y="3391960"/>
                <a:ext cx="6315301" cy="2717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350" dirty="0">
                    <a:solidFill>
                      <a:schemeClr val="tx1"/>
                    </a:solidFill>
                  </a:rPr>
                  <a:t>5G Challenges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175553" y="4525785"/>
              <a:ext cx="6748778" cy="335244"/>
              <a:chOff x="1419861" y="4516312"/>
              <a:chExt cx="6748778" cy="271732"/>
            </a:xfrm>
          </p:grpSpPr>
          <p:sp>
            <p:nvSpPr>
              <p:cNvPr id="79" name="Rechteck 14"/>
              <p:cNvSpPr>
                <a:spLocks noChangeAspect="1"/>
              </p:cNvSpPr>
              <p:nvPr/>
            </p:nvSpPr>
            <p:spPr>
              <a:xfrm>
                <a:off x="1419861" y="4516312"/>
                <a:ext cx="433478" cy="27173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/>
                  <a:t>5</a:t>
                </a:r>
              </a:p>
            </p:txBody>
          </p:sp>
          <p:sp>
            <p:nvSpPr>
              <p:cNvPr id="80" name="Rechteck 25"/>
              <p:cNvSpPr>
                <a:spLocks noChangeAspect="1"/>
              </p:cNvSpPr>
              <p:nvPr/>
            </p:nvSpPr>
            <p:spPr>
              <a:xfrm>
                <a:off x="1853338" y="4516312"/>
                <a:ext cx="6315301" cy="2717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350" dirty="0">
                    <a:solidFill>
                      <a:schemeClr val="tx1"/>
                    </a:solidFill>
                  </a:rPr>
                  <a:t>Summary &amp; Outlook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241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26319" y="2347090"/>
            <a:ext cx="9989822" cy="3016210"/>
            <a:chOff x="-426319" y="2069769"/>
            <a:chExt cx="9989822" cy="301621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-426319" y="2069769"/>
              <a:ext cx="9989822" cy="3016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600" b="1" u="sng" dirty="0">
                  <a:latin typeface="+mj-lt"/>
                  <a:cs typeface="Times" panose="02020603050405020304" pitchFamily="18" charset="0"/>
                </a:rPr>
                <a:t>For more information:</a:t>
              </a:r>
            </a:p>
            <a:p>
              <a:pPr algn="ctr" eaLnBrk="1" hangingPunct="1"/>
              <a:endParaRPr lang="en-GB" altLang="en-US" sz="1600" b="1" dirty="0">
                <a:latin typeface="+mj-lt"/>
                <a:cs typeface="Times" panose="02020603050405020304" pitchFamily="18" charset="0"/>
              </a:endParaRPr>
            </a:p>
            <a:p>
              <a:pPr algn="ctr">
                <a:buFontTx/>
                <a:buNone/>
              </a:pPr>
              <a:r>
                <a:rPr lang="en-GB" sz="1400" b="1" dirty="0">
                  <a:latin typeface="+mj-lt"/>
                  <a:cs typeface="Times" panose="02020603050405020304" pitchFamily="18" charset="0"/>
                </a:rPr>
                <a:t>Professor Dimitris Mourtzis</a:t>
              </a:r>
            </a:p>
            <a:p>
              <a:pPr algn="ctr">
                <a:buFontTx/>
                <a:buNone/>
              </a:pPr>
              <a:r>
                <a:rPr lang="en-GB" sz="1400" b="1" dirty="0">
                  <a:latin typeface="+mj-lt"/>
                  <a:cs typeface="Times" panose="02020603050405020304" pitchFamily="18" charset="0"/>
                </a:rPr>
                <a:t>{</a:t>
              </a:r>
              <a:r>
                <a:rPr lang="en-GB" sz="1400" b="1" dirty="0">
                  <a:latin typeface="+mj-lt"/>
                  <a:cs typeface="Times" panose="02020603050405020304" pitchFamily="18" charset="0"/>
                  <a:hlinkClick r:id="rId2"/>
                </a:rPr>
                <a:t> mourtzis@lms.mech.upatras.gr</a:t>
              </a:r>
              <a:r>
                <a:rPr lang="en-GB" sz="1400" b="1" dirty="0">
                  <a:latin typeface="+mj-lt"/>
                  <a:cs typeface="Times" panose="02020603050405020304" pitchFamily="18" charset="0"/>
                </a:rPr>
                <a:t>}  </a:t>
              </a:r>
            </a:p>
            <a:p>
              <a:pPr algn="ctr" eaLnBrk="1" hangingPunct="1"/>
              <a:endParaRPr lang="en-GB" altLang="en-US" sz="1400" b="1" dirty="0">
                <a:latin typeface="+mj-lt"/>
                <a:cs typeface="Times" panose="02020603050405020304" pitchFamily="18" charset="0"/>
              </a:endParaRPr>
            </a:p>
            <a:p>
              <a:pPr algn="ctr" eaLnBrk="1" hangingPunct="1"/>
              <a:endParaRPr lang="en-GB" altLang="en-US" sz="1400" b="1" dirty="0">
                <a:latin typeface="+mj-lt"/>
                <a:cs typeface="Times" panose="02020603050405020304" pitchFamily="18" charset="0"/>
              </a:endParaRPr>
            </a:p>
            <a:p>
              <a:pPr algn="ctr" eaLnBrk="1" hangingPunct="1"/>
              <a:endParaRPr lang="en-GB" altLang="en-US" sz="1400" b="1" dirty="0">
                <a:latin typeface="+mj-lt"/>
                <a:cs typeface="Times" panose="02020603050405020304" pitchFamily="18" charset="0"/>
              </a:endParaRPr>
            </a:p>
            <a:p>
              <a:pPr algn="ctr" eaLnBrk="1" hangingPunct="1"/>
              <a:endParaRPr lang="en-GB" altLang="en-US" sz="1400" b="1" dirty="0">
                <a:latin typeface="+mj-lt"/>
                <a:cs typeface="Times" panose="02020603050405020304" pitchFamily="18" charset="0"/>
              </a:endParaRPr>
            </a:p>
            <a:p>
              <a:pPr algn="ctr" eaLnBrk="1" hangingPunct="1"/>
              <a:r>
                <a:rPr lang="en-GB" altLang="en-US" sz="1400" b="1" dirty="0">
                  <a:latin typeface="+mj-lt"/>
                  <a:cs typeface="Times" panose="02020603050405020304" pitchFamily="18" charset="0"/>
                </a:rPr>
                <a:t>Laboratory for Manufacturing Systems &amp; Automation (LMS)</a:t>
              </a:r>
            </a:p>
            <a:p>
              <a:pPr algn="ctr" eaLnBrk="1" hangingPunct="1"/>
              <a:r>
                <a:rPr lang="en-GB" altLang="en-US" sz="1400" b="1" dirty="0">
                  <a:latin typeface="+mj-lt"/>
                  <a:cs typeface="Times" panose="02020603050405020304" pitchFamily="18" charset="0"/>
                </a:rPr>
                <a:t>Dept. of Mechanical Engineering &amp; Aeronautics</a:t>
              </a:r>
            </a:p>
            <a:p>
              <a:pPr algn="ctr" eaLnBrk="1" hangingPunct="1"/>
              <a:r>
                <a:rPr lang="en-GB" altLang="en-US" sz="1400" b="1" dirty="0">
                  <a:latin typeface="+mj-lt"/>
                  <a:cs typeface="Times" panose="02020603050405020304" pitchFamily="18" charset="0"/>
                </a:rPr>
                <a:t>University of Patras, Greece</a:t>
              </a:r>
            </a:p>
            <a:p>
              <a:pPr algn="ctr" eaLnBrk="1" hangingPunct="1"/>
              <a:r>
                <a:rPr lang="en-GB" altLang="en-US" sz="1400" b="1" dirty="0">
                  <a:latin typeface="+mj-lt"/>
                  <a:cs typeface="Times" panose="02020603050405020304" pitchFamily="18" charset="0"/>
                  <a:hlinkClick r:id="rId3"/>
                </a:rPr>
                <a:t>www.lms.mech.upatras.gr</a:t>
              </a:r>
              <a:endParaRPr lang="en-GB" altLang="en-US" sz="1400" b="1" dirty="0">
                <a:latin typeface="+mj-lt"/>
                <a:cs typeface="Times" panose="02020603050405020304" pitchFamily="18" charset="0"/>
              </a:endParaRPr>
            </a:p>
            <a:p>
              <a:pPr algn="ctr" eaLnBrk="1" hangingPunct="1"/>
              <a:endParaRPr lang="it-IT" altLang="en-US" sz="1600" b="1" dirty="0">
                <a:latin typeface="+mj-lt"/>
                <a:cs typeface="Times" panose="02020603050405020304" pitchFamily="18" charset="0"/>
              </a:endParaRPr>
            </a:p>
          </p:txBody>
        </p:sp>
        <p:pic>
          <p:nvPicPr>
            <p:cNvPr id="4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2983" y="3113589"/>
              <a:ext cx="1366973" cy="626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905104" y="5256110"/>
            <a:ext cx="5326977" cy="879515"/>
            <a:chOff x="3015432" y="3477211"/>
            <a:chExt cx="4595841" cy="758647"/>
          </a:xfrm>
        </p:grpSpPr>
        <p:pic>
          <p:nvPicPr>
            <p:cNvPr id="7" name="Picture 16" descr="Image result for youtube icon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2075" y="3477211"/>
              <a:ext cx="1219198" cy="758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8" descr="Image result for linkedin icon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7871" y="3569670"/>
              <a:ext cx="497278" cy="497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Εικόνα 11">
              <a:hlinkClick r:id="rId3"/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15432" y="3541332"/>
              <a:ext cx="549563" cy="577388"/>
            </a:xfrm>
            <a:prstGeom prst="rect">
              <a:avLst/>
            </a:prstGeom>
          </p:spPr>
        </p:pic>
        <p:pic>
          <p:nvPicPr>
            <p:cNvPr id="10" name="Picture 20" descr="Image result for google plus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0101" y="3569670"/>
              <a:ext cx="497278" cy="497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3699" y="3556336"/>
              <a:ext cx="556053" cy="514644"/>
            </a:xfrm>
            <a:prstGeom prst="rect">
              <a:avLst/>
            </a:prstGeom>
          </p:spPr>
        </p:pic>
      </p:grpSp>
      <p:sp>
        <p:nvSpPr>
          <p:cNvPr id="6" name="CasellaDiTesto 9"/>
          <p:cNvSpPr txBox="1">
            <a:spLocks noChangeArrowheads="1"/>
          </p:cNvSpPr>
          <p:nvPr/>
        </p:nvSpPr>
        <p:spPr bwMode="auto">
          <a:xfrm>
            <a:off x="1164095" y="1582457"/>
            <a:ext cx="68847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sz="4000" b="1" dirty="0">
                <a:latin typeface="+mn-lt"/>
                <a:cs typeface="Times New Roman" pitchFamily="18" charset="0"/>
              </a:rPr>
              <a:t>THANK YOU!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900D842B-17FC-4BF5-9833-42D74D0E046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900D842B-17FC-4BF5-9833-42D74D0E046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2" name="Rechteck 4"/>
          <p:cNvSpPr>
            <a:spLocks noChangeAspect="1"/>
          </p:cNvSpPr>
          <p:nvPr/>
        </p:nvSpPr>
        <p:spPr>
          <a:xfrm>
            <a:off x="240284" y="1569606"/>
            <a:ext cx="434925" cy="2717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3" name="Rechteck 17"/>
          <p:cNvSpPr>
            <a:spLocks noChangeAspect="1"/>
          </p:cNvSpPr>
          <p:nvPr/>
        </p:nvSpPr>
        <p:spPr>
          <a:xfrm>
            <a:off x="673762" y="1569606"/>
            <a:ext cx="6013550" cy="271732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6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5G Wireless Technology: </a:t>
            </a:r>
            <a:r>
              <a:rPr lang="en-US" sz="1600" b="1" dirty="0">
                <a:solidFill>
                  <a:schemeClr val="tx1"/>
                </a:solidFill>
              </a:rPr>
              <a:t>Evolution from 1G to 5G</a:t>
            </a:r>
          </a:p>
        </p:txBody>
      </p:sp>
      <p:sp>
        <p:nvSpPr>
          <p:cNvPr id="74" name="Pentagon 73"/>
          <p:cNvSpPr/>
          <p:nvPr/>
        </p:nvSpPr>
        <p:spPr>
          <a:xfrm rot="5400000">
            <a:off x="91841" y="1718049"/>
            <a:ext cx="499224" cy="20233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8029" y="1884164"/>
            <a:ext cx="311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The generation of Connectivity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81469" y="3527363"/>
            <a:ext cx="16807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Analog voice Services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(car phone)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02363" y="3504735"/>
            <a:ext cx="19939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Digital voice services + SMS texting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(globally available)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77947" y="3535578"/>
            <a:ext cx="19603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Voice + data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(call- based + packet based)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6078" y="3532656"/>
            <a:ext cx="2039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IP Data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(voice, e-mail, web, audio/ video streaming)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99934" y="3225810"/>
            <a:ext cx="19683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Control &amp;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Management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(Machine type communication,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IoT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+ AR, VR, Ambient Assistant Living)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5306" y="4202911"/>
            <a:ext cx="1592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2kbps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31267" y="4186777"/>
            <a:ext cx="186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14-64 kbps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86017" y="4202497"/>
            <a:ext cx="186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 Mbps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61592" y="4247004"/>
            <a:ext cx="186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200 Mbps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63042" y="4568649"/>
            <a:ext cx="186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&gt;1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Gbps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23 - Δεξιό βέλος"/>
          <p:cNvSpPr/>
          <p:nvPr/>
        </p:nvSpPr>
        <p:spPr>
          <a:xfrm>
            <a:off x="106887" y="5153204"/>
            <a:ext cx="8865973" cy="1169654"/>
          </a:xfrm>
          <a:prstGeom prst="rightArrow">
            <a:avLst>
              <a:gd name="adj1" fmla="val 42655"/>
              <a:gd name="adj2" fmla="val 56611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34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3" name="24 - TextBox"/>
          <p:cNvSpPr txBox="1"/>
          <p:nvPr/>
        </p:nvSpPr>
        <p:spPr>
          <a:xfrm>
            <a:off x="338679" y="5558765"/>
            <a:ext cx="782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GSM</a:t>
            </a:r>
            <a:endParaRPr lang="el-GR" b="1" dirty="0"/>
          </a:p>
        </p:txBody>
      </p:sp>
      <p:sp>
        <p:nvSpPr>
          <p:cNvPr id="24" name="25 - TextBox"/>
          <p:cNvSpPr txBox="1"/>
          <p:nvPr/>
        </p:nvSpPr>
        <p:spPr>
          <a:xfrm>
            <a:off x="1420849" y="5472532"/>
            <a:ext cx="863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GPRS</a:t>
            </a:r>
            <a:endParaRPr lang="el-GR" b="1" dirty="0"/>
          </a:p>
        </p:txBody>
      </p:sp>
      <p:sp>
        <p:nvSpPr>
          <p:cNvPr id="25" name="26 - TextBox"/>
          <p:cNvSpPr txBox="1"/>
          <p:nvPr/>
        </p:nvSpPr>
        <p:spPr>
          <a:xfrm>
            <a:off x="2031468" y="5595135"/>
            <a:ext cx="863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EDGE</a:t>
            </a:r>
            <a:endParaRPr lang="el-GR" b="1" dirty="0"/>
          </a:p>
        </p:txBody>
      </p:sp>
      <p:sp>
        <p:nvSpPr>
          <p:cNvPr id="26" name="29 - TextBox"/>
          <p:cNvSpPr txBox="1"/>
          <p:nvPr/>
        </p:nvSpPr>
        <p:spPr>
          <a:xfrm>
            <a:off x="2944854" y="5427708"/>
            <a:ext cx="863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UMTS </a:t>
            </a:r>
            <a:endParaRPr lang="el-GR" b="1" dirty="0"/>
          </a:p>
        </p:txBody>
      </p:sp>
      <p:sp>
        <p:nvSpPr>
          <p:cNvPr id="27" name="30 - TextBox"/>
          <p:cNvSpPr txBox="1"/>
          <p:nvPr/>
        </p:nvSpPr>
        <p:spPr>
          <a:xfrm>
            <a:off x="3787556" y="5484766"/>
            <a:ext cx="863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HSPA </a:t>
            </a:r>
            <a:endParaRPr lang="el-GR" b="1" dirty="0"/>
          </a:p>
        </p:txBody>
      </p:sp>
      <p:sp>
        <p:nvSpPr>
          <p:cNvPr id="28" name="31 - TextBox"/>
          <p:cNvSpPr txBox="1"/>
          <p:nvPr/>
        </p:nvSpPr>
        <p:spPr>
          <a:xfrm>
            <a:off x="4409718" y="5617060"/>
            <a:ext cx="1120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HSPA+ </a:t>
            </a:r>
            <a:endParaRPr lang="el-GR" b="1" dirty="0"/>
          </a:p>
        </p:txBody>
      </p:sp>
      <p:sp>
        <p:nvSpPr>
          <p:cNvPr id="29" name="32 - TextBox"/>
          <p:cNvSpPr txBox="1"/>
          <p:nvPr/>
        </p:nvSpPr>
        <p:spPr>
          <a:xfrm>
            <a:off x="5968110" y="5539188"/>
            <a:ext cx="654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LTE </a:t>
            </a:r>
            <a:endParaRPr lang="el-GR" b="1" dirty="0"/>
          </a:p>
        </p:txBody>
      </p:sp>
      <p:sp>
        <p:nvSpPr>
          <p:cNvPr id="30" name="33 - TextBox"/>
          <p:cNvSpPr txBox="1"/>
          <p:nvPr/>
        </p:nvSpPr>
        <p:spPr>
          <a:xfrm>
            <a:off x="7104115" y="5534960"/>
            <a:ext cx="1848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LTE Advanced </a:t>
            </a:r>
            <a:endParaRPr lang="el-GR" b="1" dirty="0"/>
          </a:p>
        </p:txBody>
      </p:sp>
      <p:pic>
        <p:nvPicPr>
          <p:cNvPr id="32" name="Picture 4" descr="Î£ÏÎµÏÎ¹ÎºÎ® ÎµÎ¹ÎºÏÎ½Î±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195" y="2068830"/>
            <a:ext cx="1282805" cy="128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Freeform 30"/>
          <p:cNvSpPr/>
          <p:nvPr/>
        </p:nvSpPr>
        <p:spPr>
          <a:xfrm>
            <a:off x="180853" y="2312324"/>
            <a:ext cx="1796213" cy="1226757"/>
          </a:xfrm>
          <a:custGeom>
            <a:avLst/>
            <a:gdLst>
              <a:gd name="connsiteX0" fmla="*/ 0 w 1796213"/>
              <a:gd name="connsiteY0" fmla="*/ 184014 h 1226757"/>
              <a:gd name="connsiteX1" fmla="*/ 1182835 w 1796213"/>
              <a:gd name="connsiteY1" fmla="*/ 184014 h 1226757"/>
              <a:gd name="connsiteX2" fmla="*/ 1182835 w 1796213"/>
              <a:gd name="connsiteY2" fmla="*/ 0 h 1226757"/>
              <a:gd name="connsiteX3" fmla="*/ 1796213 w 1796213"/>
              <a:gd name="connsiteY3" fmla="*/ 613379 h 1226757"/>
              <a:gd name="connsiteX4" fmla="*/ 1182835 w 1796213"/>
              <a:gd name="connsiteY4" fmla="*/ 1226757 h 1226757"/>
              <a:gd name="connsiteX5" fmla="*/ 1182835 w 1796213"/>
              <a:gd name="connsiteY5" fmla="*/ 1042743 h 1226757"/>
              <a:gd name="connsiteX6" fmla="*/ 0 w 1796213"/>
              <a:gd name="connsiteY6" fmla="*/ 1042743 h 1226757"/>
              <a:gd name="connsiteX7" fmla="*/ 0 w 1796213"/>
              <a:gd name="connsiteY7" fmla="*/ 184014 h 122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6213" h="1226757">
                <a:moveTo>
                  <a:pt x="0" y="184014"/>
                </a:moveTo>
                <a:lnTo>
                  <a:pt x="1182835" y="184014"/>
                </a:lnTo>
                <a:lnTo>
                  <a:pt x="1182835" y="0"/>
                </a:lnTo>
                <a:lnTo>
                  <a:pt x="1796213" y="613379"/>
                </a:lnTo>
                <a:lnTo>
                  <a:pt x="1182835" y="1226757"/>
                </a:lnTo>
                <a:lnTo>
                  <a:pt x="1182835" y="1042743"/>
                </a:lnTo>
                <a:lnTo>
                  <a:pt x="0" y="1042743"/>
                </a:lnTo>
                <a:lnTo>
                  <a:pt x="0" y="184014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4613" tIns="192904" rIns="447145" bIns="19290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>
                <a:latin typeface="Calibri" panose="020F0502020204030204"/>
                <a:ea typeface="+mn-ea"/>
                <a:cs typeface="+mn-cs"/>
              </a:rPr>
              <a:t>Revolution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0" kern="1200" dirty="0">
                <a:latin typeface="Calibri" panose="020F0502020204030204"/>
                <a:ea typeface="+mn-ea"/>
                <a:cs typeface="+mn-cs"/>
              </a:rPr>
              <a:t>Analog- Digital</a:t>
            </a:r>
          </a:p>
        </p:txBody>
      </p:sp>
      <p:sp>
        <p:nvSpPr>
          <p:cNvPr id="33" name="Freeform 32"/>
          <p:cNvSpPr/>
          <p:nvPr/>
        </p:nvSpPr>
        <p:spPr>
          <a:xfrm>
            <a:off x="54462" y="2611189"/>
            <a:ext cx="629027" cy="629027"/>
          </a:xfrm>
          <a:custGeom>
            <a:avLst/>
            <a:gdLst>
              <a:gd name="connsiteX0" fmla="*/ 0 w 629027"/>
              <a:gd name="connsiteY0" fmla="*/ 314514 h 629027"/>
              <a:gd name="connsiteX1" fmla="*/ 314514 w 629027"/>
              <a:gd name="connsiteY1" fmla="*/ 0 h 629027"/>
              <a:gd name="connsiteX2" fmla="*/ 629028 w 629027"/>
              <a:gd name="connsiteY2" fmla="*/ 314514 h 629027"/>
              <a:gd name="connsiteX3" fmla="*/ 314514 w 629027"/>
              <a:gd name="connsiteY3" fmla="*/ 629028 h 629027"/>
              <a:gd name="connsiteX4" fmla="*/ 0 w 629027"/>
              <a:gd name="connsiteY4" fmla="*/ 314514 h 62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027" h="629027">
                <a:moveTo>
                  <a:pt x="0" y="314514"/>
                </a:moveTo>
                <a:cubicBezTo>
                  <a:pt x="0" y="140813"/>
                  <a:pt x="140813" y="0"/>
                  <a:pt x="314514" y="0"/>
                </a:cubicBezTo>
                <a:cubicBezTo>
                  <a:pt x="488215" y="0"/>
                  <a:pt x="629028" y="140813"/>
                  <a:pt x="629028" y="314514"/>
                </a:cubicBezTo>
                <a:cubicBezTo>
                  <a:pt x="629028" y="488215"/>
                  <a:pt x="488215" y="629028"/>
                  <a:pt x="314514" y="629028"/>
                </a:cubicBezTo>
                <a:cubicBezTo>
                  <a:pt x="140813" y="629028"/>
                  <a:pt x="0" y="488215"/>
                  <a:pt x="0" y="31451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899" tIns="109899" rIns="109899" bIns="10989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>
                <a:latin typeface="Calibri" panose="020F0502020204030204"/>
                <a:ea typeface="+mn-ea"/>
                <a:cs typeface="+mn-cs"/>
              </a:rPr>
              <a:t>1G</a:t>
            </a:r>
            <a:endParaRPr lang="en-US" sz="2800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2055695" y="2312324"/>
            <a:ext cx="1963887" cy="1226757"/>
          </a:xfrm>
          <a:custGeom>
            <a:avLst/>
            <a:gdLst>
              <a:gd name="connsiteX0" fmla="*/ 0 w 1963887"/>
              <a:gd name="connsiteY0" fmla="*/ 184014 h 1226757"/>
              <a:gd name="connsiteX1" fmla="*/ 1350509 w 1963887"/>
              <a:gd name="connsiteY1" fmla="*/ 184014 h 1226757"/>
              <a:gd name="connsiteX2" fmla="*/ 1350509 w 1963887"/>
              <a:gd name="connsiteY2" fmla="*/ 0 h 1226757"/>
              <a:gd name="connsiteX3" fmla="*/ 1963887 w 1963887"/>
              <a:gd name="connsiteY3" fmla="*/ 613379 h 1226757"/>
              <a:gd name="connsiteX4" fmla="*/ 1350509 w 1963887"/>
              <a:gd name="connsiteY4" fmla="*/ 1226757 h 1226757"/>
              <a:gd name="connsiteX5" fmla="*/ 1350509 w 1963887"/>
              <a:gd name="connsiteY5" fmla="*/ 1042743 h 1226757"/>
              <a:gd name="connsiteX6" fmla="*/ 0 w 1963887"/>
              <a:gd name="connsiteY6" fmla="*/ 1042743 h 1226757"/>
              <a:gd name="connsiteX7" fmla="*/ 0 w 1963887"/>
              <a:gd name="connsiteY7" fmla="*/ 184014 h 122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3887" h="1226757">
                <a:moveTo>
                  <a:pt x="0" y="184014"/>
                </a:moveTo>
                <a:lnTo>
                  <a:pt x="1350509" y="184014"/>
                </a:lnTo>
                <a:lnTo>
                  <a:pt x="1350509" y="0"/>
                </a:lnTo>
                <a:lnTo>
                  <a:pt x="1963887" y="613379"/>
                </a:lnTo>
                <a:lnTo>
                  <a:pt x="1350509" y="1226757"/>
                </a:lnTo>
                <a:lnTo>
                  <a:pt x="1350509" y="1042743"/>
                </a:lnTo>
                <a:lnTo>
                  <a:pt x="0" y="1042743"/>
                </a:lnTo>
                <a:lnTo>
                  <a:pt x="0" y="184014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lnRef>
          <a:fillRef idx="1"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fillRef>
          <a:effectRef idx="0"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6532" tIns="192904" rIns="447145" bIns="19290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>
                <a:latin typeface="Calibri" panose="020F0502020204030204"/>
                <a:ea typeface="+mn-ea"/>
                <a:cs typeface="+mn-cs"/>
              </a:rPr>
              <a:t>Evolution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0" kern="1200" dirty="0">
                <a:latin typeface="Calibri" panose="020F0502020204030204"/>
                <a:ea typeface="+mn-ea"/>
                <a:cs typeface="+mn-cs"/>
              </a:rPr>
              <a:t>Integration of Data Services (mobile Web)</a:t>
            </a:r>
          </a:p>
        </p:txBody>
      </p:sp>
      <p:sp>
        <p:nvSpPr>
          <p:cNvPr id="35" name="Freeform 34"/>
          <p:cNvSpPr/>
          <p:nvPr/>
        </p:nvSpPr>
        <p:spPr>
          <a:xfrm>
            <a:off x="1822489" y="2595111"/>
            <a:ext cx="629027" cy="629027"/>
          </a:xfrm>
          <a:custGeom>
            <a:avLst/>
            <a:gdLst>
              <a:gd name="connsiteX0" fmla="*/ 0 w 629027"/>
              <a:gd name="connsiteY0" fmla="*/ 314514 h 629027"/>
              <a:gd name="connsiteX1" fmla="*/ 314514 w 629027"/>
              <a:gd name="connsiteY1" fmla="*/ 0 h 629027"/>
              <a:gd name="connsiteX2" fmla="*/ 629028 w 629027"/>
              <a:gd name="connsiteY2" fmla="*/ 314514 h 629027"/>
              <a:gd name="connsiteX3" fmla="*/ 314514 w 629027"/>
              <a:gd name="connsiteY3" fmla="*/ 629028 h 629027"/>
              <a:gd name="connsiteX4" fmla="*/ 0 w 629027"/>
              <a:gd name="connsiteY4" fmla="*/ 314514 h 62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027" h="629027">
                <a:moveTo>
                  <a:pt x="0" y="314514"/>
                </a:moveTo>
                <a:cubicBezTo>
                  <a:pt x="0" y="140813"/>
                  <a:pt x="140813" y="0"/>
                  <a:pt x="314514" y="0"/>
                </a:cubicBezTo>
                <a:cubicBezTo>
                  <a:pt x="488215" y="0"/>
                  <a:pt x="629028" y="140813"/>
                  <a:pt x="629028" y="314514"/>
                </a:cubicBezTo>
                <a:cubicBezTo>
                  <a:pt x="629028" y="488215"/>
                  <a:pt x="488215" y="629028"/>
                  <a:pt x="314514" y="629028"/>
                </a:cubicBezTo>
                <a:cubicBezTo>
                  <a:pt x="140813" y="629028"/>
                  <a:pt x="0" y="488215"/>
                  <a:pt x="0" y="31451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252848"/>
              <a:satOff val="-5806"/>
              <a:lumOff val="-3922"/>
              <a:alphaOff val="0"/>
            </a:schemeClr>
          </a:fillRef>
          <a:effectRef idx="0">
            <a:schemeClr val="accent5">
              <a:hueOff val="-2252848"/>
              <a:satOff val="-5806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899" tIns="109899" rIns="109899" bIns="10989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>
                <a:latin typeface="Calibri" panose="020F0502020204030204"/>
                <a:ea typeface="+mn-ea"/>
                <a:cs typeface="+mn-cs"/>
              </a:rPr>
              <a:t>2G</a:t>
            </a:r>
            <a:endParaRPr lang="en-US" sz="2800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4098210" y="2292051"/>
            <a:ext cx="1904871" cy="1267303"/>
          </a:xfrm>
          <a:custGeom>
            <a:avLst/>
            <a:gdLst>
              <a:gd name="connsiteX0" fmla="*/ 0 w 1904871"/>
              <a:gd name="connsiteY0" fmla="*/ 190095 h 1267303"/>
              <a:gd name="connsiteX1" fmla="*/ 1271220 w 1904871"/>
              <a:gd name="connsiteY1" fmla="*/ 190095 h 1267303"/>
              <a:gd name="connsiteX2" fmla="*/ 1271220 w 1904871"/>
              <a:gd name="connsiteY2" fmla="*/ 0 h 1267303"/>
              <a:gd name="connsiteX3" fmla="*/ 1904871 w 1904871"/>
              <a:gd name="connsiteY3" fmla="*/ 633652 h 1267303"/>
              <a:gd name="connsiteX4" fmla="*/ 1271220 w 1904871"/>
              <a:gd name="connsiteY4" fmla="*/ 1267303 h 1267303"/>
              <a:gd name="connsiteX5" fmla="*/ 1271220 w 1904871"/>
              <a:gd name="connsiteY5" fmla="*/ 1077208 h 1267303"/>
              <a:gd name="connsiteX6" fmla="*/ 0 w 1904871"/>
              <a:gd name="connsiteY6" fmla="*/ 1077208 h 1267303"/>
              <a:gd name="connsiteX7" fmla="*/ 0 w 1904871"/>
              <a:gd name="connsiteY7" fmla="*/ 190095 h 12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4871" h="1267303">
                <a:moveTo>
                  <a:pt x="0" y="190095"/>
                </a:moveTo>
                <a:lnTo>
                  <a:pt x="1271220" y="190095"/>
                </a:lnTo>
                <a:lnTo>
                  <a:pt x="1271220" y="0"/>
                </a:lnTo>
                <a:lnTo>
                  <a:pt x="1904871" y="633652"/>
                </a:lnTo>
                <a:lnTo>
                  <a:pt x="1271220" y="1267303"/>
                </a:lnTo>
                <a:lnTo>
                  <a:pt x="1271220" y="1077208"/>
                </a:lnTo>
                <a:lnTo>
                  <a:pt x="0" y="1077208"/>
                </a:lnTo>
                <a:lnTo>
                  <a:pt x="0" y="190095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lnRef>
          <a:fillRef idx="1"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fillRef>
          <a:effectRef idx="0"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4320" tIns="457200" rIns="274320" bIns="45720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>
                <a:latin typeface="Calibri" panose="020F0502020204030204"/>
                <a:ea typeface="+mn-ea"/>
                <a:cs typeface="+mn-cs"/>
              </a:rPr>
              <a:t>Evolution</a:t>
            </a:r>
            <a:endParaRPr lang="el-GR" sz="1400" b="1" kern="1200" dirty="0">
              <a:latin typeface="Calibri" panose="020F0502020204030204"/>
              <a:ea typeface="+mn-ea"/>
              <a:cs typeface="+mn-cs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0" kern="1200" dirty="0">
                <a:latin typeface="Calibri" panose="020F0502020204030204"/>
                <a:ea typeface="+mn-ea"/>
                <a:cs typeface="+mn-cs"/>
              </a:rPr>
              <a:t>Everything IP- based + higher Data speeds</a:t>
            </a:r>
          </a:p>
        </p:txBody>
      </p:sp>
      <p:sp>
        <p:nvSpPr>
          <p:cNvPr id="37" name="Freeform 36"/>
          <p:cNvSpPr/>
          <p:nvPr/>
        </p:nvSpPr>
        <p:spPr>
          <a:xfrm>
            <a:off x="3894915" y="2611837"/>
            <a:ext cx="629027" cy="629027"/>
          </a:xfrm>
          <a:custGeom>
            <a:avLst/>
            <a:gdLst>
              <a:gd name="connsiteX0" fmla="*/ 0 w 629027"/>
              <a:gd name="connsiteY0" fmla="*/ 314514 h 629027"/>
              <a:gd name="connsiteX1" fmla="*/ 314514 w 629027"/>
              <a:gd name="connsiteY1" fmla="*/ 0 h 629027"/>
              <a:gd name="connsiteX2" fmla="*/ 629028 w 629027"/>
              <a:gd name="connsiteY2" fmla="*/ 314514 h 629027"/>
              <a:gd name="connsiteX3" fmla="*/ 314514 w 629027"/>
              <a:gd name="connsiteY3" fmla="*/ 629028 h 629027"/>
              <a:gd name="connsiteX4" fmla="*/ 0 w 629027"/>
              <a:gd name="connsiteY4" fmla="*/ 314514 h 62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027" h="629027">
                <a:moveTo>
                  <a:pt x="0" y="314514"/>
                </a:moveTo>
                <a:cubicBezTo>
                  <a:pt x="0" y="140813"/>
                  <a:pt x="140813" y="0"/>
                  <a:pt x="314514" y="0"/>
                </a:cubicBezTo>
                <a:cubicBezTo>
                  <a:pt x="488215" y="0"/>
                  <a:pt x="629028" y="140813"/>
                  <a:pt x="629028" y="314514"/>
                </a:cubicBezTo>
                <a:cubicBezTo>
                  <a:pt x="629028" y="488215"/>
                  <a:pt x="488215" y="629028"/>
                  <a:pt x="314514" y="629028"/>
                </a:cubicBezTo>
                <a:cubicBezTo>
                  <a:pt x="140813" y="629028"/>
                  <a:pt x="0" y="488215"/>
                  <a:pt x="0" y="31451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505695"/>
              <a:satOff val="-11613"/>
              <a:lumOff val="-7843"/>
              <a:alphaOff val="0"/>
            </a:schemeClr>
          </a:fillRef>
          <a:effectRef idx="0">
            <a:schemeClr val="accent5">
              <a:hueOff val="-4505695"/>
              <a:satOff val="-11613"/>
              <a:lumOff val="-7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899" tIns="109899" rIns="109899" bIns="10989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>
                <a:latin typeface="Calibri" panose="020F0502020204030204"/>
                <a:ea typeface="+mn-ea"/>
                <a:cs typeface="+mn-cs"/>
              </a:rPr>
              <a:t>3G</a:t>
            </a:r>
            <a:endParaRPr lang="en-US" sz="2800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5995105" y="2285293"/>
            <a:ext cx="2130799" cy="1280819"/>
          </a:xfrm>
          <a:custGeom>
            <a:avLst/>
            <a:gdLst>
              <a:gd name="connsiteX0" fmla="*/ 0 w 1998534"/>
              <a:gd name="connsiteY0" fmla="*/ 192123 h 1280819"/>
              <a:gd name="connsiteX1" fmla="*/ 1358125 w 1998534"/>
              <a:gd name="connsiteY1" fmla="*/ 192123 h 1280819"/>
              <a:gd name="connsiteX2" fmla="*/ 1358125 w 1998534"/>
              <a:gd name="connsiteY2" fmla="*/ 0 h 1280819"/>
              <a:gd name="connsiteX3" fmla="*/ 1998534 w 1998534"/>
              <a:gd name="connsiteY3" fmla="*/ 640410 h 1280819"/>
              <a:gd name="connsiteX4" fmla="*/ 1358125 w 1998534"/>
              <a:gd name="connsiteY4" fmla="*/ 1280819 h 1280819"/>
              <a:gd name="connsiteX5" fmla="*/ 1358125 w 1998534"/>
              <a:gd name="connsiteY5" fmla="*/ 1088696 h 1280819"/>
              <a:gd name="connsiteX6" fmla="*/ 0 w 1998534"/>
              <a:gd name="connsiteY6" fmla="*/ 1088696 h 1280819"/>
              <a:gd name="connsiteX7" fmla="*/ 0 w 1998534"/>
              <a:gd name="connsiteY7" fmla="*/ 192123 h 128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8534" h="1280819">
                <a:moveTo>
                  <a:pt x="0" y="192123"/>
                </a:moveTo>
                <a:lnTo>
                  <a:pt x="1358125" y="192123"/>
                </a:lnTo>
                <a:lnTo>
                  <a:pt x="1358125" y="0"/>
                </a:lnTo>
                <a:lnTo>
                  <a:pt x="1998534" y="640410"/>
                </a:lnTo>
                <a:lnTo>
                  <a:pt x="1358125" y="1280819"/>
                </a:lnTo>
                <a:lnTo>
                  <a:pt x="1358125" y="1088696"/>
                </a:lnTo>
                <a:lnTo>
                  <a:pt x="0" y="1088696"/>
                </a:lnTo>
                <a:lnTo>
                  <a:pt x="0" y="192123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lnRef>
          <a:fillRef idx="1"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fillRef>
          <a:effectRef idx="0"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0" tIns="365760" rIns="457200" bIns="914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0" kern="1200" dirty="0">
                <a:latin typeface="Calibri" panose="020F0502020204030204"/>
                <a:ea typeface="+mn-ea"/>
                <a:cs typeface="+mn-cs"/>
              </a:rPr>
              <a:t>Integration of vertical industries</a:t>
            </a:r>
          </a:p>
        </p:txBody>
      </p:sp>
      <p:sp>
        <p:nvSpPr>
          <p:cNvPr id="39" name="Freeform 38"/>
          <p:cNvSpPr/>
          <p:nvPr/>
        </p:nvSpPr>
        <p:spPr>
          <a:xfrm>
            <a:off x="5735079" y="2611806"/>
            <a:ext cx="629027" cy="629027"/>
          </a:xfrm>
          <a:custGeom>
            <a:avLst/>
            <a:gdLst>
              <a:gd name="connsiteX0" fmla="*/ 0 w 629027"/>
              <a:gd name="connsiteY0" fmla="*/ 314514 h 629027"/>
              <a:gd name="connsiteX1" fmla="*/ 314514 w 629027"/>
              <a:gd name="connsiteY1" fmla="*/ 0 h 629027"/>
              <a:gd name="connsiteX2" fmla="*/ 629028 w 629027"/>
              <a:gd name="connsiteY2" fmla="*/ 314514 h 629027"/>
              <a:gd name="connsiteX3" fmla="*/ 314514 w 629027"/>
              <a:gd name="connsiteY3" fmla="*/ 629028 h 629027"/>
              <a:gd name="connsiteX4" fmla="*/ 0 w 629027"/>
              <a:gd name="connsiteY4" fmla="*/ 314514 h 62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027" h="629027">
                <a:moveTo>
                  <a:pt x="0" y="314514"/>
                </a:moveTo>
                <a:cubicBezTo>
                  <a:pt x="0" y="140813"/>
                  <a:pt x="140813" y="0"/>
                  <a:pt x="314514" y="0"/>
                </a:cubicBezTo>
                <a:cubicBezTo>
                  <a:pt x="488215" y="0"/>
                  <a:pt x="629028" y="140813"/>
                  <a:pt x="629028" y="314514"/>
                </a:cubicBezTo>
                <a:cubicBezTo>
                  <a:pt x="629028" y="488215"/>
                  <a:pt x="488215" y="629028"/>
                  <a:pt x="314514" y="629028"/>
                </a:cubicBezTo>
                <a:cubicBezTo>
                  <a:pt x="140813" y="629028"/>
                  <a:pt x="0" y="488215"/>
                  <a:pt x="0" y="31451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899" tIns="109899" rIns="109899" bIns="10989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>
                <a:latin typeface="Calibri" panose="020F0502020204030204"/>
                <a:ea typeface="+mn-ea"/>
                <a:cs typeface="+mn-cs"/>
              </a:rPr>
              <a:t>4G</a:t>
            </a:r>
          </a:p>
        </p:txBody>
      </p:sp>
      <p:sp>
        <p:nvSpPr>
          <p:cNvPr id="5" name="Rectangle 4"/>
          <p:cNvSpPr/>
          <p:nvPr/>
        </p:nvSpPr>
        <p:spPr>
          <a:xfrm>
            <a:off x="6045580" y="2285194"/>
            <a:ext cx="1810496" cy="492443"/>
          </a:xfrm>
          <a:prstGeom prst="rect">
            <a:avLst/>
          </a:prstGeom>
        </p:spPr>
        <p:txBody>
          <a:bodyPr wrap="none" tIns="182880" rIns="0" bIns="91440">
            <a:spAutoFit/>
          </a:bodyPr>
          <a:lstStyle/>
          <a:p>
            <a:pPr lvl="0"/>
            <a:r>
              <a:rPr lang="en-US" sz="1400" b="1" dirty="0">
                <a:latin typeface="Calibri" panose="020F0502020204030204"/>
              </a:rPr>
              <a:t>Evolution &amp; Revolution</a:t>
            </a:r>
          </a:p>
        </p:txBody>
      </p:sp>
      <p:pic>
        <p:nvPicPr>
          <p:cNvPr id="43" name="Picture 4" descr="Αποτέλεσμα εικόνας για mobile phone 198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3820" t="3818" r="35288" b="4442"/>
          <a:stretch>
            <a:fillRect/>
          </a:stretch>
        </p:blipFill>
        <p:spPr bwMode="auto">
          <a:xfrm rot="18544103">
            <a:off x="593702" y="4392639"/>
            <a:ext cx="330408" cy="982895"/>
          </a:xfrm>
          <a:prstGeom prst="rect">
            <a:avLst/>
          </a:prstGeom>
          <a:noFill/>
        </p:spPr>
      </p:pic>
      <p:pic>
        <p:nvPicPr>
          <p:cNvPr id="44" name="Picture 8" descr="Αποτέλεσμα εικόνας για nokia phone 1991"/>
          <p:cNvPicPr>
            <a:picLocks noChangeAspect="1" noChangeArrowheads="1"/>
          </p:cNvPicPr>
          <p:nvPr/>
        </p:nvPicPr>
        <p:blipFill>
          <a:blip r:embed="rId4" cstate="print"/>
          <a:srcRect l="36591" t="2988" r="40915" b="505"/>
          <a:stretch>
            <a:fillRect/>
          </a:stretch>
        </p:blipFill>
        <p:spPr bwMode="auto">
          <a:xfrm rot="19119047">
            <a:off x="2327430" y="4387696"/>
            <a:ext cx="343771" cy="983257"/>
          </a:xfrm>
          <a:prstGeom prst="rect">
            <a:avLst/>
          </a:prstGeom>
          <a:noFill/>
        </p:spPr>
      </p:pic>
      <p:pic>
        <p:nvPicPr>
          <p:cNvPr id="45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357359">
            <a:off x="4274074" y="4510389"/>
            <a:ext cx="541109" cy="88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1592" y="4612648"/>
            <a:ext cx="945819" cy="67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1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 build="p" bldLvl="2" animBg="1"/>
      <p:bldP spid="23" grpId="0" build="p" bldLvl="2"/>
      <p:bldP spid="24" grpId="0" build="p" bldLvl="2"/>
      <p:bldP spid="25" grpId="0" build="p" bldLvl="2"/>
      <p:bldP spid="26" grpId="0" build="p" bldLvl="2"/>
      <p:bldP spid="27" grpId="0" build="p" bldLvl="2"/>
      <p:bldP spid="28" grpId="0" build="p" bldLvl="2"/>
      <p:bldP spid="29" grpId="0" build="p" bldLvl="2"/>
      <p:bldP spid="30" grpId="0" build="p" bldLvl="2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900D842B-17FC-4BF5-9833-42D74D0E046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2" name="Rechteck 4"/>
          <p:cNvSpPr>
            <a:spLocks noChangeAspect="1"/>
          </p:cNvSpPr>
          <p:nvPr/>
        </p:nvSpPr>
        <p:spPr>
          <a:xfrm>
            <a:off x="240284" y="1569606"/>
            <a:ext cx="434925" cy="2717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3" name="Rechteck 17"/>
          <p:cNvSpPr>
            <a:spLocks noChangeAspect="1"/>
          </p:cNvSpPr>
          <p:nvPr/>
        </p:nvSpPr>
        <p:spPr>
          <a:xfrm>
            <a:off x="673762" y="1569606"/>
            <a:ext cx="6013550" cy="271732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6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Introduction: What is 5G and what is about ?</a:t>
            </a:r>
          </a:p>
        </p:txBody>
      </p:sp>
      <p:sp>
        <p:nvSpPr>
          <p:cNvPr id="74" name="Pentagon 73"/>
          <p:cNvSpPr/>
          <p:nvPr/>
        </p:nvSpPr>
        <p:spPr>
          <a:xfrm rot="5400000">
            <a:off x="91841" y="1718049"/>
            <a:ext cx="499224" cy="20233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Î£ÏÎµÏÎ¹ÎºÎ® ÎµÎ¹ÎºÏÎ½Î±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3" b="12599"/>
          <a:stretch/>
        </p:blipFill>
        <p:spPr bwMode="auto">
          <a:xfrm>
            <a:off x="240284" y="3085301"/>
            <a:ext cx="8528227" cy="31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4412" y="2896706"/>
            <a:ext cx="342900" cy="24765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7212" y="3460586"/>
            <a:ext cx="342900" cy="24765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4252" y="2947034"/>
            <a:ext cx="342900" cy="24765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0818" y="3070859"/>
            <a:ext cx="342900" cy="24765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3558" y="3070859"/>
            <a:ext cx="342900" cy="24765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854" y="3336761"/>
            <a:ext cx="342900" cy="24765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876" y="4647800"/>
            <a:ext cx="342900" cy="24765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8694" y="4990301"/>
            <a:ext cx="342900" cy="247650"/>
          </a:xfrm>
          <a:prstGeom prst="rect">
            <a:avLst/>
          </a:prstGeom>
        </p:spPr>
      </p:pic>
      <p:sp>
        <p:nvSpPr>
          <p:cNvPr id="2053" name="Rectangle 2052"/>
          <p:cNvSpPr/>
          <p:nvPr/>
        </p:nvSpPr>
        <p:spPr>
          <a:xfrm>
            <a:off x="83974" y="1984374"/>
            <a:ext cx="90600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2F5597"/>
                </a:solidFill>
              </a:rPr>
              <a:t>5G technology: 5</a:t>
            </a:r>
            <a:r>
              <a:rPr lang="en-US" sz="1400" b="1" baseline="30000" dirty="0">
                <a:solidFill>
                  <a:srgbClr val="2F5597"/>
                </a:solidFill>
              </a:rPr>
              <a:t>th</a:t>
            </a:r>
            <a:r>
              <a:rPr lang="en-US" sz="1400" b="1" dirty="0">
                <a:solidFill>
                  <a:srgbClr val="2F5597"/>
                </a:solidFill>
              </a:rPr>
              <a:t> generation of wireless networks which was started from late 2010s</a:t>
            </a:r>
          </a:p>
          <a:p>
            <a:pPr algn="ct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5G will provide great improvement in performance in the areas of more capacity, more mobility, lower latency and higher reliability and availability. 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254401" y="5826285"/>
            <a:ext cx="23798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i="1" dirty="0">
                <a:solidFill>
                  <a:srgbClr val="0070C0"/>
                </a:solidFill>
              </a:rPr>
              <a:t>[</a:t>
            </a:r>
            <a:r>
              <a:rPr lang="en-US" sz="1200" b="1" i="1" dirty="0">
                <a:solidFill>
                  <a:srgbClr val="0070C0"/>
                </a:solidFill>
              </a:rPr>
              <a:t>EU, 2016</a:t>
            </a:r>
            <a:r>
              <a:rPr lang="en-GB" sz="1200" b="1" i="1" dirty="0">
                <a:solidFill>
                  <a:srgbClr val="0070C0"/>
                </a:solidFill>
              </a:rPr>
              <a:t>]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6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ÎÏÎ¿ÏÎ­Î»ÎµÏÎ¼Î± ÎµÎ¹ÎºÏÎ½Î±Ï Î³Î¹Î± GREECE MA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642" y="3457879"/>
            <a:ext cx="3291895" cy="329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900D842B-17FC-4BF5-9833-42D74D0E0467}" type="slidenum">
              <a:rPr lang="en-US" smtClean="0">
                <a:latin typeface="+mj-lt"/>
              </a:rPr>
              <a:pPr/>
              <a:t>5</a:t>
            </a:fld>
            <a:endParaRPr lang="en-US" dirty="0">
              <a:latin typeface="+mj-lt"/>
            </a:endParaRPr>
          </a:p>
        </p:txBody>
      </p:sp>
      <p:sp>
        <p:nvSpPr>
          <p:cNvPr id="72" name="Rechteck 4"/>
          <p:cNvSpPr>
            <a:spLocks noChangeAspect="1"/>
          </p:cNvSpPr>
          <p:nvPr/>
        </p:nvSpPr>
        <p:spPr>
          <a:xfrm>
            <a:off x="240284" y="1569606"/>
            <a:ext cx="434925" cy="2717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3" name="Rechteck 17"/>
          <p:cNvSpPr>
            <a:spLocks noChangeAspect="1"/>
          </p:cNvSpPr>
          <p:nvPr/>
        </p:nvSpPr>
        <p:spPr>
          <a:xfrm>
            <a:off x="673762" y="1569606"/>
            <a:ext cx="6013550" cy="271732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6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How close to 5G are we in </a:t>
            </a:r>
            <a:r>
              <a:rPr lang="en-US" sz="1600" b="1" dirty="0">
                <a:solidFill>
                  <a:schemeClr val="tx1"/>
                </a:solidFill>
              </a:rPr>
              <a:t>Greece?</a:t>
            </a:r>
          </a:p>
        </p:txBody>
      </p:sp>
      <p:sp>
        <p:nvSpPr>
          <p:cNvPr id="74" name="Pentagon 73"/>
          <p:cNvSpPr/>
          <p:nvPr/>
        </p:nvSpPr>
        <p:spPr>
          <a:xfrm rot="5400000">
            <a:off x="91841" y="1718049"/>
            <a:ext cx="499224" cy="20233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22450" y="2053917"/>
            <a:ext cx="3583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4G networks </a:t>
            </a:r>
            <a:r>
              <a:rPr lang="en-US" sz="1600" b="1" dirty="0"/>
              <a:t>appeared in Greece in 2012</a:t>
            </a:r>
          </a:p>
        </p:txBody>
      </p:sp>
      <p:pic>
        <p:nvPicPr>
          <p:cNvPr id="1026" name="Picture 2" descr="ÎÏÎ¿ÏÎ­Î»ÎµÏÎ¼Î± ÎµÎ¹ÎºÏÎ½Î±Ï Î³Î¹Î± !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8" r="-3241"/>
          <a:stretch/>
        </p:blipFill>
        <p:spPr bwMode="auto">
          <a:xfrm>
            <a:off x="583985" y="1988930"/>
            <a:ext cx="276930" cy="40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8869" y="2485531"/>
            <a:ext cx="72226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At the end of 2016, we estimate that 15% of users subscribed to a 4G network</a:t>
            </a:r>
          </a:p>
        </p:txBody>
      </p:sp>
      <p:pic>
        <p:nvPicPr>
          <p:cNvPr id="10" name="Picture 2" descr="ÎÏÎ¿ÏÎ­Î»ÎµÏÎ¼Î± ÎµÎ¹ÎºÏÎ½Î±Ï Î³Î¹Î± !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8" r="-3241"/>
          <a:stretch/>
        </p:blipFill>
        <p:spPr bwMode="auto">
          <a:xfrm>
            <a:off x="240284" y="2470397"/>
            <a:ext cx="276930" cy="40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8078" y="2892680"/>
            <a:ext cx="7990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4G</a:t>
            </a:r>
            <a:r>
              <a:rPr lang="en-US" sz="1600" dirty="0"/>
              <a:t> will become the </a:t>
            </a:r>
            <a:r>
              <a:rPr lang="en-US" sz="1600" b="1" dirty="0"/>
              <a:t>technology with the most subscribers in 2020</a:t>
            </a:r>
            <a:r>
              <a:rPr lang="en-US" sz="1600" dirty="0"/>
              <a:t>, while by the end of 2022 subscribers to 4G networks will quadruple compared to 2016.</a:t>
            </a:r>
          </a:p>
        </p:txBody>
      </p:sp>
      <p:pic>
        <p:nvPicPr>
          <p:cNvPr id="12" name="Picture 2" descr="ÎÏÎ¿ÏÎ­Î»ÎµÏÎ¼Î± ÎµÎ¹ÎºÏÎ½Î±Ï Î³Î¹Î± !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8" r="-3241"/>
          <a:stretch/>
        </p:blipFill>
        <p:spPr bwMode="auto">
          <a:xfrm>
            <a:off x="669614" y="2983296"/>
            <a:ext cx="276930" cy="40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0504" y="3468523"/>
            <a:ext cx="76138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In Greece </a:t>
            </a:r>
            <a:r>
              <a:rPr lang="en-US" sz="1600" b="1" dirty="0"/>
              <a:t>less than 10 % </a:t>
            </a:r>
            <a:r>
              <a:rPr lang="en-US" sz="1600" dirty="0"/>
              <a:t>of homes can already subscribe to FTTP services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1149" y="5693459"/>
            <a:ext cx="56130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It is estimated that in 2021 there will be 5G networks in Greece</a:t>
            </a:r>
          </a:p>
        </p:txBody>
      </p:sp>
      <p:pic>
        <p:nvPicPr>
          <p:cNvPr id="18" name="Picture 2" descr="ÎÏÎ¿ÏÎ­Î»ÎµÏÎ¼Î± ÎµÎ¹ÎºÏÎ½Î±Ï Î³Î¹Î± !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8" r="-3241"/>
          <a:stretch/>
        </p:blipFill>
        <p:spPr bwMode="auto">
          <a:xfrm>
            <a:off x="225845" y="3457879"/>
            <a:ext cx="276930" cy="40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471976" y="6212639"/>
            <a:ext cx="30995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i="1" dirty="0">
                <a:solidFill>
                  <a:srgbClr val="0070C0"/>
                </a:solidFill>
              </a:rPr>
              <a:t>[Digital Economy and Society Index (DESI) 2017 ranking]</a:t>
            </a:r>
          </a:p>
        </p:txBody>
      </p:sp>
      <p:sp>
        <p:nvSpPr>
          <p:cNvPr id="8" name="Rectangle 7"/>
          <p:cNvSpPr/>
          <p:nvPr/>
        </p:nvSpPr>
        <p:spPr>
          <a:xfrm>
            <a:off x="583985" y="3989453"/>
            <a:ext cx="55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</a:t>
            </a:r>
            <a:r>
              <a:rPr lang="en-US" sz="1600" b="1" dirty="0"/>
              <a:t>worst performing countries </a:t>
            </a:r>
            <a:r>
              <a:rPr lang="en-US" sz="1600" dirty="0"/>
              <a:t>include </a:t>
            </a:r>
            <a:r>
              <a:rPr lang="en-US" sz="1600" dirty="0">
                <a:solidFill>
                  <a:srgbClr val="FF0000"/>
                </a:solidFill>
              </a:rPr>
              <a:t>Cyprus, Greece, Croatia, Italy and France </a:t>
            </a:r>
            <a:r>
              <a:rPr lang="en-US" sz="1600" dirty="0"/>
              <a:t>with </a:t>
            </a:r>
            <a:r>
              <a:rPr lang="en-US" sz="1600" b="1" dirty="0"/>
              <a:t>speeds of less than 10 Mbps.</a:t>
            </a:r>
          </a:p>
        </p:txBody>
      </p:sp>
      <p:pic>
        <p:nvPicPr>
          <p:cNvPr id="21" name="Picture 2" descr="ÎÏÎ¿ÏÎ­Î»ÎµÏÎ¼Î± ÎµÎ¹ÎºÏÎ½Î±Ï Î³Î¹Î± !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8" r="-3241"/>
          <a:stretch/>
        </p:blipFill>
        <p:spPr bwMode="auto">
          <a:xfrm>
            <a:off x="457746" y="4047974"/>
            <a:ext cx="276930" cy="40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32044" y="4723928"/>
            <a:ext cx="15783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E4380"/>
                </a:solidFill>
              </a:rPr>
              <a:t>National Broadband Plans (NBP)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75097" y="4748825"/>
            <a:ext cx="3921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100 % coverage with 30 Mbps by 2020.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50 % HH penetration with 100 Mbps by 2020</a:t>
            </a:r>
          </a:p>
        </p:txBody>
      </p:sp>
      <p:pic>
        <p:nvPicPr>
          <p:cNvPr id="24" name="Picture 2" descr="ÎÏÎ¿ÏÎ­Î»ÎµÏÎ¼Î± ÎµÎ¹ÎºÏÎ½Î±Ï Î³Î¹Î± !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8" r="-3241"/>
          <a:stretch/>
        </p:blipFill>
        <p:spPr bwMode="auto">
          <a:xfrm>
            <a:off x="810907" y="4902055"/>
            <a:ext cx="276930" cy="40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ÎÏÎ¿ÏÎ­Î»ÎµÏÎ¼Î± ÎµÎ¹ÎºÏÎ½Î±Ï Î³Î¹Î± !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8" r="-3241"/>
          <a:stretch/>
        </p:blipFill>
        <p:spPr bwMode="auto">
          <a:xfrm>
            <a:off x="442622" y="5660965"/>
            <a:ext cx="276930" cy="40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02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16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435201515"/>
              </p:ext>
            </p:extLst>
          </p:nvPr>
        </p:nvGraphicFramePr>
        <p:xfrm>
          <a:off x="274397" y="2946930"/>
          <a:ext cx="8266488" cy="2899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900D842B-17FC-4BF5-9833-42D74D0E0467}" type="slidenum">
              <a:rPr lang="en-US" smtClean="0">
                <a:latin typeface="+mj-lt"/>
              </a:rPr>
              <a:pPr/>
              <a:t>6</a:t>
            </a:fld>
            <a:endParaRPr lang="en-US" dirty="0">
              <a:latin typeface="+mj-lt"/>
            </a:endParaRPr>
          </a:p>
        </p:txBody>
      </p:sp>
      <p:sp>
        <p:nvSpPr>
          <p:cNvPr id="72" name="Rechteck 4"/>
          <p:cNvSpPr>
            <a:spLocks noChangeAspect="1"/>
          </p:cNvSpPr>
          <p:nvPr/>
        </p:nvSpPr>
        <p:spPr>
          <a:xfrm>
            <a:off x="240284" y="1569606"/>
            <a:ext cx="434925" cy="2717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3" name="Rechteck 17"/>
          <p:cNvSpPr>
            <a:spLocks noChangeAspect="1"/>
          </p:cNvSpPr>
          <p:nvPr/>
        </p:nvSpPr>
        <p:spPr>
          <a:xfrm>
            <a:off x="673762" y="1569606"/>
            <a:ext cx="7744814" cy="271732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6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How close to 5G are we in </a:t>
            </a:r>
            <a:r>
              <a:rPr lang="en-US" sz="1600" b="1" dirty="0">
                <a:solidFill>
                  <a:schemeClr val="tx1"/>
                </a:solidFill>
              </a:rPr>
              <a:t>Greece? </a:t>
            </a:r>
            <a:r>
              <a:rPr lang="en-US" sz="1600" dirty="0">
                <a:solidFill>
                  <a:schemeClr val="tx1"/>
                </a:solidFill>
              </a:rPr>
              <a:t>- Digital Economy and Society Index (</a:t>
            </a:r>
            <a:r>
              <a:rPr lang="en-US" sz="1600" b="1" dirty="0">
                <a:solidFill>
                  <a:schemeClr val="tx1"/>
                </a:solidFill>
              </a:rPr>
              <a:t>DESI</a:t>
            </a:r>
            <a:r>
              <a:rPr lang="en-US" sz="1600" dirty="0">
                <a:solidFill>
                  <a:schemeClr val="tx1"/>
                </a:solidFill>
              </a:rPr>
              <a:t>)  </a:t>
            </a:r>
          </a:p>
        </p:txBody>
      </p:sp>
      <p:sp>
        <p:nvSpPr>
          <p:cNvPr id="74" name="Pentagon 73"/>
          <p:cNvSpPr/>
          <p:nvPr/>
        </p:nvSpPr>
        <p:spPr>
          <a:xfrm rot="5400000">
            <a:off x="91841" y="1718049"/>
            <a:ext cx="499224" cy="20233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87312" y="6373578"/>
            <a:ext cx="208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i="1" dirty="0">
                <a:solidFill>
                  <a:srgbClr val="0070C0"/>
                </a:solidFill>
              </a:rPr>
              <a:t>[Digital Economy and Society Index (DESI) 2017 ranking]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045" y="1934140"/>
            <a:ext cx="8495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Digital Economy and Society Index (DESI) is a composite index that summarizes relevant indicators on Europe’s </a:t>
            </a:r>
            <a:r>
              <a:rPr lang="en-US" sz="1400" b="1" dirty="0"/>
              <a:t>digital performance</a:t>
            </a:r>
            <a:r>
              <a:rPr lang="en-US" sz="1400" dirty="0"/>
              <a:t> and tracks the progress of EU Member States in </a:t>
            </a:r>
            <a:r>
              <a:rPr lang="en-US" sz="1400" b="1" dirty="0"/>
              <a:t>digital competitiveness.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7109006" y="2888716"/>
            <a:ext cx="1976628" cy="1895296"/>
          </a:xfrm>
          <a:prstGeom prst="foldedCorner">
            <a:avLst>
              <a:gd name="adj" fmla="val 50000"/>
            </a:avLst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Romania, Bulgaria, </a:t>
            </a:r>
            <a:r>
              <a:rPr lang="en-US" sz="1400" b="1" dirty="0">
                <a:solidFill>
                  <a:schemeClr val="tx1"/>
                </a:solidFill>
              </a:rPr>
              <a:t>Greece</a:t>
            </a:r>
            <a:r>
              <a:rPr lang="en-US" sz="1400" dirty="0">
                <a:solidFill>
                  <a:schemeClr val="tx1"/>
                </a:solidFill>
              </a:rPr>
              <a:t> and Italy have the </a:t>
            </a:r>
            <a:r>
              <a:rPr lang="en-US" sz="1400" b="1" dirty="0">
                <a:solidFill>
                  <a:schemeClr val="tx1"/>
                </a:solidFill>
              </a:rPr>
              <a:t>lowest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scores </a:t>
            </a:r>
            <a:r>
              <a:rPr lang="en-US" sz="1400" dirty="0">
                <a:solidFill>
                  <a:schemeClr val="tx1"/>
                </a:solidFill>
              </a:rPr>
              <a:t>on the index.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4990" y="2550162"/>
            <a:ext cx="2859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five dimensions of the DESI</a:t>
            </a:r>
          </a:p>
        </p:txBody>
      </p:sp>
      <p:pic>
        <p:nvPicPr>
          <p:cNvPr id="25" name="Picture 2" descr="ÎÏÎ¿ÏÎ­Î»ÎµÏÎ¼Î± ÎµÎ¹ÎºÏÎ½Î±Ï Î³Î¹Î± !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8" r="-3241"/>
          <a:stretch/>
        </p:blipFill>
        <p:spPr bwMode="auto">
          <a:xfrm>
            <a:off x="8632654" y="3836364"/>
            <a:ext cx="640754" cy="93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61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900D842B-17FC-4BF5-9833-42D74D0E0467}" type="slidenum">
              <a:rPr lang="en-US" smtClean="0">
                <a:latin typeface="+mj-lt"/>
              </a:rPr>
              <a:pPr/>
              <a:t>7</a:t>
            </a:fld>
            <a:endParaRPr lang="en-US" dirty="0">
              <a:latin typeface="+mj-lt"/>
            </a:endParaRPr>
          </a:p>
        </p:txBody>
      </p:sp>
      <p:sp>
        <p:nvSpPr>
          <p:cNvPr id="72" name="Rechteck 4"/>
          <p:cNvSpPr>
            <a:spLocks noChangeAspect="1"/>
          </p:cNvSpPr>
          <p:nvPr/>
        </p:nvSpPr>
        <p:spPr>
          <a:xfrm>
            <a:off x="240284" y="1569606"/>
            <a:ext cx="434925" cy="2717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3" name="Rechteck 17"/>
          <p:cNvSpPr>
            <a:spLocks noChangeAspect="1"/>
          </p:cNvSpPr>
          <p:nvPr/>
        </p:nvSpPr>
        <p:spPr>
          <a:xfrm>
            <a:off x="673762" y="1569606"/>
            <a:ext cx="7744814" cy="271732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6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How close to 5G are we in </a:t>
            </a:r>
            <a:r>
              <a:rPr lang="en-US" sz="1600" b="1" dirty="0">
                <a:solidFill>
                  <a:schemeClr val="tx1"/>
                </a:solidFill>
              </a:rPr>
              <a:t>Greece? </a:t>
            </a:r>
            <a:r>
              <a:rPr lang="en-US" sz="1600" dirty="0">
                <a:solidFill>
                  <a:schemeClr val="tx1"/>
                </a:solidFill>
              </a:rPr>
              <a:t>- Digital Economy and Society Index (</a:t>
            </a:r>
            <a:r>
              <a:rPr lang="en-US" sz="1600" b="1" dirty="0">
                <a:solidFill>
                  <a:schemeClr val="tx1"/>
                </a:solidFill>
              </a:rPr>
              <a:t>DESI</a:t>
            </a:r>
            <a:r>
              <a:rPr lang="en-US" sz="1600" dirty="0">
                <a:solidFill>
                  <a:schemeClr val="tx1"/>
                </a:solidFill>
              </a:rPr>
              <a:t>)  </a:t>
            </a:r>
          </a:p>
        </p:txBody>
      </p:sp>
      <p:sp>
        <p:nvSpPr>
          <p:cNvPr id="74" name="Pentagon 73"/>
          <p:cNvSpPr/>
          <p:nvPr/>
        </p:nvSpPr>
        <p:spPr>
          <a:xfrm rot="5400000">
            <a:off x="91841" y="1718049"/>
            <a:ext cx="499224" cy="20233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87312" y="6373578"/>
            <a:ext cx="208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i="1" dirty="0">
                <a:solidFill>
                  <a:srgbClr val="0070C0"/>
                </a:solidFill>
              </a:rPr>
              <a:t>[Digital Economy and Society Index (DESI) 2017 ranking]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189" y="2086058"/>
            <a:ext cx="8030387" cy="382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39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900D842B-17FC-4BF5-9833-42D74D0E0467}" type="slidenum">
              <a:rPr lang="en-US" smtClean="0">
                <a:latin typeface="+mj-lt"/>
              </a:rPr>
              <a:pPr/>
              <a:t>8</a:t>
            </a:fld>
            <a:endParaRPr lang="en-US" dirty="0">
              <a:latin typeface="+mj-lt"/>
            </a:endParaRPr>
          </a:p>
        </p:txBody>
      </p:sp>
      <p:sp>
        <p:nvSpPr>
          <p:cNvPr id="72" name="Rechteck 4"/>
          <p:cNvSpPr>
            <a:spLocks noChangeAspect="1"/>
          </p:cNvSpPr>
          <p:nvPr/>
        </p:nvSpPr>
        <p:spPr>
          <a:xfrm>
            <a:off x="240284" y="1569606"/>
            <a:ext cx="434925" cy="2717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3" name="Rechteck 17"/>
          <p:cNvSpPr>
            <a:spLocks noChangeAspect="1"/>
          </p:cNvSpPr>
          <p:nvPr/>
        </p:nvSpPr>
        <p:spPr>
          <a:xfrm>
            <a:off x="673762" y="1569606"/>
            <a:ext cx="6013550" cy="271732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6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How close to 5G are we in </a:t>
            </a:r>
            <a:r>
              <a:rPr lang="en-US" sz="1600" b="1" dirty="0">
                <a:solidFill>
                  <a:schemeClr val="tx1"/>
                </a:solidFill>
              </a:rPr>
              <a:t>Greece? – 5G Pilot Cities</a:t>
            </a:r>
          </a:p>
        </p:txBody>
      </p:sp>
      <p:sp>
        <p:nvSpPr>
          <p:cNvPr id="74" name="Pentagon 73"/>
          <p:cNvSpPr/>
          <p:nvPr/>
        </p:nvSpPr>
        <p:spPr>
          <a:xfrm rot="5400000">
            <a:off x="91841" y="1718049"/>
            <a:ext cx="499224" cy="20233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ÎÏÎ¿ÏÎ­Î»ÎµÏÎ¼Î± ÎµÎ¹ÎºÏÎ½Î±Ï Î³Î¹Î± GREECE MA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350" y="2068830"/>
            <a:ext cx="4089275" cy="40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3985" y="2607909"/>
            <a:ext cx="2248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Greece selects 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Trikala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as first 5G city</a:t>
            </a:r>
          </a:p>
        </p:txBody>
      </p:sp>
      <p:sp>
        <p:nvSpPr>
          <p:cNvPr id="15" name="Oval 14"/>
          <p:cNvSpPr/>
          <p:nvPr/>
        </p:nvSpPr>
        <p:spPr>
          <a:xfrm>
            <a:off x="3524251" y="3416301"/>
            <a:ext cx="133350" cy="11642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lbow Connector 22"/>
          <p:cNvCxnSpPr/>
          <p:nvPr/>
        </p:nvCxnSpPr>
        <p:spPr>
          <a:xfrm rot="5400000">
            <a:off x="2316790" y="2534103"/>
            <a:ext cx="275515" cy="2272756"/>
          </a:xfrm>
          <a:prstGeom prst="bentConnector3">
            <a:avLst>
              <a:gd name="adj1" fmla="val 182972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447330" y="2327544"/>
            <a:ext cx="22483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Greece selects </a:t>
            </a:r>
            <a:r>
              <a:rPr lang="en-US" sz="2400" dirty="0" err="1">
                <a:ln w="0"/>
                <a:solidFill>
                  <a:srgbClr val="0E43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Patras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as the other pilot city for 5G</a:t>
            </a:r>
          </a:p>
        </p:txBody>
      </p:sp>
      <p:cxnSp>
        <p:nvCxnSpPr>
          <p:cNvPr id="34" name="Elbow Connector 33"/>
          <p:cNvCxnSpPr>
            <a:endCxn id="33" idx="2"/>
          </p:cNvCxnSpPr>
          <p:nvPr/>
        </p:nvCxnSpPr>
        <p:spPr>
          <a:xfrm flipV="1">
            <a:off x="3496631" y="3897204"/>
            <a:ext cx="4074884" cy="36472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 flipH="1">
            <a:off x="3375593" y="4206020"/>
            <a:ext cx="121038" cy="11182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77" y="4108377"/>
            <a:ext cx="2042160" cy="18507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87312" y="4626414"/>
            <a:ext cx="24014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E4380"/>
                </a:solidFill>
              </a:rPr>
              <a:t>Agreement on the creation of a cross-border corridor between Greece and Bulgaria and Serbia for connected and automated mobility.</a:t>
            </a:r>
          </a:p>
          <a:p>
            <a:pPr algn="ctr"/>
            <a:r>
              <a:rPr lang="en-US" sz="1400" b="1" dirty="0">
                <a:solidFill>
                  <a:srgbClr val="0E4380"/>
                </a:solidFill>
              </a:rPr>
              <a:t>Digital Assembly 2018</a:t>
            </a:r>
          </a:p>
        </p:txBody>
      </p:sp>
    </p:spTree>
    <p:extLst>
      <p:ext uri="{BB962C8B-B14F-4D97-AF65-F5344CB8AC3E}">
        <p14:creationId xmlns:p14="http://schemas.microsoft.com/office/powerpoint/2010/main" val="244298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900D842B-17FC-4BF5-9833-42D74D0E0467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72" name="Rechteck 4"/>
          <p:cNvSpPr>
            <a:spLocks noChangeAspect="1"/>
          </p:cNvSpPr>
          <p:nvPr/>
        </p:nvSpPr>
        <p:spPr>
          <a:xfrm>
            <a:off x="240284" y="1569606"/>
            <a:ext cx="434925" cy="2717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3" name="Rechteck 17"/>
          <p:cNvSpPr>
            <a:spLocks noChangeAspect="1"/>
          </p:cNvSpPr>
          <p:nvPr/>
        </p:nvSpPr>
        <p:spPr>
          <a:xfrm>
            <a:off x="673762" y="1569606"/>
            <a:ext cx="5155538" cy="271732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6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5G will revolutionize 5 key industries - Applications</a:t>
            </a:r>
          </a:p>
        </p:txBody>
      </p:sp>
      <p:sp>
        <p:nvSpPr>
          <p:cNvPr id="74" name="Pentagon 73"/>
          <p:cNvSpPr/>
          <p:nvPr/>
        </p:nvSpPr>
        <p:spPr>
          <a:xfrm rot="5400000">
            <a:off x="91841" y="1718049"/>
            <a:ext cx="499224" cy="20233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167303" y="6276704"/>
            <a:ext cx="23450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i="1" dirty="0">
                <a:solidFill>
                  <a:srgbClr val="0070C0"/>
                </a:solidFill>
              </a:rPr>
              <a:t>[451 Research, 2016]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91095366"/>
              </p:ext>
            </p:extLst>
          </p:nvPr>
        </p:nvGraphicFramePr>
        <p:xfrm>
          <a:off x="240284" y="2695574"/>
          <a:ext cx="8712747" cy="237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5" y="4508546"/>
            <a:ext cx="1531366" cy="1025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4508546"/>
            <a:ext cx="1533525" cy="10031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74" y="4521197"/>
            <a:ext cx="1543051" cy="990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98" b="7933"/>
          <a:stretch/>
        </p:blipFill>
        <p:spPr>
          <a:xfrm>
            <a:off x="5572124" y="4521197"/>
            <a:ext cx="1581151" cy="9905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48" y="4508545"/>
            <a:ext cx="1580683" cy="111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1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8AB083-2DC7-4DDB-9D16-DD52FD44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CC8AB083-2DC7-4DDB-9D16-DD52FD4401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37CAB8-FABB-499E-A7D5-F9F8C30E6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8337CAB8-FABB-499E-A7D5-F9F8C30E6E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39BE0F-3033-4AF3-B8D2-85E3D55C6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C939BE0F-3033-4AF3-B8D2-85E3D55C6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62AE27-252A-4FA3-B80F-AE36C886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7E62AE27-252A-4FA3-B80F-AE36C886E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BF2945-D209-41B5-97F0-0C031982B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>
                                            <p:graphicEl>
                                              <a:dgm id="{CDBF2945-D209-41B5-97F0-0C031982B7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2157</TotalTime>
  <Words>1294</Words>
  <Application>Microsoft Office PowerPoint</Application>
  <PresentationFormat>On-screen Show (4:3)</PresentationFormat>
  <Paragraphs>246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ArialNarrow</vt:lpstr>
      <vt:lpstr>Calibri</vt:lpstr>
      <vt:lpstr>Calibri Light</vt:lpstr>
      <vt:lpstr>Times</vt:lpstr>
      <vt:lpstr>Times New Roman</vt:lpstr>
      <vt:lpstr>Wingdings</vt:lpstr>
      <vt:lpstr>Office Theme</vt:lpstr>
      <vt:lpstr> “Digitalized Manufacturing and Industrial Automation based on 5G – Challenges and expected applications”     Presenter: Assoc. Professor Dimitris Mourtzis  Laboratory for Manufacturing Systems &amp; Automation (LMS) Dept. of Mechanical Engineering &amp; Aeronautics University of Patras, Greece www.lms.mech.upatras.gr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mpoli@lms.mech.upatras.gr</dc:creator>
  <cp:lastModifiedBy>Mourtzis Dimitris</cp:lastModifiedBy>
  <cp:revision>248</cp:revision>
  <cp:lastPrinted>2018-04-05T07:22:29Z</cp:lastPrinted>
  <dcterms:created xsi:type="dcterms:W3CDTF">2018-03-22T07:59:50Z</dcterms:created>
  <dcterms:modified xsi:type="dcterms:W3CDTF">2018-07-06T05:33:54Z</dcterms:modified>
</cp:coreProperties>
</file>