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70" r:id="rId3"/>
    <p:sldId id="271" r:id="rId4"/>
    <p:sldId id="272" r:id="rId5"/>
    <p:sldId id="276" r:id="rId6"/>
    <p:sldId id="275" r:id="rId7"/>
    <p:sldId id="274" r:id="rId8"/>
    <p:sldId id="256" r:id="rId9"/>
    <p:sldId id="259" r:id="rId10"/>
    <p:sldId id="265" r:id="rId11"/>
    <p:sldId id="266" r:id="rId12"/>
    <p:sldId id="268" r:id="rId13"/>
    <p:sldId id="283" r:id="rId14"/>
    <p:sldId id="279" r:id="rId15"/>
    <p:sldId id="277" r:id="rId16"/>
    <p:sldId id="280" r:id="rId17"/>
    <p:sldId id="278" r:id="rId18"/>
    <p:sldId id="282" r:id="rId19"/>
    <p:sldId id="269"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7193C5"/>
    <a:srgbClr val="71C2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100" d="100"/>
          <a:sy n="100" d="100"/>
        </p:scale>
        <p:origin x="-210" y="-90"/>
      </p:cViewPr>
      <p:guideLst>
        <p:guide orient="horz" pos="2160"/>
        <p:guide pos="2880"/>
      </p:guideLst>
    </p:cSldViewPr>
  </p:slideViewPr>
  <p:outlineViewPr>
    <p:cViewPr>
      <p:scale>
        <a:sx n="33" d="100"/>
        <a:sy n="33" d="100"/>
      </p:scale>
      <p:origin x="0" y="11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8E2E4F-4F8C-4017-975E-9FD85EF2C777}" type="datetimeFigureOut">
              <a:rPr lang="el-GR" smtClean="0"/>
              <a:pPr/>
              <a:t>5/7/2018</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7491D-FC7B-45AE-9686-AFC2AF6A9E1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900" dirty="0" smtClean="0">
                <a:solidFill>
                  <a:srgbClr val="002060"/>
                </a:solidFill>
              </a:rPr>
              <a:t>Επιχειρηματικές Αποστολές </a:t>
            </a:r>
            <a:br>
              <a:rPr lang="el-GR" sz="900" dirty="0" smtClean="0">
                <a:solidFill>
                  <a:srgbClr val="002060"/>
                </a:solidFill>
              </a:rPr>
            </a:br>
            <a:r>
              <a:rPr lang="el-GR" sz="900" dirty="0" smtClean="0">
                <a:solidFill>
                  <a:srgbClr val="002060"/>
                </a:solidFill>
              </a:rPr>
              <a:t>Επιχειρηματικές Συναντήσεις</a:t>
            </a:r>
            <a:r>
              <a:rPr lang="en-US" sz="900" dirty="0" smtClean="0">
                <a:solidFill>
                  <a:srgbClr val="002060"/>
                </a:solidFill>
              </a:rPr>
              <a:t> (B2B)</a:t>
            </a:r>
            <a:endParaRPr lang="el-GR" sz="900" dirty="0"/>
          </a:p>
        </p:txBody>
      </p:sp>
      <p:sp>
        <p:nvSpPr>
          <p:cNvPr id="4" name="Slide Number Placeholder 3"/>
          <p:cNvSpPr>
            <a:spLocks noGrp="1"/>
          </p:cNvSpPr>
          <p:nvPr>
            <p:ph type="sldNum" sz="quarter" idx="10"/>
          </p:nvPr>
        </p:nvSpPr>
        <p:spPr/>
        <p:txBody>
          <a:bodyPr/>
          <a:lstStyle/>
          <a:p>
            <a:pPr>
              <a:defRPr/>
            </a:pPr>
            <a:fld id="{D5EA8B05-B909-4424-A743-FC49CBB2977D}" type="slidenum">
              <a:rPr lang="en-US" smtClean="0"/>
              <a:pPr>
                <a:defRPr/>
              </a:pPr>
              <a:t>1</a:t>
            </a:fld>
            <a:endParaRPr lang="en-US"/>
          </a:p>
        </p:txBody>
      </p:sp>
    </p:spTree>
    <p:extLst>
      <p:ext uri="{BB962C8B-B14F-4D97-AF65-F5344CB8AC3E}">
        <p14:creationId xmlns="" xmlns:p14="http://schemas.microsoft.com/office/powerpoint/2010/main" val="184951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87345" y="8686358"/>
            <a:ext cx="2970656" cy="457643"/>
          </a:xfrm>
          <a:prstGeom prst="rect">
            <a:avLst/>
          </a:prstGeom>
          <a:noFill/>
          <a:ln w="9525">
            <a:noFill/>
            <a:miter lim="800000"/>
            <a:headEnd/>
            <a:tailEnd/>
          </a:ln>
        </p:spPr>
        <p:txBody>
          <a:bodyPr lIns="90308" tIns="45153" rIns="90308" bIns="45153" anchor="b"/>
          <a:lstStyle/>
          <a:p>
            <a:pPr algn="r" defTabSz="900113" eaLnBrk="0" hangingPunct="0"/>
            <a:fld id="{2464F390-41F1-4E8A-8778-8DEB20F03371}" type="slidenum">
              <a:rPr lang="en-GB" altLang="en-US" sz="1200" b="0">
                <a:solidFill>
                  <a:schemeClr val="tx1"/>
                </a:solidFill>
                <a:latin typeface="Times" pitchFamily="18" charset="0"/>
                <a:cs typeface="Arial" charset="0"/>
              </a:rPr>
              <a:pPr algn="r" defTabSz="900113" eaLnBrk="0" hangingPunct="0"/>
              <a:t>2</a:t>
            </a:fld>
            <a:endParaRPr lang="en-GB" altLang="en-US" sz="1200" b="0">
              <a:solidFill>
                <a:schemeClr val="tx1"/>
              </a:solidFill>
              <a:latin typeface="Times" pitchFamily="18" charset="0"/>
              <a:cs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algn="ctr" eaLnBrk="1" hangingPunct="1">
              <a:spcBef>
                <a:spcPct val="15000"/>
              </a:spcBef>
            </a:pPr>
            <a:endParaRPr lang="en-US" altLang="en-US" sz="1400" b="1" smtClean="0">
              <a:solidFill>
                <a:schemeClr val="bg1"/>
              </a:solidFill>
              <a:latin typeface="Arial" charset="0"/>
              <a:ea typeface="ＭＳ Ｐゴシック" pitchFamily="34" charset="-128"/>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sz="900" dirty="0"/>
          </a:p>
        </p:txBody>
      </p:sp>
      <p:sp>
        <p:nvSpPr>
          <p:cNvPr id="4" name="Slide Number Placeholder 3"/>
          <p:cNvSpPr>
            <a:spLocks noGrp="1"/>
          </p:cNvSpPr>
          <p:nvPr>
            <p:ph type="sldNum" sz="quarter" idx="10"/>
          </p:nvPr>
        </p:nvSpPr>
        <p:spPr/>
        <p:txBody>
          <a:bodyPr/>
          <a:lstStyle/>
          <a:p>
            <a:pPr>
              <a:defRPr/>
            </a:pPr>
            <a:fld id="{D5EA8B05-B909-4424-A743-FC49CBB2977D}" type="slidenum">
              <a:rPr lang="en-US" smtClean="0"/>
              <a:pPr>
                <a:defRPr/>
              </a:pPr>
              <a:t>13</a:t>
            </a:fld>
            <a:endParaRPr lang="en-US"/>
          </a:p>
        </p:txBody>
      </p:sp>
    </p:spTree>
    <p:extLst>
      <p:ext uri="{BB962C8B-B14F-4D97-AF65-F5344CB8AC3E}">
        <p14:creationId xmlns="" xmlns:p14="http://schemas.microsoft.com/office/powerpoint/2010/main" val="184951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9B9DDD3-FEFB-4AB0-809E-E2C564BD1DCF}" type="datetimeFigureOut">
              <a:rPr lang="el-GR" smtClean="0"/>
              <a:pPr/>
              <a:t>5/7/2018</a:t>
            </a:fld>
            <a:endParaRPr lang="el-GR"/>
          </a:p>
        </p:txBody>
      </p:sp>
      <p:sp>
        <p:nvSpPr>
          <p:cNvPr id="17" name="Footer Placeholder 16"/>
          <p:cNvSpPr>
            <a:spLocks noGrp="1"/>
          </p:cNvSpPr>
          <p:nvPr>
            <p:ph type="ftr" sz="quarter" idx="11"/>
          </p:nvPr>
        </p:nvSpPr>
        <p:spPr/>
        <p:txBody>
          <a:bodyPr/>
          <a:lstStyle/>
          <a:p>
            <a:endParaRPr lang="el-G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DE7593E-1A78-4595-8E9B-0C571B063F1C}" type="slidenum">
              <a:rPr lang="el-GR" smtClean="0"/>
              <a:pPr/>
              <a:t>‹#›</a:t>
            </a:fld>
            <a:endParaRPr lang="el-G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B9DDD3-FEFB-4AB0-809E-E2C564BD1DCF}" type="datetimeFigureOut">
              <a:rPr lang="el-GR" smtClean="0"/>
              <a:pPr/>
              <a:t>5/7/2018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DE7593E-1A78-4595-8E9B-0C571B063F1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DE7593E-1A78-4595-8E9B-0C571B063F1C}" type="slidenum">
              <a:rPr lang="el-GR" smtClean="0"/>
              <a:pPr/>
              <a:t>‹#›</a:t>
            </a:fld>
            <a:endParaRPr lang="el-G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B9DDD3-FEFB-4AB0-809E-E2C564BD1DCF}" type="datetimeFigureOut">
              <a:rPr lang="el-GR" smtClean="0"/>
              <a:pPr/>
              <a:t>5/7/2018</a:t>
            </a:fld>
            <a:endParaRPr lang="el-GR"/>
          </a:p>
        </p:txBody>
      </p:sp>
      <p:sp>
        <p:nvSpPr>
          <p:cNvPr id="5" name="Footer Placeholder 4"/>
          <p:cNvSpPr>
            <a:spLocks noGrp="1"/>
          </p:cNvSpPr>
          <p:nvPr>
            <p:ph type="ftr" sz="quarter" idx="11"/>
          </p:nvPr>
        </p:nvSpPr>
        <p:spPr/>
        <p:txBody>
          <a:bodyPr/>
          <a:lstStyle/>
          <a:p>
            <a:endParaRPr lang="el-G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9B9DDD3-FEFB-4AB0-809E-E2C564BD1DCF}" type="datetimeFigureOut">
              <a:rPr lang="el-GR" smtClean="0"/>
              <a:pPr/>
              <a:t>5/7/2018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4361688" y="1026372"/>
            <a:ext cx="457200" cy="441325"/>
          </a:xfrm>
        </p:spPr>
        <p:txBody>
          <a:bodyPr/>
          <a:lstStyle/>
          <a:p>
            <a:fld id="{4DE7593E-1A78-4595-8E9B-0C571B063F1C}" type="slidenum">
              <a:rPr lang="el-GR" smtClean="0"/>
              <a:pPr/>
              <a:t>‹#›</a:t>
            </a:fld>
            <a:endParaRPr lang="el-G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l-GR"/>
          </a:p>
        </p:txBody>
      </p:sp>
      <p:sp>
        <p:nvSpPr>
          <p:cNvPr id="4" name="Date Placeholder 3"/>
          <p:cNvSpPr>
            <a:spLocks noGrp="1"/>
          </p:cNvSpPr>
          <p:nvPr>
            <p:ph type="dt" sz="half" idx="10"/>
          </p:nvPr>
        </p:nvSpPr>
        <p:spPr/>
        <p:txBody>
          <a:bodyPr/>
          <a:lstStyle/>
          <a:p>
            <a:fld id="{59B9DDD3-FEFB-4AB0-809E-E2C564BD1DCF}" type="datetimeFigureOut">
              <a:rPr lang="el-GR" smtClean="0"/>
              <a:pPr/>
              <a:t>5/7/2018</a:t>
            </a:fld>
            <a:endParaRPr lang="el-G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DE7593E-1A78-4595-8E9B-0C571B063F1C}" type="slidenum">
              <a:rPr lang="el-GR" smtClean="0"/>
              <a:pPr/>
              <a:t>‹#›</a:t>
            </a:fld>
            <a:endParaRPr lang="el-G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9B9DDD3-FEFB-4AB0-809E-E2C564BD1DCF}" type="datetimeFigureOut">
              <a:rPr lang="el-GR" smtClean="0"/>
              <a:pPr/>
              <a:t>5/7/2018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DE7593E-1A78-4595-8E9B-0C571B063F1C}" type="slidenum">
              <a:rPr lang="el-GR" smtClean="0"/>
              <a:pPr/>
              <a:t>‹#›</a:t>
            </a:fld>
            <a:endParaRPr lang="el-G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9B9DDD3-FEFB-4AB0-809E-E2C564BD1DCF}" type="datetimeFigureOut">
              <a:rPr lang="el-GR" smtClean="0"/>
              <a:pPr/>
              <a:t>5/7/2018</a:t>
            </a:fld>
            <a:endParaRPr lang="el-GR"/>
          </a:p>
        </p:txBody>
      </p:sp>
      <p:sp>
        <p:nvSpPr>
          <p:cNvPr id="8" name="Footer Placeholder 7"/>
          <p:cNvSpPr>
            <a:spLocks noGrp="1"/>
          </p:cNvSpPr>
          <p:nvPr>
            <p:ph type="ftr" sz="quarter" idx="11"/>
          </p:nvPr>
        </p:nvSpPr>
        <p:spPr>
          <a:xfrm>
            <a:off x="304800" y="6409944"/>
            <a:ext cx="3581400" cy="365760"/>
          </a:xfrm>
        </p:spPr>
        <p:txBody>
          <a:bodyPr/>
          <a:lstStyle/>
          <a:p>
            <a:endParaRPr lang="el-G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DE7593E-1A78-4595-8E9B-0C571B063F1C}" type="slidenum">
              <a:rPr lang="el-GR" smtClean="0"/>
              <a:pPr/>
              <a:t>‹#›</a:t>
            </a:fld>
            <a:endParaRPr lang="el-G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B9DDD3-FEFB-4AB0-809E-E2C564BD1DCF}" type="datetimeFigureOut">
              <a:rPr lang="el-GR" smtClean="0"/>
              <a:pPr/>
              <a:t>5/7/2018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a:xfrm>
            <a:off x="4343400" y="1036020"/>
            <a:ext cx="457200" cy="441325"/>
          </a:xfrm>
        </p:spPr>
        <p:txBody>
          <a:bodyPr/>
          <a:lstStyle/>
          <a:p>
            <a:fld id="{4DE7593E-1A78-4595-8E9B-0C571B063F1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9B9DDD3-FEFB-4AB0-809E-E2C564BD1DCF}" type="datetimeFigureOut">
              <a:rPr lang="el-GR" smtClean="0"/>
              <a:pPr/>
              <a:t>5/7/2018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DE7593E-1A78-4595-8E9B-0C571B063F1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DE7593E-1A78-4595-8E9B-0C571B063F1C}" type="slidenum">
              <a:rPr lang="el-GR" smtClean="0"/>
              <a:pPr/>
              <a:t>‹#›</a:t>
            </a:fld>
            <a:endParaRPr lang="el-G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9B9DDD3-FEFB-4AB0-809E-E2C564BD1DCF}" type="datetimeFigureOut">
              <a:rPr lang="el-GR" smtClean="0"/>
              <a:pPr/>
              <a:t>5/7/2018</a:t>
            </a:fld>
            <a:endParaRPr lang="el-GR"/>
          </a:p>
        </p:txBody>
      </p:sp>
      <p:sp>
        <p:nvSpPr>
          <p:cNvPr id="6" name="Footer Placeholder 5"/>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DE7593E-1A78-4595-8E9B-0C571B063F1C}" type="slidenum">
              <a:rPr lang="el-GR" smtClean="0"/>
              <a:pPr/>
              <a:t>‹#›</a:t>
            </a:fld>
            <a:endParaRPr lang="el-G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9B9DDD3-FEFB-4AB0-809E-E2C564BD1DCF}" type="datetimeFigureOut">
              <a:rPr lang="el-GR" smtClean="0"/>
              <a:pPr/>
              <a:t>5/7/2018</a:t>
            </a:fld>
            <a:endParaRPr lang="el-GR"/>
          </a:p>
        </p:txBody>
      </p:sp>
      <p:sp>
        <p:nvSpPr>
          <p:cNvPr id="6" name="Footer Placeholder 5"/>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9B9DDD3-FEFB-4AB0-809E-E2C564BD1DCF}" type="datetimeFigureOut">
              <a:rPr lang="el-GR" smtClean="0"/>
              <a:pPr/>
              <a:t>5/7/2018</a:t>
            </a:fld>
            <a:endParaRPr lang="el-G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DE7593E-1A78-4595-8E9B-0C571B063F1C}" type="slidenum">
              <a:rPr lang="el-GR" smtClean="0"/>
              <a:pPr/>
              <a:t>‹#›</a:t>
            </a:fld>
            <a:endParaRPr lang="el-G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mfa.gr/agora.mfa.g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b08@mfa.g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gora.mfa.g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Content Placeholder 3" descr="emblem(kali analisi) 24.bmp"/>
          <p:cNvPicPr>
            <a:picLocks noChangeAspect="1"/>
          </p:cNvPicPr>
          <p:nvPr/>
        </p:nvPicPr>
        <p:blipFill>
          <a:blip r:embed="rId3" cstate="print">
            <a:lum bright="-2000" contrast="2000"/>
          </a:blip>
          <a:srcRect/>
          <a:stretch>
            <a:fillRect/>
          </a:stretch>
        </p:blipFill>
        <p:spPr bwMode="auto">
          <a:xfrm>
            <a:off x="4071934" y="214290"/>
            <a:ext cx="990600" cy="996950"/>
          </a:xfrm>
          <a:prstGeom prst="rect">
            <a:avLst/>
          </a:prstGeom>
          <a:noFill/>
          <a:ln w="9525">
            <a:noFill/>
            <a:miter lim="800000"/>
            <a:headEnd/>
            <a:tailEnd/>
          </a:ln>
        </p:spPr>
      </p:pic>
      <p:sp>
        <p:nvSpPr>
          <p:cNvPr id="2051" name="TextBox 4"/>
          <p:cNvSpPr txBox="1">
            <a:spLocks noChangeArrowheads="1"/>
          </p:cNvSpPr>
          <p:nvPr/>
        </p:nvSpPr>
        <p:spPr bwMode="auto">
          <a:xfrm>
            <a:off x="1071538" y="1285860"/>
            <a:ext cx="7115175" cy="841769"/>
          </a:xfrm>
          <a:prstGeom prst="rect">
            <a:avLst/>
          </a:prstGeom>
          <a:noFill/>
          <a:ln w="9525">
            <a:noFill/>
            <a:miter lim="800000"/>
            <a:headEnd/>
            <a:tailEnd/>
          </a:ln>
        </p:spPr>
        <p:txBody>
          <a:bodyPr>
            <a:spAutoFit/>
          </a:bodyPr>
          <a:lstStyle/>
          <a:p>
            <a:pPr algn="ctr">
              <a:spcBef>
                <a:spcPct val="15000"/>
              </a:spcBef>
            </a:pPr>
            <a:r>
              <a:rPr lang="el-GR" sz="2800" b="1" dirty="0">
                <a:solidFill>
                  <a:srgbClr val="002060"/>
                </a:solidFill>
                <a:latin typeface="+mj-lt"/>
              </a:rPr>
              <a:t>ΥΠΟΥΡΓΕΙΟ </a:t>
            </a:r>
            <a:r>
              <a:rPr lang="el-GR" sz="2800" b="1" dirty="0" smtClean="0">
                <a:solidFill>
                  <a:srgbClr val="002060"/>
                </a:solidFill>
                <a:latin typeface="+mj-lt"/>
              </a:rPr>
              <a:t>ΕΞΩΤΕΡΙΚΩΝ</a:t>
            </a:r>
            <a:endParaRPr lang="el-GR" sz="2000" b="1" dirty="0" smtClean="0">
              <a:solidFill>
                <a:srgbClr val="002060"/>
              </a:solidFill>
              <a:latin typeface="+mj-lt"/>
            </a:endParaRPr>
          </a:p>
          <a:p>
            <a:pPr algn="ctr">
              <a:spcBef>
                <a:spcPct val="15000"/>
              </a:spcBef>
            </a:pPr>
            <a:r>
              <a:rPr lang="el-GR" dirty="0" smtClean="0">
                <a:solidFill>
                  <a:srgbClr val="002060"/>
                </a:solidFill>
                <a:latin typeface="+mj-lt"/>
                <a:cs typeface="Arial" pitchFamily="34" charset="0"/>
              </a:rPr>
              <a:t>Β8 ΔΙΕΥΘΥΝΣΗ ΕΠΙΧΕΙΡΗΜΑΤΙΚΗΣ ΑΝΑΠΤΥΞΗΣ</a:t>
            </a:r>
            <a:endParaRPr lang="el-GR" dirty="0">
              <a:solidFill>
                <a:srgbClr val="002060"/>
              </a:solidFill>
              <a:latin typeface="+mj-lt"/>
              <a:cs typeface="Arial" pitchFamily="34" charset="0"/>
            </a:endParaRPr>
          </a:p>
        </p:txBody>
      </p:sp>
      <p:sp>
        <p:nvSpPr>
          <p:cNvPr id="2052" name="TextBox 5"/>
          <p:cNvSpPr txBox="1">
            <a:spLocks noChangeArrowheads="1"/>
          </p:cNvSpPr>
          <p:nvPr/>
        </p:nvSpPr>
        <p:spPr bwMode="auto">
          <a:xfrm>
            <a:off x="571472" y="3071810"/>
            <a:ext cx="8143932" cy="2582245"/>
          </a:xfrm>
          <a:prstGeom prst="rect">
            <a:avLst/>
          </a:prstGeom>
          <a:noFill/>
          <a:ln w="9525">
            <a:noFill/>
            <a:miter lim="800000"/>
            <a:headEnd/>
            <a:tailEnd/>
          </a:ln>
        </p:spPr>
        <p:txBody>
          <a:bodyPr wrap="square">
            <a:spAutoFit/>
          </a:bodyPr>
          <a:lstStyle/>
          <a:p>
            <a:pPr algn="ctr">
              <a:spcBef>
                <a:spcPct val="15000"/>
              </a:spcBef>
              <a:defRPr/>
            </a:pPr>
            <a:r>
              <a:rPr lang="el-GR" sz="2800" dirty="0" smtClean="0">
                <a:solidFill>
                  <a:srgbClr val="002060"/>
                </a:solidFill>
                <a:effectLst>
                  <a:outerShdw blurRad="38100" dist="38100" dir="2700000" algn="tl">
                    <a:srgbClr val="C0C0C0"/>
                  </a:outerShdw>
                </a:effectLst>
              </a:rPr>
              <a:t>Τα εργαλεία οικονομικής διπλωματίας του Υπουργείου Εξωτερικών</a:t>
            </a:r>
          </a:p>
          <a:p>
            <a:pPr algn="ctr">
              <a:spcBef>
                <a:spcPct val="15000"/>
              </a:spcBef>
            </a:pPr>
            <a:endParaRPr lang="el-GR" sz="4000" dirty="0">
              <a:solidFill>
                <a:srgbClr val="002060"/>
              </a:solidFill>
              <a:latin typeface="Calibri" pitchFamily="34" charset="0"/>
            </a:endParaRPr>
          </a:p>
          <a:p>
            <a:pPr algn="ctr">
              <a:spcBef>
                <a:spcPct val="15000"/>
              </a:spcBef>
            </a:pPr>
            <a:r>
              <a:rPr lang="el-GR" sz="2000" dirty="0" smtClean="0">
                <a:solidFill>
                  <a:srgbClr val="002060"/>
                </a:solidFill>
              </a:rPr>
              <a:t>Λεωνίδας Παπακωνσταντινίδης</a:t>
            </a:r>
          </a:p>
          <a:p>
            <a:pPr algn="ctr">
              <a:spcBef>
                <a:spcPct val="15000"/>
              </a:spcBef>
            </a:pPr>
            <a:r>
              <a:rPr lang="el-GR" sz="2000" dirty="0" smtClean="0">
                <a:solidFill>
                  <a:srgbClr val="002060"/>
                </a:solidFill>
              </a:rPr>
              <a:t>Σύμβουλος ΟΕΥ Α΄</a:t>
            </a:r>
          </a:p>
          <a:p>
            <a:pPr algn="ctr">
              <a:spcBef>
                <a:spcPct val="15000"/>
              </a:spcBef>
            </a:pPr>
            <a:endParaRPr lang="en-US" sz="1200" dirty="0" smtClean="0">
              <a:solidFill>
                <a:srgbClr val="002060"/>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60648"/>
            <a:ext cx="8518720" cy="864096"/>
          </a:xfrm>
        </p:spPr>
        <p:txBody>
          <a:bodyPr>
            <a:noAutofit/>
          </a:bodyPr>
          <a:lstStyle/>
          <a:p>
            <a:pPr marL="274320" indent="-274320">
              <a:spcBef>
                <a:spcPct val="20000"/>
              </a:spcBef>
              <a:buClr>
                <a:schemeClr val="accent1"/>
              </a:buClr>
              <a:buSzPct val="85000"/>
              <a:buFont typeface="Wingdings 2"/>
              <a:buChar char=""/>
            </a:pPr>
            <a:r>
              <a:rPr lang="el-GR" sz="2800" dirty="0" smtClean="0">
                <a:solidFill>
                  <a:srgbClr val="002060"/>
                </a:solidFill>
                <a:latin typeface="+mn-lt"/>
                <a:ea typeface="+mn-ea"/>
                <a:cs typeface="+mn-cs"/>
              </a:rPr>
              <a:t>Ημέρες Πληροφόρησης</a:t>
            </a:r>
            <a:br>
              <a:rPr lang="el-GR" sz="2800" dirty="0" smtClean="0">
                <a:solidFill>
                  <a:srgbClr val="002060"/>
                </a:solidFill>
                <a:latin typeface="+mn-lt"/>
                <a:ea typeface="+mn-ea"/>
                <a:cs typeface="+mn-cs"/>
              </a:rPr>
            </a:br>
            <a:r>
              <a:rPr lang="el-GR" sz="2800" dirty="0" smtClean="0">
                <a:solidFill>
                  <a:srgbClr val="002060"/>
                </a:solidFill>
                <a:latin typeface="+mn-lt"/>
                <a:ea typeface="+mn-ea"/>
                <a:cs typeface="+mn-cs"/>
              </a:rPr>
              <a:t>Προγραμματισμός</a:t>
            </a:r>
            <a:endParaRPr lang="el-GR" sz="2800" dirty="0">
              <a:solidFill>
                <a:srgbClr val="002060"/>
              </a:solidFill>
              <a:latin typeface="+mn-lt"/>
              <a:ea typeface="+mn-ea"/>
              <a:cs typeface="+mn-cs"/>
            </a:endParaRPr>
          </a:p>
        </p:txBody>
      </p:sp>
      <p:sp>
        <p:nvSpPr>
          <p:cNvPr id="3" name="Content Placeholder 2"/>
          <p:cNvSpPr>
            <a:spLocks noGrp="1"/>
          </p:cNvSpPr>
          <p:nvPr>
            <p:ph sz="quarter" idx="1"/>
          </p:nvPr>
        </p:nvSpPr>
        <p:spPr/>
        <p:txBody>
          <a:bodyPr>
            <a:normAutofit/>
          </a:bodyPr>
          <a:lstStyle/>
          <a:p>
            <a:pPr algn="just"/>
            <a:r>
              <a:rPr lang="el-GR" sz="2400" b="1" dirty="0" smtClean="0">
                <a:solidFill>
                  <a:srgbClr val="002060"/>
                </a:solidFill>
              </a:rPr>
              <a:t>Η επόμενη Θεματική Ημέρα Πληροφόρησης προγραμματίζεται για τις 12 Ιουλίου και θα εστιάσει στον κλάδο των φαρμάκων / καλλυντικών στις αγορές της Αιγύπτου, Ν. Αφρικής, Αζερμπαϊτζάν, Κίνας, Ιράν και Αυστραλίας</a:t>
            </a:r>
          </a:p>
          <a:p>
            <a:pPr algn="just">
              <a:buNone/>
            </a:pPr>
            <a:r>
              <a:rPr lang="el-GR" sz="2400" b="1" dirty="0" smtClean="0">
                <a:solidFill>
                  <a:srgbClr val="002060"/>
                </a:solidFill>
              </a:rPr>
              <a:t>(κτίριο του ΕΒΕΑ, 6</a:t>
            </a:r>
            <a:r>
              <a:rPr lang="el-GR" sz="2400" b="1" baseline="30000" dirty="0" smtClean="0">
                <a:solidFill>
                  <a:srgbClr val="002060"/>
                </a:solidFill>
              </a:rPr>
              <a:t>ος</a:t>
            </a:r>
            <a:r>
              <a:rPr lang="el-GR" sz="2400" b="1" dirty="0" smtClean="0">
                <a:solidFill>
                  <a:srgbClr val="002060"/>
                </a:solidFill>
              </a:rPr>
              <a:t> όροφος, 11.00)</a:t>
            </a:r>
          </a:p>
          <a:p>
            <a:pPr algn="just"/>
            <a:r>
              <a:rPr lang="el-GR" sz="2400" dirty="0" smtClean="0">
                <a:solidFill>
                  <a:srgbClr val="002060"/>
                </a:solidFill>
              </a:rPr>
              <a:t>Η τρίτη Ημερίδα του 2018 αναμένεται να διοργανωθεί κοντά στις εορτές των Χριστουγέννων και να εστιάσει στα προϊόντα αλουμινίου.</a:t>
            </a:r>
          </a:p>
          <a:p>
            <a:pPr algn="just"/>
            <a:r>
              <a:rPr lang="el-GR" sz="2400" dirty="0" smtClean="0">
                <a:solidFill>
                  <a:srgbClr val="002060"/>
                </a:solidFill>
              </a:rPr>
              <a:t>Δυνατότητα διοργάνωσης Ημερών Πληροφόρησης και με άλλους φορείς</a:t>
            </a:r>
          </a:p>
          <a:p>
            <a:pPr algn="just"/>
            <a:endParaRPr lang="el-GR" sz="2800" dirty="0" smtClean="0">
              <a:solidFill>
                <a:srgbClr val="002060"/>
              </a:solidFill>
            </a:endParaRP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solidFill>
                  <a:srgbClr val="002060"/>
                </a:solidFill>
                <a:latin typeface="+mn-lt"/>
                <a:ea typeface="+mn-ea"/>
                <a:cs typeface="+mn-cs"/>
              </a:rPr>
              <a:t>Συνήγορος της αγοράς </a:t>
            </a:r>
            <a:endParaRPr lang="el-GR" sz="2800" dirty="0">
              <a:solidFill>
                <a:srgbClr val="002060"/>
              </a:solidFill>
              <a:latin typeface="+mn-lt"/>
              <a:ea typeface="+mn-ea"/>
              <a:cs typeface="+mn-cs"/>
            </a:endParaRPr>
          </a:p>
        </p:txBody>
      </p:sp>
      <p:sp>
        <p:nvSpPr>
          <p:cNvPr id="3" name="Content Placeholder 2"/>
          <p:cNvSpPr>
            <a:spLocks noGrp="1"/>
          </p:cNvSpPr>
          <p:nvPr>
            <p:ph sz="quarter" idx="1"/>
          </p:nvPr>
        </p:nvSpPr>
        <p:spPr/>
        <p:txBody>
          <a:bodyPr>
            <a:normAutofit/>
          </a:bodyPr>
          <a:lstStyle/>
          <a:p>
            <a:pPr algn="just"/>
            <a:r>
              <a:rPr lang="el-GR" sz="2400" dirty="0" smtClean="0">
                <a:solidFill>
                  <a:srgbClr val="002060"/>
                </a:solidFill>
              </a:rPr>
              <a:t>Μέσα στη Διαδικτυακή Πύλη AGORA (</a:t>
            </a:r>
            <a:r>
              <a:rPr lang="el-GR" sz="2400" dirty="0" err="1" smtClean="0">
                <a:solidFill>
                  <a:srgbClr val="002060"/>
                </a:solidFill>
                <a:hlinkClick r:id="rId2"/>
              </a:rPr>
              <a:t>agora.mfa.gr</a:t>
            </a:r>
            <a:r>
              <a:rPr lang="el-GR" sz="2400" dirty="0" smtClean="0">
                <a:solidFill>
                  <a:srgbClr val="002060"/>
                </a:solidFill>
              </a:rPr>
              <a:t>) βρίσκεται ο ηλεκτρονικός σύνδεσμος του συνηγόρου της Αγοράς</a:t>
            </a:r>
          </a:p>
          <a:p>
            <a:pPr algn="just">
              <a:buNone/>
            </a:pPr>
            <a:endParaRPr lang="el-GR" sz="2400" dirty="0" smtClean="0">
              <a:solidFill>
                <a:srgbClr val="002060"/>
              </a:solidFill>
            </a:endParaRPr>
          </a:p>
          <a:p>
            <a:pPr algn="just"/>
            <a:r>
              <a:rPr lang="el-GR" sz="2400" dirty="0" smtClean="0">
                <a:solidFill>
                  <a:srgbClr val="002060"/>
                </a:solidFill>
              </a:rPr>
              <a:t>Λειτουργεί στο πλαίσιο της </a:t>
            </a:r>
            <a:r>
              <a:rPr lang="en-US" sz="2400" dirty="0" smtClean="0">
                <a:solidFill>
                  <a:srgbClr val="002060"/>
                </a:solidFill>
              </a:rPr>
              <a:t>B</a:t>
            </a:r>
            <a:r>
              <a:rPr lang="el-GR" sz="2400" dirty="0" smtClean="0">
                <a:solidFill>
                  <a:srgbClr val="002060"/>
                </a:solidFill>
              </a:rPr>
              <a:t>8 Διεύθυνσης Επιχειρηματικής Ανάπτυξης του ΥΠΕΞ</a:t>
            </a:r>
          </a:p>
          <a:p>
            <a:pPr algn="just">
              <a:buNone/>
            </a:pPr>
            <a:endParaRPr lang="el-GR" sz="2400" dirty="0" smtClean="0">
              <a:solidFill>
                <a:srgbClr val="002060"/>
              </a:solidFill>
            </a:endParaRPr>
          </a:p>
          <a:p>
            <a:pPr algn="just"/>
            <a:r>
              <a:rPr lang="el-GR" sz="2400" dirty="0" smtClean="0">
                <a:solidFill>
                  <a:srgbClr val="002060"/>
                </a:solidFill>
              </a:rPr>
              <a:t> Υποστηρίζει τις ελληνικές επιχειρήσεις μέσω παροχής συμβουλών επιχειρηματικής δραστηριοποίησης σε ξένες αγορές και ανταπόκρισης σε εξατομικευμένα ερωτήματα</a:t>
            </a:r>
            <a:r>
              <a:rPr lang="el-GR" sz="2800" dirty="0" smtClean="0">
                <a:solidFill>
                  <a:srgbClr val="002060"/>
                </a:solidFill>
              </a:rPr>
              <a:t>.</a:t>
            </a:r>
          </a:p>
          <a:p>
            <a:endParaRPr lang="el-GR" dirty="0"/>
          </a:p>
        </p:txBody>
      </p:sp>
      <p:pic>
        <p:nvPicPr>
          <p:cNvPr id="4" name="Picture 3"/>
          <p:cNvPicPr/>
          <p:nvPr/>
        </p:nvPicPr>
        <p:blipFill>
          <a:blip r:embed="rId3" cstate="print"/>
          <a:srcRect/>
          <a:stretch>
            <a:fillRect/>
          </a:stretch>
        </p:blipFill>
        <p:spPr bwMode="auto">
          <a:xfrm>
            <a:off x="2627784" y="2276872"/>
            <a:ext cx="3194243" cy="57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534400" cy="758952"/>
          </a:xfrm>
        </p:spPr>
        <p:txBody>
          <a:bodyPr>
            <a:normAutofit/>
          </a:bodyPr>
          <a:lstStyle/>
          <a:p>
            <a:pPr marL="85725" lvl="1" indent="-85725" algn="ctr"/>
            <a:r>
              <a:rPr lang="el-GR" sz="2800" dirty="0" smtClean="0">
                <a:solidFill>
                  <a:srgbClr val="002060"/>
                </a:solidFill>
                <a:latin typeface="+mj-lt"/>
              </a:rPr>
              <a:t>Ενημέρωση Επιχειρηματιών (</a:t>
            </a:r>
            <a:r>
              <a:rPr lang="el-GR" sz="2800" dirty="0" err="1" smtClean="0">
                <a:solidFill>
                  <a:srgbClr val="002060"/>
                </a:solidFill>
                <a:latin typeface="+mj-lt"/>
              </a:rPr>
              <a:t>Γνους</a:t>
            </a:r>
            <a:r>
              <a:rPr lang="el-GR" sz="2800" dirty="0" smtClean="0">
                <a:solidFill>
                  <a:srgbClr val="002060"/>
                </a:solidFill>
                <a:latin typeface="+mj-lt"/>
              </a:rPr>
              <a:t> Πράττε) </a:t>
            </a:r>
          </a:p>
        </p:txBody>
      </p:sp>
      <p:sp>
        <p:nvSpPr>
          <p:cNvPr id="3" name="Content Placeholder 2"/>
          <p:cNvSpPr>
            <a:spLocks noGrp="1"/>
          </p:cNvSpPr>
          <p:nvPr>
            <p:ph sz="quarter" idx="1"/>
          </p:nvPr>
        </p:nvSpPr>
        <p:spPr/>
        <p:txBody>
          <a:bodyPr/>
          <a:lstStyle/>
          <a:p>
            <a:pPr algn="just"/>
            <a:r>
              <a:rPr lang="el-GR" sz="2400" dirty="0" smtClean="0">
                <a:solidFill>
                  <a:srgbClr val="002060"/>
                </a:solidFill>
              </a:rPr>
              <a:t>Συστηματική παρακολούθηση των εξελίξεων και των τάσεων στις διεθνείς αγορές σε συνάρτηση με την ελληνική επιχειρηματική παρουσία </a:t>
            </a:r>
          </a:p>
          <a:p>
            <a:pPr algn="just"/>
            <a:r>
              <a:rPr lang="el-GR" sz="2400" dirty="0" smtClean="0">
                <a:solidFill>
                  <a:srgbClr val="002060"/>
                </a:solidFill>
              </a:rPr>
              <a:t>Άντληση στοιχείων από τα Γραφεία ΟΕΥ</a:t>
            </a:r>
          </a:p>
          <a:p>
            <a:pPr algn="just"/>
            <a:r>
              <a:rPr lang="el-GR" sz="2400" dirty="0" smtClean="0">
                <a:solidFill>
                  <a:srgbClr val="002060"/>
                </a:solidFill>
              </a:rPr>
              <a:t>Μηνιαία έκδοση του Δελτίου Επιχειρηματικών Πληροφοριών (</a:t>
            </a:r>
            <a:r>
              <a:rPr lang="el-GR" sz="2400" dirty="0" err="1" smtClean="0">
                <a:solidFill>
                  <a:srgbClr val="002060"/>
                </a:solidFill>
              </a:rPr>
              <a:t>Γνους</a:t>
            </a:r>
            <a:r>
              <a:rPr lang="el-GR" sz="2400" dirty="0" smtClean="0">
                <a:solidFill>
                  <a:srgbClr val="002060"/>
                </a:solidFill>
              </a:rPr>
              <a:t> Πράττε) και αποστολή σε πάνω από 400 επιχειρηματικούς φορείς της χώρας</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a:spLocks noGrp="1"/>
          </p:cNvSpPr>
          <p:nvPr>
            <p:ph type="subTitle" idx="1"/>
          </p:nvPr>
        </p:nvSpPr>
        <p:spPr>
          <a:xfrm>
            <a:off x="755576" y="2636912"/>
            <a:ext cx="7416824" cy="3600400"/>
          </a:xfrm>
        </p:spPr>
        <p:txBody>
          <a:bodyPr>
            <a:normAutofit fontScale="25000" lnSpcReduction="20000"/>
          </a:bodyPr>
          <a:lstStyle/>
          <a:p>
            <a:pPr marL="0" lvl="1" algn="just"/>
            <a:r>
              <a:rPr lang="el-GR" sz="7200" dirty="0" smtClean="0">
                <a:solidFill>
                  <a:srgbClr val="002060"/>
                </a:solidFill>
              </a:rPr>
              <a:t>Ενημέρωση του ΥΠΕΞ από επιχειρηματικούς φορείς για επικείμενες επιχειρηματικές αποστολές</a:t>
            </a:r>
          </a:p>
          <a:p>
            <a:pPr marL="0" lvl="1" algn="l"/>
            <a:endParaRPr lang="el-GR" sz="7200" dirty="0" smtClean="0">
              <a:solidFill>
                <a:srgbClr val="002060"/>
              </a:solidFill>
            </a:endParaRPr>
          </a:p>
          <a:p>
            <a:pPr marL="0" lvl="1" algn="l"/>
            <a:r>
              <a:rPr lang="el-GR" sz="7200" dirty="0" smtClean="0">
                <a:solidFill>
                  <a:srgbClr val="002060"/>
                </a:solidFill>
              </a:rPr>
              <a:t>ΕΒΕΑ</a:t>
            </a:r>
          </a:p>
          <a:p>
            <a:pPr marL="0" lvl="1" algn="l">
              <a:buFont typeface="Arial" pitchFamily="34" charset="0"/>
              <a:buChar char="•"/>
            </a:pPr>
            <a:r>
              <a:rPr lang="el-GR" sz="7200" dirty="0" smtClean="0">
                <a:solidFill>
                  <a:srgbClr val="002060"/>
                </a:solidFill>
              </a:rPr>
              <a:t>Κροατία (Οκτώβριος 2018 )</a:t>
            </a:r>
          </a:p>
          <a:p>
            <a:pPr marL="0" lvl="1" algn="l">
              <a:buFont typeface="Arial" pitchFamily="34" charset="0"/>
              <a:buChar char="•"/>
            </a:pPr>
            <a:endParaRPr lang="el-GR" sz="7200" dirty="0" smtClean="0">
              <a:solidFill>
                <a:srgbClr val="002060"/>
              </a:solidFill>
            </a:endParaRPr>
          </a:p>
          <a:p>
            <a:pPr marL="0" lvl="1" algn="l"/>
            <a:r>
              <a:rPr lang="el-GR" sz="7200" dirty="0" smtClean="0">
                <a:solidFill>
                  <a:srgbClr val="002060"/>
                </a:solidFill>
              </a:rPr>
              <a:t>ΣΕΒ</a:t>
            </a:r>
          </a:p>
          <a:p>
            <a:pPr marL="0" lvl="1" algn="l">
              <a:buFont typeface="Arial" pitchFamily="34" charset="0"/>
              <a:buChar char="•"/>
            </a:pPr>
            <a:r>
              <a:rPr lang="el-GR" sz="7200" dirty="0" smtClean="0">
                <a:solidFill>
                  <a:srgbClr val="002060"/>
                </a:solidFill>
              </a:rPr>
              <a:t>Ν. Κορέα (19-23 Ιουνίου 2018)</a:t>
            </a:r>
          </a:p>
          <a:p>
            <a:pPr marL="0" lvl="1" algn="l">
              <a:buFont typeface="Arial" pitchFamily="34" charset="0"/>
              <a:buChar char="•"/>
            </a:pPr>
            <a:r>
              <a:rPr lang="el-GR" sz="7200" dirty="0" smtClean="0">
                <a:solidFill>
                  <a:srgbClr val="002060"/>
                </a:solidFill>
              </a:rPr>
              <a:t>Σουδάν (19-21 Σεπτεμβρίου 2018)</a:t>
            </a:r>
          </a:p>
          <a:p>
            <a:pPr marL="0" lvl="1" algn="l">
              <a:buFont typeface="Arial" pitchFamily="34" charset="0"/>
              <a:buChar char="•"/>
            </a:pPr>
            <a:r>
              <a:rPr lang="el-GR" sz="7200" dirty="0" smtClean="0">
                <a:solidFill>
                  <a:srgbClr val="002060"/>
                </a:solidFill>
              </a:rPr>
              <a:t>Κένυα - Τανζανία (Ιανουάριος 2019)</a:t>
            </a:r>
          </a:p>
          <a:p>
            <a:pPr marL="0" lvl="1" algn="l">
              <a:buFont typeface="Arial" pitchFamily="34" charset="0"/>
              <a:buChar char="•"/>
            </a:pPr>
            <a:endParaRPr lang="el-GR" sz="7200" dirty="0" smtClean="0">
              <a:solidFill>
                <a:srgbClr val="002060"/>
              </a:solidFill>
            </a:endParaRPr>
          </a:p>
          <a:p>
            <a:pPr marL="0" lvl="1" algn="l"/>
            <a:r>
              <a:rPr lang="el-GR" sz="7200" dirty="0" smtClean="0">
                <a:solidFill>
                  <a:srgbClr val="002060"/>
                </a:solidFill>
              </a:rPr>
              <a:t>ΕΒΕΑ &amp; ΣΕΒ</a:t>
            </a:r>
          </a:p>
          <a:p>
            <a:pPr marL="0" lvl="1" algn="l">
              <a:buFont typeface="Arial" pitchFamily="34" charset="0"/>
              <a:buChar char="•"/>
            </a:pPr>
            <a:r>
              <a:rPr lang="el-GR" sz="7200" dirty="0" smtClean="0">
                <a:solidFill>
                  <a:srgbClr val="002060"/>
                </a:solidFill>
              </a:rPr>
              <a:t>Λίβανος (3-5 Οκτωβρίου 2018)</a:t>
            </a:r>
          </a:p>
          <a:p>
            <a:pPr marL="0" lvl="1" algn="l">
              <a:buFont typeface="Arial" pitchFamily="34" charset="0"/>
              <a:buChar char="•"/>
            </a:pPr>
            <a:r>
              <a:rPr lang="el-GR" sz="7200" dirty="0" smtClean="0">
                <a:solidFill>
                  <a:srgbClr val="002060"/>
                </a:solidFill>
              </a:rPr>
              <a:t>Νιγηρία (5-9 Νοεμβρίου  2018)</a:t>
            </a:r>
          </a:p>
          <a:p>
            <a:pPr marL="0" lvl="1" algn="l">
              <a:buFont typeface="Arial" pitchFamily="34" charset="0"/>
              <a:buChar char="•"/>
            </a:pPr>
            <a:endParaRPr lang="el-GR" sz="5800" dirty="0" smtClean="0">
              <a:solidFill>
                <a:srgbClr val="002060"/>
              </a:solidFill>
            </a:endParaRPr>
          </a:p>
          <a:p>
            <a:pPr marL="0" lvl="1" algn="l">
              <a:buFont typeface="Arial" pitchFamily="34" charset="0"/>
              <a:buChar char="•"/>
            </a:pPr>
            <a:endParaRPr lang="el-GR" sz="5800" dirty="0" smtClean="0">
              <a:solidFill>
                <a:srgbClr val="002060"/>
              </a:solidFill>
            </a:endParaRPr>
          </a:p>
          <a:p>
            <a:pPr marL="0" lvl="1" algn="l"/>
            <a:endParaRPr lang="el-GR" dirty="0" smtClean="0"/>
          </a:p>
          <a:p>
            <a:pPr marL="0" lvl="1" algn="l"/>
            <a:endParaRPr lang="el-GR" dirty="0" smtClean="0"/>
          </a:p>
          <a:p>
            <a:endParaRPr lang="el-GR" dirty="0"/>
          </a:p>
        </p:txBody>
      </p:sp>
      <p:sp>
        <p:nvSpPr>
          <p:cNvPr id="6" name="Title 6"/>
          <p:cNvSpPr>
            <a:spLocks noGrp="1"/>
          </p:cNvSpPr>
          <p:nvPr>
            <p:ph type="ctrTitle"/>
          </p:nvPr>
        </p:nvSpPr>
        <p:spPr/>
        <p:txBody>
          <a:bodyPr>
            <a:normAutofit/>
          </a:bodyPr>
          <a:lstStyle/>
          <a:p>
            <a:r>
              <a:rPr lang="el-GR" sz="2800" dirty="0" smtClean="0">
                <a:solidFill>
                  <a:srgbClr val="002060"/>
                </a:solidFill>
              </a:rPr>
              <a:t>Επικείμενες Επιχειρηματικές Αποστολές </a:t>
            </a:r>
            <a:br>
              <a:rPr lang="el-GR" sz="2800" dirty="0" smtClean="0">
                <a:solidFill>
                  <a:srgbClr val="002060"/>
                </a:solidFill>
              </a:rPr>
            </a:br>
            <a:endParaRPr lang="el-GR" sz="2800" dirty="0"/>
          </a:p>
        </p:txBody>
      </p:sp>
      <p:sp>
        <p:nvSpPr>
          <p:cNvPr id="8" name="Subtitle 2"/>
          <p:cNvSpPr txBox="1">
            <a:spLocks/>
          </p:cNvSpPr>
          <p:nvPr/>
        </p:nvSpPr>
        <p:spPr>
          <a:xfrm>
            <a:off x="1524000" y="2861320"/>
            <a:ext cx="6400800" cy="1575792"/>
          </a:xfrm>
          <a:prstGeom prst="rect">
            <a:avLst/>
          </a:prstGeom>
        </p:spPr>
        <p:txBody>
          <a:bodyPr vert="horz">
            <a:normAutofit/>
          </a:bodyPr>
          <a:lstStyle/>
          <a:p>
            <a:pPr marL="85725" marR="0" lvl="1" indent="-85725" algn="l" defTabSz="914400" rtl="0" eaLnBrk="1" fontAlgn="auto" latinLnBrk="0" hangingPunct="1">
              <a:lnSpc>
                <a:spcPct val="100000"/>
              </a:lnSpc>
              <a:spcBef>
                <a:spcPct val="20000"/>
              </a:spcBef>
              <a:spcAft>
                <a:spcPts val="0"/>
              </a:spcAft>
              <a:buClr>
                <a:schemeClr val="accent2"/>
              </a:buClr>
              <a:buSzPct val="70000"/>
              <a:buFont typeface="Arial" pitchFamily="34" charset="0"/>
              <a:buChar char="•"/>
              <a:tabLst/>
              <a:defRPr/>
            </a:pPr>
            <a:endParaRPr kumimoji="0" lang="el-GR" sz="2400" b="0" i="0" u="none" strike="noStrike" kern="1200" cap="none" spc="0" normalizeH="0" noProof="0" dirty="0" smtClean="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60648"/>
            <a:ext cx="8534400" cy="1152128"/>
          </a:xfrm>
        </p:spPr>
        <p:txBody>
          <a:bodyPr>
            <a:normAutofit fontScale="90000"/>
          </a:bodyPr>
          <a:lstStyle/>
          <a:p>
            <a:r>
              <a:rPr lang="el-GR" sz="3600" dirty="0" smtClean="0">
                <a:solidFill>
                  <a:srgbClr val="002060"/>
                </a:solidFill>
              </a:rPr>
              <a:t/>
            </a:r>
            <a:br>
              <a:rPr lang="el-GR" sz="3600" dirty="0" smtClean="0">
                <a:solidFill>
                  <a:srgbClr val="002060"/>
                </a:solidFill>
              </a:rPr>
            </a:br>
            <a:r>
              <a:rPr lang="el-GR" sz="3600" dirty="0" smtClean="0">
                <a:solidFill>
                  <a:srgbClr val="002060"/>
                </a:solidFill>
              </a:rPr>
              <a:t/>
            </a:r>
            <a:br>
              <a:rPr lang="el-GR" sz="3600" dirty="0" smtClean="0">
                <a:solidFill>
                  <a:srgbClr val="002060"/>
                </a:solidFill>
              </a:rPr>
            </a:br>
            <a:r>
              <a:rPr lang="el-GR" sz="3600" dirty="0" smtClean="0">
                <a:solidFill>
                  <a:srgbClr val="002060"/>
                </a:solidFill>
              </a:rPr>
              <a:t/>
            </a:r>
            <a:br>
              <a:rPr lang="el-GR" sz="3600" dirty="0" smtClean="0">
                <a:solidFill>
                  <a:srgbClr val="002060"/>
                </a:solidFill>
              </a:rPr>
            </a:br>
            <a:r>
              <a:rPr lang="el-GR" sz="3600" dirty="0" smtClean="0">
                <a:solidFill>
                  <a:srgbClr val="002060"/>
                </a:solidFill>
              </a:rPr>
              <a:t/>
            </a:r>
            <a:br>
              <a:rPr lang="el-GR" sz="3600" dirty="0" smtClean="0">
                <a:solidFill>
                  <a:srgbClr val="002060"/>
                </a:solidFill>
              </a:rPr>
            </a:br>
            <a:r>
              <a:rPr lang="el-GR" sz="3600" dirty="0" smtClean="0">
                <a:solidFill>
                  <a:srgbClr val="002060"/>
                </a:solidFill>
              </a:rPr>
              <a:t/>
            </a:r>
            <a:br>
              <a:rPr lang="el-GR" sz="3600" dirty="0" smtClean="0">
                <a:solidFill>
                  <a:srgbClr val="002060"/>
                </a:solidFill>
              </a:rPr>
            </a:br>
            <a:r>
              <a:rPr lang="el-GR" sz="3200" dirty="0" smtClean="0">
                <a:solidFill>
                  <a:srgbClr val="002060"/>
                </a:solidFill>
              </a:rPr>
              <a:t>Διμερείς Εμπορικές Σχέσεις Ελλάδας - Ιταλίας</a:t>
            </a:r>
            <a:br>
              <a:rPr lang="el-GR" sz="3200" dirty="0" smtClean="0">
                <a:solidFill>
                  <a:srgbClr val="002060"/>
                </a:solidFill>
              </a:rPr>
            </a:br>
            <a:endParaRPr lang="el-GR" dirty="0"/>
          </a:p>
        </p:txBody>
      </p:sp>
      <p:sp>
        <p:nvSpPr>
          <p:cNvPr id="3" name="Content Placeholder 2"/>
          <p:cNvSpPr>
            <a:spLocks noGrp="1"/>
          </p:cNvSpPr>
          <p:nvPr>
            <p:ph sz="quarter" idx="1"/>
          </p:nvPr>
        </p:nvSpPr>
        <p:spPr/>
        <p:txBody>
          <a:bodyPr>
            <a:normAutofit/>
          </a:bodyPr>
          <a:lstStyle/>
          <a:p>
            <a:pPr marL="0" indent="0" algn="just">
              <a:buNone/>
            </a:pPr>
            <a:endParaRPr lang="el-GR" dirty="0" smtClean="0"/>
          </a:p>
          <a:p>
            <a:pPr algn="just"/>
            <a:endParaRPr lang="el-GR" dirty="0"/>
          </a:p>
        </p:txBody>
      </p:sp>
      <p:graphicFrame>
        <p:nvGraphicFramePr>
          <p:cNvPr id="5" name="Table 4"/>
          <p:cNvGraphicFramePr>
            <a:graphicFrameLocks noGrp="1"/>
          </p:cNvGraphicFramePr>
          <p:nvPr/>
        </p:nvGraphicFramePr>
        <p:xfrm>
          <a:off x="755576" y="1700808"/>
          <a:ext cx="7128791" cy="1463040"/>
        </p:xfrm>
        <a:graphic>
          <a:graphicData uri="http://schemas.openxmlformats.org/drawingml/2006/table">
            <a:tbl>
              <a:tblPr/>
              <a:tblGrid>
                <a:gridCol w="3196090"/>
                <a:gridCol w="1528699"/>
                <a:gridCol w="1311415"/>
                <a:gridCol w="1092587"/>
              </a:tblGrid>
              <a:tr h="53975">
                <a:tc>
                  <a:txBody>
                    <a:bodyPr/>
                    <a:lstStyle/>
                    <a:p>
                      <a:pPr>
                        <a:spcAft>
                          <a:spcPts val="0"/>
                        </a:spcAft>
                      </a:pPr>
                      <a:r>
                        <a:rPr lang="el-GR" sz="2400" b="1" u="sng" dirty="0">
                          <a:latin typeface="Times New Roman"/>
                          <a:ea typeface="Times New Roman"/>
                          <a:cs typeface="Times New Roman"/>
                        </a:rPr>
                        <a:t>Σε δις €</a:t>
                      </a:r>
                      <a:endParaRPr lang="el-GR"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spcAft>
                          <a:spcPts val="0"/>
                        </a:spcAft>
                      </a:pPr>
                      <a:r>
                        <a:rPr lang="el-GR" sz="2400">
                          <a:latin typeface="Times New Roman"/>
                          <a:ea typeface="Times New Roman"/>
                          <a:cs typeface="Times New Roman"/>
                        </a:rPr>
                        <a:t>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2400">
                          <a:latin typeface="Times New Roman"/>
                          <a:ea typeface="Times New Roman"/>
                          <a:cs typeface="Times New Roman"/>
                        </a:rPr>
                        <a:t>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2400">
                          <a:latin typeface="Times New Roman"/>
                          <a:ea typeface="Times New Roman"/>
                          <a:cs typeface="Times New Roman"/>
                        </a:rPr>
                        <a:t>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75">
                <a:tc>
                  <a:txBody>
                    <a:bodyPr/>
                    <a:lstStyle/>
                    <a:p>
                      <a:pPr>
                        <a:spcAft>
                          <a:spcPts val="0"/>
                        </a:spcAft>
                      </a:pPr>
                      <a:r>
                        <a:rPr lang="el-GR" sz="2400" dirty="0">
                          <a:latin typeface="Times New Roman"/>
                          <a:ea typeface="Times New Roman"/>
                          <a:cs typeface="Times New Roman"/>
                        </a:rPr>
                        <a:t>Εξαγωγές Ελλάδας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spcAft>
                          <a:spcPts val="0"/>
                        </a:spcAft>
                      </a:pPr>
                      <a:r>
                        <a:rPr lang="el-GR" sz="2400" dirty="0">
                          <a:latin typeface="Times New Roman"/>
                          <a:ea typeface="Times New Roman"/>
                          <a:cs typeface="Times New Roman"/>
                        </a:rPr>
                        <a:t>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2400" dirty="0">
                          <a:latin typeface="Times New Roman"/>
                          <a:ea typeface="Times New Roman"/>
                          <a:cs typeface="Times New Roman"/>
                        </a:rPr>
                        <a:t>2,81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2400">
                          <a:latin typeface="Times New Roman"/>
                          <a:ea typeface="Times New Roman"/>
                          <a:cs typeface="Times New Roman"/>
                        </a:rPr>
                        <a:t>3,03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75">
                <a:tc>
                  <a:txBody>
                    <a:bodyPr/>
                    <a:lstStyle/>
                    <a:p>
                      <a:pPr>
                        <a:spcAft>
                          <a:spcPts val="0"/>
                        </a:spcAft>
                      </a:pPr>
                      <a:r>
                        <a:rPr lang="el-GR" sz="2400" dirty="0">
                          <a:latin typeface="Times New Roman"/>
                          <a:ea typeface="Times New Roman"/>
                          <a:cs typeface="Times New Roman"/>
                        </a:rPr>
                        <a:t>Εισαγωγές Ελλάδας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spcAft>
                          <a:spcPts val="0"/>
                        </a:spcAft>
                      </a:pPr>
                      <a:r>
                        <a:rPr lang="el-GR" sz="2400">
                          <a:latin typeface="Times New Roman"/>
                          <a:ea typeface="Times New Roman"/>
                          <a:cs typeface="Times New Roman"/>
                        </a:rPr>
                        <a:t>3,44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2400">
                          <a:latin typeface="Times New Roman"/>
                          <a:ea typeface="Times New Roman"/>
                          <a:cs typeface="Times New Roman"/>
                        </a:rPr>
                        <a:t>3,57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2400">
                          <a:latin typeface="Times New Roman"/>
                          <a:ea typeface="Times New Roman"/>
                          <a:cs typeface="Times New Roman"/>
                        </a:rPr>
                        <a:t>3,73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75">
                <a:tc>
                  <a:txBody>
                    <a:bodyPr/>
                    <a:lstStyle/>
                    <a:p>
                      <a:endParaRPr lang="el-G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endParaRPr lang="el-G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971600" y="3356992"/>
            <a:ext cx="7056784" cy="3416320"/>
          </a:xfrm>
          <a:prstGeom prst="rect">
            <a:avLst/>
          </a:prstGeom>
          <a:noFill/>
        </p:spPr>
        <p:txBody>
          <a:bodyPr wrap="square" rtlCol="0">
            <a:spAutoFit/>
          </a:bodyPr>
          <a:lstStyle/>
          <a:p>
            <a:pPr algn="just">
              <a:buFont typeface="Arial" pitchFamily="34" charset="0"/>
              <a:buChar char="•"/>
            </a:pPr>
            <a:r>
              <a:rPr lang="en-US" b="1" dirty="0" smtClean="0"/>
              <a:t>To</a:t>
            </a:r>
            <a:r>
              <a:rPr lang="el-GR" b="1" dirty="0" smtClean="0"/>
              <a:t> 2017  παρατηρήθηκε αύξηση  των ελληνικών εξαγωγών κατά 7,9% αλλά και αύξηση των ιταλικών εξαγωγών κατά 4,5% </a:t>
            </a:r>
            <a:r>
              <a:rPr lang="el-GR" dirty="0" smtClean="0"/>
              <a:t>με αποτέλεσμα το εμπορικό πλεόνασμα της Ιταλίας έναντι της Ελλάδος να περισταλεί  κατά 8,7%. </a:t>
            </a:r>
            <a:endParaRPr lang="en-US" dirty="0" smtClean="0"/>
          </a:p>
          <a:p>
            <a:pPr algn="just" fontAlgn="t">
              <a:buFont typeface="Arial" pitchFamily="34" charset="0"/>
              <a:buChar char="•"/>
            </a:pPr>
            <a:r>
              <a:rPr lang="el-GR" dirty="0" smtClean="0"/>
              <a:t>Οι σημαντικότερες κατηγορίες ελληνικών εξαγωγών προς την Ιταλία</a:t>
            </a:r>
            <a:r>
              <a:rPr lang="en-US" dirty="0" smtClean="0"/>
              <a:t> </a:t>
            </a:r>
            <a:r>
              <a:rPr lang="el-GR" dirty="0" smtClean="0"/>
              <a:t>εκτός των πετρελαιοειδών: ε</a:t>
            </a:r>
            <a:r>
              <a:rPr lang="en-AU" dirty="0" err="1" smtClean="0"/>
              <a:t>λαιόλαδο</a:t>
            </a:r>
            <a:r>
              <a:rPr lang="el-GR" dirty="0" smtClean="0"/>
              <a:t>, ψ</a:t>
            </a:r>
            <a:r>
              <a:rPr lang="en-AU" dirty="0" err="1" smtClean="0"/>
              <a:t>άρια</a:t>
            </a:r>
            <a:r>
              <a:rPr lang="en-AU" dirty="0" smtClean="0"/>
              <a:t> </a:t>
            </a:r>
            <a:r>
              <a:rPr lang="en-AU" dirty="0" err="1" smtClean="0"/>
              <a:t>νωπά</a:t>
            </a:r>
            <a:r>
              <a:rPr lang="en-AU" dirty="0" smtClean="0"/>
              <a:t> ή </a:t>
            </a:r>
            <a:r>
              <a:rPr lang="en-AU" dirty="0" err="1" smtClean="0"/>
              <a:t>διατηρημένα</a:t>
            </a:r>
            <a:r>
              <a:rPr lang="el-GR" dirty="0" smtClean="0"/>
              <a:t>, Η/Υ και μέρη τους, α</a:t>
            </a:r>
            <a:r>
              <a:rPr lang="en-AU" dirty="0" err="1" smtClean="0"/>
              <a:t>ργίλιο</a:t>
            </a:r>
            <a:r>
              <a:rPr lang="en-AU" dirty="0" smtClean="0"/>
              <a:t> </a:t>
            </a:r>
            <a:r>
              <a:rPr lang="en-AU" dirty="0" err="1" smtClean="0"/>
              <a:t>σε</a:t>
            </a:r>
            <a:r>
              <a:rPr lang="en-AU" dirty="0" smtClean="0"/>
              <a:t> </a:t>
            </a:r>
            <a:r>
              <a:rPr lang="en-AU" dirty="0" err="1" smtClean="0"/>
              <a:t>ακατέργαστη</a:t>
            </a:r>
            <a:r>
              <a:rPr lang="en-AU" dirty="0" smtClean="0"/>
              <a:t> </a:t>
            </a:r>
            <a:r>
              <a:rPr lang="en-AU" dirty="0" err="1" smtClean="0"/>
              <a:t>μορφή</a:t>
            </a:r>
            <a:r>
              <a:rPr lang="el-GR" dirty="0" smtClean="0"/>
              <a:t>, </a:t>
            </a:r>
            <a:r>
              <a:rPr lang="el-GR" dirty="0" err="1" smtClean="0"/>
              <a:t>φαρμακα</a:t>
            </a:r>
            <a:r>
              <a:rPr lang="el-GR" dirty="0" smtClean="0"/>
              <a:t>, γαλακτοκομικά</a:t>
            </a:r>
            <a:r>
              <a:rPr lang="en-AU" dirty="0" smtClean="0"/>
              <a:t>, </a:t>
            </a:r>
            <a:r>
              <a:rPr lang="el-GR" dirty="0" smtClean="0"/>
              <a:t>π</a:t>
            </a:r>
            <a:r>
              <a:rPr lang="en-AU" dirty="0" err="1" smtClean="0"/>
              <a:t>λάκες</a:t>
            </a:r>
            <a:r>
              <a:rPr lang="en-AU" dirty="0" smtClean="0"/>
              <a:t> </a:t>
            </a:r>
            <a:r>
              <a:rPr lang="en-AU" dirty="0" err="1" smtClean="0"/>
              <a:t>αλουμινίου</a:t>
            </a:r>
            <a:r>
              <a:rPr lang="el-GR" dirty="0" smtClean="0"/>
              <a:t>, σ</a:t>
            </a:r>
            <a:r>
              <a:rPr lang="en-AU" dirty="0" err="1" smtClean="0"/>
              <a:t>ιτάρι</a:t>
            </a:r>
            <a:r>
              <a:rPr lang="en-AU" dirty="0" smtClean="0"/>
              <a:t> </a:t>
            </a:r>
            <a:r>
              <a:rPr lang="en-AU" dirty="0" err="1" smtClean="0"/>
              <a:t>και</a:t>
            </a:r>
            <a:r>
              <a:rPr lang="en-AU" dirty="0" smtClean="0"/>
              <a:t> </a:t>
            </a:r>
            <a:r>
              <a:rPr lang="en-AU" dirty="0" err="1" smtClean="0"/>
              <a:t>σιμιγδάλι</a:t>
            </a:r>
            <a:r>
              <a:rPr lang="el-GR" dirty="0" smtClean="0"/>
              <a:t>, τ</a:t>
            </a:r>
            <a:r>
              <a:rPr lang="en-AU" dirty="0" err="1" smtClean="0"/>
              <a:t>υριά</a:t>
            </a:r>
            <a:r>
              <a:rPr lang="el-GR" dirty="0" smtClean="0"/>
              <a:t>, σ</a:t>
            </a:r>
            <a:r>
              <a:rPr lang="en-AU" dirty="0" err="1" smtClean="0"/>
              <a:t>ωλήνες</a:t>
            </a:r>
            <a:r>
              <a:rPr lang="en-AU" dirty="0" smtClean="0"/>
              <a:t> </a:t>
            </a:r>
            <a:r>
              <a:rPr lang="en-AU" dirty="0" err="1" smtClean="0"/>
              <a:t>από</a:t>
            </a:r>
            <a:r>
              <a:rPr lang="en-AU" dirty="0" smtClean="0"/>
              <a:t> </a:t>
            </a:r>
            <a:r>
              <a:rPr lang="en-AU" dirty="0" err="1" smtClean="0"/>
              <a:t>χαλκό</a:t>
            </a:r>
            <a:r>
              <a:rPr lang="el-GR" dirty="0" smtClean="0"/>
              <a:t>, φ</a:t>
            </a:r>
            <a:r>
              <a:rPr lang="en-AU" dirty="0" err="1" smtClean="0"/>
              <a:t>ύλλα</a:t>
            </a:r>
            <a:r>
              <a:rPr lang="en-AU" dirty="0" smtClean="0"/>
              <a:t> </a:t>
            </a:r>
            <a:r>
              <a:rPr lang="en-AU" dirty="0" err="1" smtClean="0"/>
              <a:t>αλουμινίου</a:t>
            </a:r>
            <a:endParaRPr lang="el-GR" dirty="0" smtClean="0"/>
          </a:p>
          <a:p>
            <a:pPr>
              <a:buFont typeface="Arial" pitchFamily="34" charset="0"/>
              <a:buChar char="•"/>
            </a:pPr>
            <a:endParaRPr lang="el-GR" dirty="0" smtClean="0"/>
          </a:p>
          <a:p>
            <a:pPr>
              <a:buFont typeface="Arial" pitchFamily="34" charset="0"/>
              <a:buChar char="•"/>
            </a:pPr>
            <a:endParaRPr lang="el-GR" dirty="0" smtClean="0"/>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96144"/>
          </a:xfrm>
        </p:spPr>
        <p:txBody>
          <a:bodyPr>
            <a:noAutofit/>
          </a:bodyPr>
          <a:lstStyle/>
          <a:p>
            <a:r>
              <a:rPr lang="el-GR" sz="2800" dirty="0" smtClean="0">
                <a:solidFill>
                  <a:srgbClr val="002060"/>
                </a:solidFill>
              </a:rPr>
              <a:t>Συμπεράσματα για το διμερές εμπόριο</a:t>
            </a:r>
            <a:br>
              <a:rPr lang="el-GR" sz="2800" dirty="0" smtClean="0">
                <a:solidFill>
                  <a:srgbClr val="002060"/>
                </a:solidFill>
              </a:rPr>
            </a:br>
            <a:r>
              <a:rPr lang="el-GR" sz="2800" dirty="0" smtClean="0">
                <a:solidFill>
                  <a:srgbClr val="002060"/>
                </a:solidFill>
              </a:rPr>
              <a:t> Ελλάδας - Ιταλίας</a:t>
            </a:r>
            <a:endParaRPr lang="el-GR" sz="2400" dirty="0">
              <a:solidFill>
                <a:srgbClr val="002060"/>
              </a:solidFill>
            </a:endParaRPr>
          </a:p>
        </p:txBody>
      </p:sp>
      <p:sp>
        <p:nvSpPr>
          <p:cNvPr id="3" name="Content Placeholder 2"/>
          <p:cNvSpPr>
            <a:spLocks noGrp="1"/>
          </p:cNvSpPr>
          <p:nvPr>
            <p:ph sz="quarter" idx="1"/>
          </p:nvPr>
        </p:nvSpPr>
        <p:spPr/>
        <p:txBody>
          <a:bodyPr>
            <a:normAutofit/>
          </a:bodyPr>
          <a:lstStyle/>
          <a:p>
            <a:pPr algn="just"/>
            <a:r>
              <a:rPr lang="el-GR" sz="1800" dirty="0" smtClean="0"/>
              <a:t>Οι ελληνικές εξαγωγές στην Ιταλία εξακολουθούν να παρουσιάζουν εξαιρετικά μεγάλο βαθμό συγκέντρωσης καθώς τα 5 σημαντικότερα προϊόντα αντιπροσωπεύουν το 54,1% του συνόλου των εξαγωγών. Απεναντίας οι ιταλικές εξαγωγές προς την χώρα μας διακρίνονται για την έντονη διαφοροποίησή τους.</a:t>
            </a:r>
          </a:p>
          <a:p>
            <a:pPr algn="just">
              <a:buNone/>
            </a:pPr>
            <a:endParaRPr lang="el-GR" sz="1800" dirty="0" smtClean="0"/>
          </a:p>
          <a:p>
            <a:pPr algn="just"/>
            <a:r>
              <a:rPr lang="el-GR" sz="1800" dirty="0" smtClean="0"/>
              <a:t>Τα λιπαντικά/πετρελαιοειδή, το ακατέργαστο αλουμίνιο, τα φάρμακα, οι φράουλες, τα ακτινίδια και οι σωλήνες χαλκού, αύξησαν σημαντικά το μερίδιό τους στην εξαγωγική παλέτα της Ελλάδος προς την Ιταλία, ενώ το ελαιόλαδο έχει απολέσει, κατά την υπό εξέταση περίοδο, σημαντικό μερίδιο, κυρίως λόγω της μείωσης των </a:t>
            </a:r>
            <a:r>
              <a:rPr lang="el-GR" sz="1800" dirty="0" err="1" smtClean="0"/>
              <a:t>φυτο</a:t>
            </a:r>
            <a:r>
              <a:rPr lang="el-GR" sz="1800" dirty="0" smtClean="0"/>
              <a:t>-υγειονομικών προβλημάτων των ιταλικών </a:t>
            </a:r>
            <a:r>
              <a:rPr lang="el-GR" sz="1800" dirty="0" err="1" smtClean="0"/>
              <a:t>ελαιόδενδρων</a:t>
            </a:r>
            <a:r>
              <a:rPr lang="el-GR" sz="1800" dirty="0" smtClean="0"/>
              <a:t>, και ευρίσκεται στο χαμηλότερο επίπεδο της τελευταίας τριετίας.</a:t>
            </a:r>
          </a:p>
          <a:p>
            <a:pPr algn="just">
              <a:buNone/>
            </a:pPr>
            <a:endParaRPr lang="el-GR" sz="1800" dirty="0" smtClean="0"/>
          </a:p>
          <a:p>
            <a:pPr algn="just"/>
            <a:r>
              <a:rPr lang="el-GR" sz="1800" dirty="0" smtClean="0"/>
              <a:t>Σημαντικοί παράγοντες στην εξέλιξη των εξαγωγών μας προς την Ιταλία είναι η εξέλιξη του ΑΕΠ της χώρας και συναφώς της αγοραστικής δύναμης του μέσου ιταλού καταναλωτή, αλλά και η πορεία του κλάδου των κατασκευών. </a:t>
            </a:r>
          </a:p>
          <a:p>
            <a:endParaRPr lang="el-GR" sz="1800" dirty="0" smtClean="0"/>
          </a:p>
          <a:p>
            <a:pPr algn="just"/>
            <a:endParaRPr lang="el-GR" sz="1800" dirty="0" smtClean="0"/>
          </a:p>
          <a:p>
            <a:pPr lvl="0" algn="just"/>
            <a:endParaRPr lang="el-GR" sz="1800" dirty="0" smtClean="0"/>
          </a:p>
          <a:p>
            <a:pPr lvl="0"/>
            <a:endParaRPr lang="el-GR" sz="1800" dirty="0" smtClean="0"/>
          </a:p>
          <a:p>
            <a:pPr lvl="0"/>
            <a:endParaRPr lang="el-GR" sz="1800" dirty="0" smtClean="0"/>
          </a:p>
          <a:p>
            <a:pPr>
              <a:buNone/>
            </a:pPr>
            <a:endParaRPr lang="el-GR"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20688"/>
            <a:ext cx="8534400" cy="864096"/>
          </a:xfrm>
        </p:spPr>
        <p:txBody>
          <a:bodyPr>
            <a:normAutofit fontScale="90000"/>
          </a:bodyPr>
          <a:lstStyle/>
          <a:p>
            <a:r>
              <a:rPr lang="el-GR" sz="3100" dirty="0" smtClean="0">
                <a:solidFill>
                  <a:srgbClr val="002060"/>
                </a:solidFill>
              </a:rPr>
              <a:t/>
            </a:r>
            <a:br>
              <a:rPr lang="el-GR" sz="3100" dirty="0" smtClean="0">
                <a:solidFill>
                  <a:srgbClr val="002060"/>
                </a:solidFill>
              </a:rPr>
            </a:br>
            <a:r>
              <a:rPr lang="el-GR" sz="3100" dirty="0" smtClean="0">
                <a:solidFill>
                  <a:srgbClr val="002060"/>
                </a:solidFill>
              </a:rPr>
              <a:t/>
            </a:r>
            <a:br>
              <a:rPr lang="el-GR" sz="3100" dirty="0" smtClean="0">
                <a:solidFill>
                  <a:srgbClr val="002060"/>
                </a:solidFill>
              </a:rPr>
            </a:br>
            <a:r>
              <a:rPr lang="el-GR" sz="3100" dirty="0" smtClean="0">
                <a:solidFill>
                  <a:srgbClr val="002060"/>
                </a:solidFill>
              </a:rPr>
              <a:t/>
            </a:r>
            <a:br>
              <a:rPr lang="el-GR" sz="3100" dirty="0" smtClean="0">
                <a:solidFill>
                  <a:srgbClr val="002060"/>
                </a:solidFill>
              </a:rPr>
            </a:br>
            <a:r>
              <a:rPr lang="el-GR" sz="3100" dirty="0" smtClean="0">
                <a:solidFill>
                  <a:srgbClr val="002060"/>
                </a:solidFill>
              </a:rPr>
              <a:t/>
            </a:r>
            <a:br>
              <a:rPr lang="el-GR" sz="3100" dirty="0" smtClean="0">
                <a:solidFill>
                  <a:srgbClr val="002060"/>
                </a:solidFill>
              </a:rPr>
            </a:br>
            <a:r>
              <a:rPr lang="el-GR" sz="3100" dirty="0" smtClean="0">
                <a:solidFill>
                  <a:srgbClr val="002060"/>
                </a:solidFill>
              </a:rPr>
              <a:t/>
            </a:r>
            <a:br>
              <a:rPr lang="el-GR" sz="3100" dirty="0" smtClean="0">
                <a:solidFill>
                  <a:srgbClr val="002060"/>
                </a:solidFill>
              </a:rPr>
            </a:br>
            <a:r>
              <a:rPr lang="el-GR" sz="3100" dirty="0" smtClean="0">
                <a:solidFill>
                  <a:srgbClr val="002060"/>
                </a:solidFill>
              </a:rPr>
              <a:t/>
            </a:r>
            <a:br>
              <a:rPr lang="el-GR" sz="3100" dirty="0" smtClean="0">
                <a:solidFill>
                  <a:srgbClr val="002060"/>
                </a:solidFill>
              </a:rPr>
            </a:br>
            <a:r>
              <a:rPr lang="el-GR" sz="3100" dirty="0" smtClean="0">
                <a:solidFill>
                  <a:srgbClr val="002060"/>
                </a:solidFill>
              </a:rPr>
              <a:t/>
            </a:r>
            <a:br>
              <a:rPr lang="el-GR" sz="3100" dirty="0" smtClean="0">
                <a:solidFill>
                  <a:srgbClr val="002060"/>
                </a:solidFill>
              </a:rPr>
            </a:br>
            <a:r>
              <a:rPr lang="el-GR" sz="3600" dirty="0" smtClean="0">
                <a:solidFill>
                  <a:srgbClr val="002060"/>
                </a:solidFill>
              </a:rPr>
              <a:t>Επενδυτική Δραστηριότητα (1)</a:t>
            </a:r>
            <a:br>
              <a:rPr lang="el-GR" sz="3600" dirty="0" smtClean="0">
                <a:solidFill>
                  <a:srgbClr val="002060"/>
                </a:solidFill>
              </a:rPr>
            </a:br>
            <a:endParaRPr lang="el-GR" dirty="0"/>
          </a:p>
        </p:txBody>
      </p:sp>
      <p:sp>
        <p:nvSpPr>
          <p:cNvPr id="3" name="Content Placeholder 2"/>
          <p:cNvSpPr>
            <a:spLocks noGrp="1"/>
          </p:cNvSpPr>
          <p:nvPr>
            <p:ph sz="quarter" idx="1"/>
          </p:nvPr>
        </p:nvSpPr>
        <p:spPr/>
        <p:txBody>
          <a:bodyPr>
            <a:normAutofit fontScale="62500" lnSpcReduction="20000"/>
          </a:bodyPr>
          <a:lstStyle/>
          <a:p>
            <a:pPr marL="0" indent="0" algn="just">
              <a:buNone/>
            </a:pPr>
            <a:r>
              <a:rPr lang="el-GR" sz="3200" dirty="0" smtClean="0"/>
              <a:t>Το απόθεμα των ελληνικών επενδύσεων στην Ιταλία έφθασε τα 506 εκ. €</a:t>
            </a:r>
          </a:p>
          <a:p>
            <a:pPr marL="0" indent="0" algn="just">
              <a:buNone/>
            </a:pPr>
            <a:r>
              <a:rPr lang="el-GR" sz="3200" dirty="0" smtClean="0"/>
              <a:t>(</a:t>
            </a:r>
            <a:r>
              <a:rPr lang="en-US" sz="3200" dirty="0" smtClean="0"/>
              <a:t>stock</a:t>
            </a:r>
            <a:r>
              <a:rPr lang="el-GR" sz="3200" dirty="0" smtClean="0"/>
              <a:t> 31/12/16)</a:t>
            </a:r>
          </a:p>
          <a:p>
            <a:pPr algn="just">
              <a:buNone/>
            </a:pPr>
            <a:endParaRPr lang="el-GR" sz="3800" dirty="0" smtClean="0"/>
          </a:p>
          <a:p>
            <a:pPr>
              <a:buNone/>
            </a:pPr>
            <a:r>
              <a:rPr lang="el-GR" sz="3800" b="1" i="1" dirty="0" smtClean="0"/>
              <a:t>Κυριότερες ελληνικές επενδύσεις</a:t>
            </a:r>
            <a:r>
              <a:rPr lang="el-GR" sz="3800" dirty="0" smtClean="0"/>
              <a:t> στην Ιταλία:</a:t>
            </a:r>
          </a:p>
          <a:p>
            <a:r>
              <a:rPr lang="en-US" sz="3800" dirty="0" err="1" smtClean="0"/>
              <a:t>Viohalco</a:t>
            </a:r>
            <a:r>
              <a:rPr lang="en-US" sz="3800" dirty="0" smtClean="0"/>
              <a:t> Group</a:t>
            </a:r>
            <a:r>
              <a:rPr lang="el-GR" sz="3800" dirty="0" smtClean="0"/>
              <a:t>, </a:t>
            </a:r>
            <a:r>
              <a:rPr lang="en-US" sz="3800" dirty="0" smtClean="0"/>
              <a:t>ELBAL</a:t>
            </a:r>
            <a:endParaRPr lang="el-GR" sz="3800" dirty="0" smtClean="0"/>
          </a:p>
          <a:p>
            <a:r>
              <a:rPr lang="en-US" sz="3800" dirty="0" smtClean="0"/>
              <a:t>TITAN</a:t>
            </a:r>
            <a:endParaRPr lang="el-GR" sz="3800" dirty="0" smtClean="0"/>
          </a:p>
          <a:p>
            <a:r>
              <a:rPr lang="en-US" sz="3800" dirty="0" smtClean="0"/>
              <a:t>Coca</a:t>
            </a:r>
            <a:r>
              <a:rPr lang="el-GR" sz="3800" dirty="0" smtClean="0"/>
              <a:t>-</a:t>
            </a:r>
            <a:r>
              <a:rPr lang="en-US" sz="3800" dirty="0" smtClean="0"/>
              <a:t>Cola Hellenic</a:t>
            </a:r>
            <a:endParaRPr lang="el-GR" sz="3800" dirty="0" smtClean="0"/>
          </a:p>
          <a:p>
            <a:r>
              <a:rPr lang="el-GR" sz="3800" dirty="0" smtClean="0"/>
              <a:t>ΦΑΓΕ</a:t>
            </a:r>
          </a:p>
          <a:p>
            <a:r>
              <a:rPr lang="en-US" sz="3800" dirty="0" smtClean="0"/>
              <a:t>FAMAR</a:t>
            </a:r>
            <a:endParaRPr lang="el-GR" sz="3800" dirty="0" smtClean="0"/>
          </a:p>
          <a:p>
            <a:r>
              <a:rPr lang="el-GR" sz="3800" dirty="0" smtClean="0"/>
              <a:t>ΓΕΡΟΛΥΜΑΤΟΣ, </a:t>
            </a:r>
          </a:p>
          <a:p>
            <a:r>
              <a:rPr lang="en-US" sz="3800" dirty="0" err="1" smtClean="0"/>
              <a:t>Fibran</a:t>
            </a:r>
            <a:r>
              <a:rPr lang="el-GR" sz="3800" dirty="0" smtClean="0"/>
              <a:t>, </a:t>
            </a:r>
          </a:p>
          <a:p>
            <a:r>
              <a:rPr lang="el-GR" sz="3800" dirty="0" smtClean="0"/>
              <a:t> </a:t>
            </a:r>
            <a:r>
              <a:rPr lang="en-US" sz="3800" dirty="0" err="1" smtClean="0"/>
              <a:t>Intralot</a:t>
            </a:r>
            <a:r>
              <a:rPr lang="en-US" sz="3800" dirty="0" smtClean="0"/>
              <a:t> Italia S</a:t>
            </a:r>
            <a:r>
              <a:rPr lang="el-GR" sz="3800" dirty="0" smtClean="0"/>
              <a:t>.</a:t>
            </a:r>
            <a:r>
              <a:rPr lang="en-US" sz="3800" dirty="0" smtClean="0"/>
              <a:t>R</a:t>
            </a:r>
            <a:r>
              <a:rPr lang="el-GR" sz="3800" dirty="0" smtClean="0"/>
              <a:t>.</a:t>
            </a:r>
            <a:r>
              <a:rPr lang="en-US" sz="3800" dirty="0" smtClean="0"/>
              <a:t>L</a:t>
            </a:r>
            <a:endParaRPr lang="el-GR" sz="3800" dirty="0" smtClean="0"/>
          </a:p>
          <a:p>
            <a:endParaRPr lang="el-GR" sz="4300" dirty="0" smtClean="0"/>
          </a:p>
          <a:p>
            <a:endParaRPr lang="el-G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solidFill>
                  <a:srgbClr val="002060"/>
                </a:solidFill>
              </a:rPr>
              <a:t>Επενδυτική Δραστηριότητα (2)</a:t>
            </a:r>
            <a:endParaRPr lang="el-GR" dirty="0"/>
          </a:p>
        </p:txBody>
      </p:sp>
      <p:sp>
        <p:nvSpPr>
          <p:cNvPr id="3" name="Content Placeholder 2"/>
          <p:cNvSpPr>
            <a:spLocks noGrp="1"/>
          </p:cNvSpPr>
          <p:nvPr>
            <p:ph sz="quarter" idx="1"/>
          </p:nvPr>
        </p:nvSpPr>
        <p:spPr/>
        <p:txBody>
          <a:bodyPr>
            <a:normAutofit fontScale="55000" lnSpcReduction="20000"/>
          </a:bodyPr>
          <a:lstStyle/>
          <a:p>
            <a:pPr>
              <a:buNone/>
            </a:pPr>
            <a:r>
              <a:rPr lang="el-GR" sz="2800" dirty="0" smtClean="0"/>
              <a:t>Οι ιταλικές ΑΞΕ στην Ελλάδα ανέρχονται σε  περίπου </a:t>
            </a:r>
            <a:r>
              <a:rPr lang="el-GR" sz="2800" b="1" dirty="0" smtClean="0"/>
              <a:t>835 εκ</a:t>
            </a:r>
            <a:r>
              <a:rPr lang="el-GR" sz="2800" dirty="0" smtClean="0"/>
              <a:t>. €</a:t>
            </a:r>
          </a:p>
          <a:p>
            <a:pPr>
              <a:buNone/>
            </a:pPr>
            <a:endParaRPr lang="el-GR" sz="2800" dirty="0" smtClean="0"/>
          </a:p>
          <a:p>
            <a:pPr>
              <a:buNone/>
            </a:pPr>
            <a:r>
              <a:rPr lang="el-GR" sz="2800" b="1" i="1" dirty="0" smtClean="0"/>
              <a:t>Σημαντικότερες ιταλικές επενδύσεις</a:t>
            </a:r>
            <a:r>
              <a:rPr lang="el-GR" sz="2800" dirty="0" smtClean="0"/>
              <a:t> στην Ελλάδα είναι στους ακόλουθους τομείς:</a:t>
            </a:r>
          </a:p>
          <a:p>
            <a:pPr>
              <a:buNone/>
            </a:pPr>
            <a:endParaRPr lang="el-GR" sz="2800" dirty="0" smtClean="0"/>
          </a:p>
          <a:p>
            <a:r>
              <a:rPr lang="el-GR" sz="2800" dirty="0" smtClean="0"/>
              <a:t> σιδηρουργία (</a:t>
            </a:r>
            <a:r>
              <a:rPr lang="el-GR" sz="2800" dirty="0" err="1" smtClean="0"/>
              <a:t>Riva</a:t>
            </a:r>
            <a:r>
              <a:rPr lang="el-GR" sz="2800" dirty="0" smtClean="0"/>
              <a:t> </a:t>
            </a:r>
            <a:r>
              <a:rPr lang="el-GR" sz="2800" dirty="0" err="1" smtClean="0"/>
              <a:t>Group</a:t>
            </a:r>
            <a:r>
              <a:rPr lang="el-GR" sz="2800" dirty="0" smtClean="0"/>
              <a:t>), </a:t>
            </a:r>
          </a:p>
          <a:p>
            <a:r>
              <a:rPr lang="el-GR" sz="2800" dirty="0" smtClean="0"/>
              <a:t>τσιμεντοβιομηχανία (</a:t>
            </a:r>
            <a:r>
              <a:rPr lang="el-GR" sz="2800" dirty="0" err="1" smtClean="0"/>
              <a:t>Italcimenti</a:t>
            </a:r>
            <a:r>
              <a:rPr lang="el-GR" sz="2800" dirty="0" smtClean="0"/>
              <a:t>),</a:t>
            </a:r>
          </a:p>
          <a:p>
            <a:r>
              <a:rPr lang="el-GR" sz="2800" dirty="0" smtClean="0"/>
              <a:t> στη χημική βιομηχανία (</a:t>
            </a:r>
            <a:r>
              <a:rPr lang="el-GR" sz="2800" dirty="0" err="1" smtClean="0"/>
              <a:t>Kerakoll</a:t>
            </a:r>
            <a:r>
              <a:rPr lang="el-GR" sz="2800" dirty="0" smtClean="0"/>
              <a:t>), </a:t>
            </a:r>
          </a:p>
          <a:p>
            <a:r>
              <a:rPr lang="el-GR" sz="2800" dirty="0" smtClean="0"/>
              <a:t>στα τρόφιμα (</a:t>
            </a:r>
            <a:r>
              <a:rPr lang="el-GR" sz="2800" dirty="0" err="1" smtClean="0"/>
              <a:t>Barilla</a:t>
            </a:r>
            <a:r>
              <a:rPr lang="el-GR" sz="2800" dirty="0" smtClean="0"/>
              <a:t> </a:t>
            </a:r>
            <a:r>
              <a:rPr lang="el-GR" sz="2800" dirty="0" err="1" smtClean="0"/>
              <a:t>Spa</a:t>
            </a:r>
            <a:r>
              <a:rPr lang="el-GR" sz="2800" dirty="0" smtClean="0"/>
              <a:t> και </a:t>
            </a:r>
            <a:r>
              <a:rPr lang="el-GR" sz="2800" dirty="0" err="1" smtClean="0"/>
              <a:t>Euricom</a:t>
            </a:r>
            <a:r>
              <a:rPr lang="el-GR" sz="2800" dirty="0" smtClean="0"/>
              <a:t> </a:t>
            </a:r>
            <a:r>
              <a:rPr lang="el-GR" sz="2800" dirty="0" err="1" smtClean="0"/>
              <a:t>Spa</a:t>
            </a:r>
            <a:r>
              <a:rPr lang="el-GR" sz="2800" dirty="0" smtClean="0"/>
              <a:t> μονάδες παραγωγής ζυμαρικών),</a:t>
            </a:r>
          </a:p>
          <a:p>
            <a:r>
              <a:rPr lang="el-GR" sz="2800" dirty="0" smtClean="0"/>
              <a:t> στα γαλακτοκομικά προϊόντα (</a:t>
            </a:r>
            <a:r>
              <a:rPr lang="el-GR" sz="2800" dirty="0" err="1" smtClean="0"/>
              <a:t>Cooperlat</a:t>
            </a:r>
            <a:r>
              <a:rPr lang="el-GR" sz="2800" dirty="0" smtClean="0"/>
              <a:t> </a:t>
            </a:r>
            <a:r>
              <a:rPr lang="el-GR" sz="2800" dirty="0" err="1" smtClean="0"/>
              <a:t>Spa</a:t>
            </a:r>
            <a:r>
              <a:rPr lang="el-GR" sz="2800" dirty="0" smtClean="0"/>
              <a:t>), </a:t>
            </a:r>
          </a:p>
          <a:p>
            <a:r>
              <a:rPr lang="el-GR" sz="2800" dirty="0" smtClean="0"/>
              <a:t>στα οινοπνευματώδη (</a:t>
            </a:r>
            <a:r>
              <a:rPr lang="el-GR" sz="2800" dirty="0" err="1" smtClean="0"/>
              <a:t>Campari</a:t>
            </a:r>
            <a:r>
              <a:rPr lang="el-GR" sz="2800" dirty="0" smtClean="0"/>
              <a:t> </a:t>
            </a:r>
            <a:r>
              <a:rPr lang="el-GR" sz="2800" dirty="0" err="1" smtClean="0"/>
              <a:t>Spa</a:t>
            </a:r>
            <a:r>
              <a:rPr lang="el-GR" sz="2800" dirty="0" smtClean="0"/>
              <a:t>, που εξαγόρασε την εταιρεία Ούζο 12), </a:t>
            </a:r>
          </a:p>
          <a:p>
            <a:r>
              <a:rPr lang="el-GR" sz="2800" dirty="0" smtClean="0"/>
              <a:t>στην ενέργεια (</a:t>
            </a:r>
            <a:r>
              <a:rPr lang="el-GR" sz="2800" dirty="0" err="1" smtClean="0"/>
              <a:t>Edison</a:t>
            </a:r>
            <a:r>
              <a:rPr lang="el-GR" sz="2800" dirty="0" smtClean="0"/>
              <a:t> </a:t>
            </a:r>
            <a:r>
              <a:rPr lang="el-GR" sz="2800" dirty="0" err="1" smtClean="0"/>
              <a:t>Hellas</a:t>
            </a:r>
            <a:r>
              <a:rPr lang="el-GR" sz="2800" dirty="0" smtClean="0"/>
              <a:t> και </a:t>
            </a:r>
            <a:r>
              <a:rPr lang="el-GR" sz="2800" dirty="0" err="1" smtClean="0"/>
              <a:t>Italgas</a:t>
            </a:r>
            <a:r>
              <a:rPr lang="el-GR" sz="2800" dirty="0" smtClean="0"/>
              <a:t>), σ</a:t>
            </a:r>
          </a:p>
          <a:p>
            <a:r>
              <a:rPr lang="el-GR" sz="2800" dirty="0" smtClean="0"/>
              <a:t>τη γαστρονομία (</a:t>
            </a:r>
            <a:r>
              <a:rPr lang="el-GR" sz="2800" dirty="0" err="1" smtClean="0"/>
              <a:t>Autogrill</a:t>
            </a:r>
            <a:r>
              <a:rPr lang="el-GR" sz="2800" dirty="0" smtClean="0"/>
              <a:t>- εστιατόρια κατά μήκος εθνικών οδών), </a:t>
            </a:r>
          </a:p>
          <a:p>
            <a:r>
              <a:rPr lang="el-GR" sz="2800" dirty="0" smtClean="0"/>
              <a:t>στις κατασκευές (</a:t>
            </a:r>
            <a:r>
              <a:rPr lang="el-GR" sz="2800" dirty="0" err="1" smtClean="0"/>
              <a:t>Impregilo</a:t>
            </a:r>
            <a:r>
              <a:rPr lang="el-GR" sz="2800" dirty="0" smtClean="0"/>
              <a:t>), σ</a:t>
            </a:r>
          </a:p>
          <a:p>
            <a:r>
              <a:rPr lang="el-GR" sz="2800" dirty="0" smtClean="0"/>
              <a:t>τις ναυπηγικές εργασίες (</a:t>
            </a:r>
            <a:r>
              <a:rPr lang="el-GR" sz="2800" dirty="0" err="1" smtClean="0"/>
              <a:t>Fincantieri</a:t>
            </a:r>
            <a:r>
              <a:rPr lang="el-GR" sz="2800" dirty="0" smtClean="0"/>
              <a:t>), σ</a:t>
            </a:r>
          </a:p>
          <a:p>
            <a:r>
              <a:rPr lang="el-GR" sz="2800" dirty="0" smtClean="0"/>
              <a:t>τις εκδόσεις (</a:t>
            </a:r>
            <a:r>
              <a:rPr lang="el-GR" sz="2800" dirty="0" err="1" smtClean="0"/>
              <a:t>Mondatori</a:t>
            </a:r>
            <a:r>
              <a:rPr lang="el-GR" sz="2800" dirty="0" smtClean="0"/>
              <a:t>) </a:t>
            </a:r>
          </a:p>
          <a:p>
            <a:r>
              <a:rPr lang="el-GR" sz="2800" dirty="0" smtClean="0"/>
              <a:t>στις υπηρεσίες ασφαλειών (</a:t>
            </a:r>
            <a:r>
              <a:rPr lang="el-GR" sz="2800" dirty="0" err="1" smtClean="0"/>
              <a:t>Assicurazioni</a:t>
            </a:r>
            <a:r>
              <a:rPr lang="el-GR" sz="2800" dirty="0" smtClean="0"/>
              <a:t> </a:t>
            </a:r>
            <a:r>
              <a:rPr lang="el-GR" sz="2800" dirty="0" err="1" smtClean="0"/>
              <a:t>Generali</a:t>
            </a:r>
            <a:r>
              <a:rPr lang="el-GR" sz="2800" dirty="0" smtClean="0"/>
              <a:t>), </a:t>
            </a:r>
          </a:p>
          <a:p>
            <a:r>
              <a:rPr lang="el-GR" sz="2800" dirty="0" smtClean="0"/>
              <a:t>στις ναυτιλιακές υπηρεσίες (όμιλος </a:t>
            </a:r>
            <a:r>
              <a:rPr lang="el-GR" sz="2800" dirty="0" err="1" smtClean="0"/>
              <a:t>Grimaldi</a:t>
            </a:r>
            <a:r>
              <a:rPr lang="el-GR" sz="2800" dirty="0" smtClean="0"/>
              <a:t>/Μινωικές Γραμμές ΑΕ), </a:t>
            </a:r>
          </a:p>
          <a:p>
            <a:r>
              <a:rPr lang="el-GR" sz="2800" dirty="0" smtClean="0"/>
              <a:t>στα φυγοκεντρικά μηχανήματα (PIERALISI με γραφείο αντιπροσωπείας) και σ</a:t>
            </a:r>
          </a:p>
          <a:p>
            <a:r>
              <a:rPr lang="el-GR" sz="2800" dirty="0" smtClean="0"/>
              <a:t>τα ζαχαρώδη (</a:t>
            </a:r>
            <a:r>
              <a:rPr lang="el-GR" sz="2800" dirty="0" err="1" smtClean="0"/>
              <a:t>Ferrero</a:t>
            </a:r>
            <a:r>
              <a:rPr lang="el-GR" sz="2800" dirty="0" smtClean="0"/>
              <a:t> με γραφείο αντιπροσωπείας και </a:t>
            </a:r>
            <a:r>
              <a:rPr lang="en-US" sz="2800" dirty="0" smtClean="0"/>
              <a:t>marketing</a:t>
            </a:r>
            <a:r>
              <a:rPr lang="el-GR" sz="2800" dirty="0" smtClean="0"/>
              <a:t>). Σ</a:t>
            </a:r>
          </a:p>
          <a:p>
            <a:pPr marL="0" indent="0" algn="just">
              <a:buNone/>
            </a:pPr>
            <a:endParaRPr lang="el-GR" dirty="0" smtClean="0"/>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Τουρισμός</a:t>
            </a:r>
            <a:endParaRPr lang="el-GR" dirty="0"/>
          </a:p>
        </p:txBody>
      </p:sp>
      <p:graphicFrame>
        <p:nvGraphicFramePr>
          <p:cNvPr id="8" name="Content Placeholder 7"/>
          <p:cNvGraphicFramePr>
            <a:graphicFrameLocks noGrp="1"/>
          </p:cNvGraphicFramePr>
          <p:nvPr>
            <p:ph sz="quarter" idx="1"/>
          </p:nvPr>
        </p:nvGraphicFramePr>
        <p:xfrm>
          <a:off x="323528" y="2420888"/>
          <a:ext cx="8504240" cy="1112520"/>
        </p:xfrm>
        <a:graphic>
          <a:graphicData uri="http://schemas.openxmlformats.org/drawingml/2006/table">
            <a:tbl>
              <a:tblPr firstRow="1" bandRow="1">
                <a:tableStyleId>{5C22544A-7EE6-4342-B048-85BDC9FD1C3A}</a:tableStyleId>
              </a:tblPr>
              <a:tblGrid>
                <a:gridCol w="4968552"/>
                <a:gridCol w="1224136"/>
                <a:gridCol w="1080120"/>
                <a:gridCol w="1231432"/>
              </a:tblGrid>
              <a:tr h="370840">
                <a:tc>
                  <a:txBody>
                    <a:bodyPr/>
                    <a:lstStyle/>
                    <a:p>
                      <a:r>
                        <a:rPr lang="el-GR" sz="1400" dirty="0" smtClean="0"/>
                        <a:t>σε χιλ. </a:t>
                      </a:r>
                      <a:endParaRPr lang="el-GR" sz="1400" dirty="0"/>
                    </a:p>
                  </a:txBody>
                  <a:tcPr/>
                </a:tc>
                <a:tc>
                  <a:txBody>
                    <a:bodyPr/>
                    <a:lstStyle/>
                    <a:p>
                      <a:r>
                        <a:rPr lang="el-GR" dirty="0" smtClean="0"/>
                        <a:t>2015</a:t>
                      </a:r>
                      <a:endParaRPr lang="el-GR" dirty="0"/>
                    </a:p>
                  </a:txBody>
                  <a:tcPr/>
                </a:tc>
                <a:tc>
                  <a:txBody>
                    <a:bodyPr/>
                    <a:lstStyle/>
                    <a:p>
                      <a:r>
                        <a:rPr lang="el-GR" dirty="0" smtClean="0"/>
                        <a:t>2016</a:t>
                      </a:r>
                      <a:endParaRPr lang="el-GR" dirty="0"/>
                    </a:p>
                  </a:txBody>
                  <a:tcPr/>
                </a:tc>
                <a:tc>
                  <a:txBody>
                    <a:bodyPr/>
                    <a:lstStyle/>
                    <a:p>
                      <a:r>
                        <a:rPr lang="el-GR" dirty="0" smtClean="0"/>
                        <a:t>2017</a:t>
                      </a:r>
                      <a:endParaRPr lang="el-GR" dirty="0"/>
                    </a:p>
                  </a:txBody>
                  <a:tcPr/>
                </a:tc>
              </a:tr>
              <a:tr h="370840">
                <a:tc>
                  <a:txBody>
                    <a:bodyPr/>
                    <a:lstStyle/>
                    <a:p>
                      <a:r>
                        <a:rPr lang="el-GR" dirty="0" smtClean="0"/>
                        <a:t>Αφίξεις από την Ιταλία στην Ελλάδα</a:t>
                      </a:r>
                      <a:endParaRPr lang="el-GR" dirty="0"/>
                    </a:p>
                  </a:txBody>
                  <a:tcPr/>
                </a:tc>
                <a:tc>
                  <a:txBody>
                    <a:bodyPr/>
                    <a:lstStyle/>
                    <a:p>
                      <a:pPr marL="0" marR="0" lvl="0" indent="0" algn="ctr" defTabSz="457200" rtl="0" eaLnBrk="1" fontAlgn="base" latinLnBrk="0" hangingPunct="0">
                        <a:lnSpc>
                          <a:spcPct val="102000"/>
                        </a:lnSpc>
                        <a:spcBef>
                          <a:spcPts val="40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FFFFFF"/>
                          </a:solidFill>
                          <a:effectLst/>
                          <a:latin typeface="Calibri" pitchFamily="34" charset="0"/>
                          <a:ea typeface="바탕" pitchFamily="16" charset="-127"/>
                          <a:cs typeface="Arial Unicode MS" pitchFamily="34" charset="-128"/>
                        </a:rPr>
                        <a:t>1.355</a:t>
                      </a:r>
                    </a:p>
                  </a:txBody>
                  <a:tcPr marL="90000" marR="90000" marT="46800" marB="46800" anchor="ctr" horzOverflow="overflow"/>
                </a:tc>
                <a:tc>
                  <a:txBody>
                    <a:bodyPr/>
                    <a:lstStyle/>
                    <a:p>
                      <a:pPr marL="0" marR="0" lvl="0" indent="0" algn="ctr" defTabSz="457200" rtl="0" eaLnBrk="1" fontAlgn="base" latinLnBrk="0" hangingPunct="0">
                        <a:lnSpc>
                          <a:spcPct val="102000"/>
                        </a:lnSpc>
                        <a:spcBef>
                          <a:spcPts val="40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FFFFFF"/>
                          </a:solidFill>
                          <a:effectLst/>
                          <a:latin typeface="Calibri" pitchFamily="34" charset="0"/>
                          <a:ea typeface="바탕" pitchFamily="16" charset="-127"/>
                          <a:cs typeface="Arial Unicode MS" pitchFamily="34" charset="-128"/>
                        </a:rPr>
                        <a:t>1.387</a:t>
                      </a:r>
                    </a:p>
                  </a:txBody>
                  <a:tcPr marL="90000" marR="90000" marT="46800" marB="46800" anchor="ctr" horzOverflow="overflow"/>
                </a:tc>
                <a:tc>
                  <a:txBody>
                    <a:bodyPr/>
                    <a:lstStyle/>
                    <a:p>
                      <a:pPr marL="0" marR="0" lvl="0" indent="0" algn="ctr" defTabSz="457200" rtl="0" eaLnBrk="1" fontAlgn="base" latinLnBrk="0" hangingPunct="0">
                        <a:lnSpc>
                          <a:spcPct val="102000"/>
                        </a:lnSpc>
                        <a:spcBef>
                          <a:spcPts val="40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FFFFFF"/>
                          </a:solidFill>
                          <a:effectLst/>
                          <a:latin typeface="Calibri" pitchFamily="34" charset="0"/>
                          <a:ea typeface="바탕" pitchFamily="16" charset="-127"/>
                          <a:cs typeface="Arial Unicode MS" pitchFamily="34" charset="-128"/>
                        </a:rPr>
                        <a:t>1.441</a:t>
                      </a:r>
                    </a:p>
                  </a:txBody>
                  <a:tcPr marL="90000" marR="90000" marT="46800" marB="46800" anchor="ctr" horzOverflow="overflow"/>
                </a:tc>
              </a:tr>
              <a:tr h="370840">
                <a:tc>
                  <a:txBody>
                    <a:bodyPr/>
                    <a:lstStyle/>
                    <a:p>
                      <a:r>
                        <a:rPr lang="el-GR" dirty="0" smtClean="0"/>
                        <a:t>Αφίξεις από την Ελλάδα στην Ιταλία</a:t>
                      </a:r>
                      <a:endParaRPr lang="el-GR" dirty="0"/>
                    </a:p>
                  </a:txBody>
                  <a:tcPr/>
                </a:tc>
                <a:tc>
                  <a:txBody>
                    <a:bodyPr/>
                    <a:lstStyle/>
                    <a:p>
                      <a:pPr marL="0" marR="0" lvl="0" indent="0" algn="ctr" defTabSz="457200" rtl="0" eaLnBrk="1" fontAlgn="base" latinLnBrk="0" hangingPunct="0">
                        <a:lnSpc>
                          <a:spcPct val="102000"/>
                        </a:lnSpc>
                        <a:spcBef>
                          <a:spcPts val="40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FFFFFF"/>
                          </a:solidFill>
                          <a:effectLst/>
                          <a:latin typeface="Calibri" pitchFamily="34" charset="0"/>
                          <a:ea typeface="바탕" pitchFamily="16" charset="-127"/>
                          <a:cs typeface="Arial Unicode MS" pitchFamily="34" charset="-128"/>
                        </a:rPr>
                        <a:t>368.7</a:t>
                      </a:r>
                    </a:p>
                  </a:txBody>
                  <a:tcPr marL="90000" marR="90000" marT="46800" marB="46800" anchor="ctr" horzOverflow="overflow"/>
                </a:tc>
                <a:tc>
                  <a:txBody>
                    <a:bodyPr/>
                    <a:lstStyle/>
                    <a:p>
                      <a:pPr marL="0" marR="0" lvl="0" indent="0" algn="ctr" defTabSz="457200" rtl="0" eaLnBrk="1" fontAlgn="base" latinLnBrk="0" hangingPunct="0">
                        <a:lnSpc>
                          <a:spcPct val="102000"/>
                        </a:lnSpc>
                        <a:spcBef>
                          <a:spcPts val="40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FFFFFF"/>
                          </a:solidFill>
                          <a:effectLst/>
                          <a:latin typeface="Calibri" pitchFamily="34" charset="0"/>
                          <a:ea typeface="바탕" pitchFamily="16" charset="-127"/>
                          <a:cs typeface="Arial Unicode MS" pitchFamily="34" charset="-128"/>
                        </a:rPr>
                        <a:t>363.9</a:t>
                      </a:r>
                    </a:p>
                  </a:txBody>
                  <a:tcPr marL="90000" marR="90000" marT="46800" marB="46800" anchor="ctr" horzOverflow="overflow"/>
                </a:tc>
                <a:tc>
                  <a:txBody>
                    <a:bodyPr/>
                    <a:lstStyle/>
                    <a:p>
                      <a:pPr marL="0" marR="0" lvl="0" indent="0" algn="ctr" defTabSz="457200" rtl="0" eaLnBrk="1" fontAlgn="base" latinLnBrk="0" hangingPunct="0">
                        <a:lnSpc>
                          <a:spcPct val="102000"/>
                        </a:lnSpc>
                        <a:spcBef>
                          <a:spcPts val="40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smtClean="0">
                          <a:ln>
                            <a:noFill/>
                          </a:ln>
                          <a:solidFill>
                            <a:srgbClr val="FFFFFF"/>
                          </a:solidFill>
                          <a:effectLst/>
                          <a:latin typeface="Calibri" pitchFamily="34" charset="0"/>
                          <a:ea typeface="바탕" pitchFamily="16" charset="-127"/>
                          <a:cs typeface="Arial Unicode MS" pitchFamily="34" charset="-128"/>
                        </a:rPr>
                        <a:t>350.8</a:t>
                      </a:r>
                    </a:p>
                  </a:txBody>
                  <a:tcPr marL="90000" marR="90000" marT="46800" marB="46800" anchor="ctr" horzOverflow="overflow"/>
                </a:tc>
              </a:tr>
            </a:tbl>
          </a:graphicData>
        </a:graphic>
      </p:graphicFrame>
      <p:sp>
        <p:nvSpPr>
          <p:cNvPr id="11" name="Rectangle 10"/>
          <p:cNvSpPr/>
          <p:nvPr/>
        </p:nvSpPr>
        <p:spPr>
          <a:xfrm>
            <a:off x="539552" y="3573016"/>
            <a:ext cx="2056653" cy="276999"/>
          </a:xfrm>
          <a:prstGeom prst="rect">
            <a:avLst/>
          </a:prstGeom>
        </p:spPr>
        <p:txBody>
          <a:bodyPr wrap="none">
            <a:spAutoFit/>
          </a:bodyPr>
          <a:lstStyle/>
          <a:p>
            <a:r>
              <a:rPr lang="el-GR" sz="1200" dirty="0" smtClean="0">
                <a:solidFill>
                  <a:srgbClr val="000000"/>
                </a:solidFill>
                <a:latin typeface="Times New Roman" pitchFamily="18" charset="0"/>
                <a:ea typeface="바탕" pitchFamily="16" charset="-127"/>
              </a:rPr>
              <a:t>Πηγή: Τράπεζα της Ελλάδος </a:t>
            </a:r>
            <a:endParaRPr lang="el-GR" sz="1200" dirty="0"/>
          </a:p>
        </p:txBody>
      </p:sp>
      <p:sp>
        <p:nvSpPr>
          <p:cNvPr id="13" name="TextBox 12"/>
          <p:cNvSpPr txBox="1"/>
          <p:nvPr/>
        </p:nvSpPr>
        <p:spPr>
          <a:xfrm>
            <a:off x="323528" y="4437112"/>
            <a:ext cx="8280920" cy="584775"/>
          </a:xfrm>
          <a:prstGeom prst="rect">
            <a:avLst/>
          </a:prstGeom>
          <a:noFill/>
        </p:spPr>
        <p:txBody>
          <a:bodyPr wrap="square" rtlCol="0">
            <a:spAutoFit/>
          </a:bodyPr>
          <a:lstStyle/>
          <a:p>
            <a:pPr algn="just"/>
            <a:r>
              <a:rPr lang="el-GR" sz="1600" b="1" dirty="0" smtClean="0"/>
              <a:t>Η</a:t>
            </a:r>
            <a:r>
              <a:rPr lang="en-US" sz="1600" b="1" dirty="0" smtClean="0"/>
              <a:t> </a:t>
            </a:r>
            <a:r>
              <a:rPr lang="el-GR" sz="1600" b="1" dirty="0" smtClean="0"/>
              <a:t>Ιταλία είναι μια από τις κυριότερες χώρες προέλευσης ξένων επισκεπτών στην Ελλάδα</a:t>
            </a:r>
            <a:endParaRPr lang="el-GR" sz="1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Content Placeholder 3" descr="emblem(kali analisi) 24.bmp"/>
          <p:cNvPicPr>
            <a:picLocks noGrp="1" noChangeAspect="1"/>
          </p:cNvPicPr>
          <p:nvPr>
            <p:ph idx="1"/>
          </p:nvPr>
        </p:nvPicPr>
        <p:blipFill>
          <a:blip r:embed="rId2" cstate="print"/>
          <a:srcRect/>
          <a:stretch>
            <a:fillRect/>
          </a:stretch>
        </p:blipFill>
        <p:spPr>
          <a:xfrm>
            <a:off x="4076700" y="666750"/>
            <a:ext cx="990600" cy="996950"/>
          </a:xfrm>
        </p:spPr>
      </p:pic>
      <p:sp>
        <p:nvSpPr>
          <p:cNvPr id="24579" name="TextBox 4"/>
          <p:cNvSpPr txBox="1">
            <a:spLocks noChangeArrowheads="1"/>
          </p:cNvSpPr>
          <p:nvPr/>
        </p:nvSpPr>
        <p:spPr bwMode="auto">
          <a:xfrm>
            <a:off x="1014413" y="1752600"/>
            <a:ext cx="7115175" cy="400050"/>
          </a:xfrm>
          <a:prstGeom prst="rect">
            <a:avLst/>
          </a:prstGeom>
          <a:noFill/>
          <a:ln w="9525">
            <a:noFill/>
            <a:miter lim="800000"/>
            <a:headEnd/>
            <a:tailEnd/>
          </a:ln>
        </p:spPr>
        <p:txBody>
          <a:bodyPr>
            <a:spAutoFit/>
          </a:bodyPr>
          <a:lstStyle/>
          <a:p>
            <a:pPr algn="ctr">
              <a:spcBef>
                <a:spcPct val="15000"/>
              </a:spcBef>
            </a:pPr>
            <a:r>
              <a:rPr lang="el-GR" altLang="en-US" sz="2000">
                <a:solidFill>
                  <a:srgbClr val="002060"/>
                </a:solidFill>
              </a:rPr>
              <a:t>ΥΠΟΥΡΓΕΙΟ ΕΞΩΤΕΡΙΚΩΝ</a:t>
            </a:r>
          </a:p>
        </p:txBody>
      </p:sp>
      <p:sp>
        <p:nvSpPr>
          <p:cNvPr id="24580" name="TextBox 5"/>
          <p:cNvSpPr txBox="1">
            <a:spLocks noChangeArrowheads="1"/>
          </p:cNvSpPr>
          <p:nvPr/>
        </p:nvSpPr>
        <p:spPr bwMode="auto">
          <a:xfrm>
            <a:off x="1663700" y="3267075"/>
            <a:ext cx="5816600" cy="523875"/>
          </a:xfrm>
          <a:prstGeom prst="rect">
            <a:avLst/>
          </a:prstGeom>
          <a:noFill/>
          <a:ln w="9525">
            <a:noFill/>
            <a:miter lim="800000"/>
            <a:headEnd/>
            <a:tailEnd/>
          </a:ln>
        </p:spPr>
        <p:txBody>
          <a:bodyPr wrap="none">
            <a:spAutoFit/>
          </a:bodyPr>
          <a:lstStyle/>
          <a:p>
            <a:pPr algn="ctr">
              <a:spcBef>
                <a:spcPct val="15000"/>
              </a:spcBef>
            </a:pPr>
            <a:r>
              <a:rPr lang="el-GR" altLang="en-US" sz="2800" dirty="0">
                <a:solidFill>
                  <a:srgbClr val="002060"/>
                </a:solidFill>
              </a:rPr>
              <a:t>Ευχαριστώ για την προσοχή σας</a:t>
            </a:r>
          </a:p>
        </p:txBody>
      </p:sp>
      <p:pic>
        <p:nvPicPr>
          <p:cNvPr id="30735" name="Picture 15" descr="C:\Program Files\Microsoft Office\MEDIA\OFFICE12\Lines\BD15156_.gif"/>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1714500" y="3990975"/>
            <a:ext cx="5715000" cy="95250"/>
          </a:xfrm>
          <a:prstGeom prst="rect">
            <a:avLst/>
          </a:prstGeom>
          <a:noFill/>
        </p:spPr>
      </p:pic>
      <p:sp>
        <p:nvSpPr>
          <p:cNvPr id="24582" name="Rectangle 7"/>
          <p:cNvSpPr>
            <a:spLocks noChangeArrowheads="1"/>
          </p:cNvSpPr>
          <p:nvPr/>
        </p:nvSpPr>
        <p:spPr bwMode="auto">
          <a:xfrm>
            <a:off x="2390775" y="2171700"/>
            <a:ext cx="4572000" cy="369332"/>
          </a:xfrm>
          <a:prstGeom prst="rect">
            <a:avLst/>
          </a:prstGeom>
          <a:noFill/>
          <a:ln w="9525">
            <a:noFill/>
            <a:miter lim="800000"/>
            <a:headEnd/>
            <a:tailEnd/>
          </a:ln>
        </p:spPr>
        <p:txBody>
          <a:bodyPr>
            <a:spAutoFit/>
          </a:bodyPr>
          <a:lstStyle/>
          <a:p>
            <a:pPr algn="ctr">
              <a:spcBef>
                <a:spcPct val="15000"/>
              </a:spcBef>
            </a:pPr>
            <a:r>
              <a:rPr lang="el-GR" altLang="en-US" sz="1800" b="0" dirty="0">
                <a:solidFill>
                  <a:srgbClr val="002060"/>
                </a:solidFill>
              </a:rPr>
              <a:t> </a:t>
            </a:r>
            <a:r>
              <a:rPr lang="en-US" altLang="en-US" sz="1800" b="0" dirty="0" smtClean="0">
                <a:solidFill>
                  <a:srgbClr val="002060"/>
                </a:solidFill>
              </a:rPr>
              <a:t>B</a:t>
            </a:r>
            <a:r>
              <a:rPr lang="el-GR" altLang="en-US" sz="1800" b="0" dirty="0">
                <a:solidFill>
                  <a:srgbClr val="002060"/>
                </a:solidFill>
              </a:rPr>
              <a:t>8 Διεύθυνση Επιχειρηματικής Ανάπτυξης</a:t>
            </a:r>
          </a:p>
        </p:txBody>
      </p:sp>
      <p:sp>
        <p:nvSpPr>
          <p:cNvPr id="7" name="TextBox 6"/>
          <p:cNvSpPr txBox="1"/>
          <p:nvPr/>
        </p:nvSpPr>
        <p:spPr>
          <a:xfrm>
            <a:off x="683568" y="4653136"/>
            <a:ext cx="6120680" cy="1323439"/>
          </a:xfrm>
          <a:prstGeom prst="rect">
            <a:avLst/>
          </a:prstGeom>
          <a:noFill/>
        </p:spPr>
        <p:txBody>
          <a:bodyPr wrap="square" rtlCol="0">
            <a:spAutoFit/>
          </a:bodyPr>
          <a:lstStyle/>
          <a:p>
            <a:r>
              <a:rPr lang="el-GR" sz="1600" dirty="0" smtClean="0"/>
              <a:t>Στοιχεία Επικοινωνίας:</a:t>
            </a:r>
            <a:endParaRPr lang="en-US" sz="1600" dirty="0" smtClean="0"/>
          </a:p>
          <a:p>
            <a:r>
              <a:rPr lang="en-US" sz="1600" dirty="0" smtClean="0"/>
              <a:t> </a:t>
            </a:r>
            <a:r>
              <a:rPr lang="en-US" sz="1600" dirty="0" smtClean="0">
                <a:hlinkClick r:id="rId4"/>
              </a:rPr>
              <a:t>b08@mfa.gr</a:t>
            </a:r>
            <a:endParaRPr lang="en-US" sz="1600" dirty="0" smtClean="0"/>
          </a:p>
          <a:p>
            <a:r>
              <a:rPr lang="en-US" sz="1600" dirty="0" smtClean="0"/>
              <a:t>210- 3682767</a:t>
            </a:r>
          </a:p>
          <a:p>
            <a:r>
              <a:rPr lang="en-US" sz="1600" dirty="0" smtClean="0"/>
              <a:t>210- 3682760</a:t>
            </a:r>
          </a:p>
          <a:p>
            <a:r>
              <a:rPr lang="en-US" sz="1600" dirty="0" smtClean="0"/>
              <a:t>210-3682761</a:t>
            </a:r>
            <a:endParaRPr lang="el-GR" sz="16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57"/>
          <p:cNvSpPr>
            <a:spLocks/>
          </p:cNvSpPr>
          <p:nvPr/>
        </p:nvSpPr>
        <p:spPr bwMode="auto">
          <a:xfrm>
            <a:off x="4252913" y="3009900"/>
            <a:ext cx="109537" cy="163513"/>
          </a:xfrm>
          <a:custGeom>
            <a:avLst/>
            <a:gdLst>
              <a:gd name="T0" fmla="*/ 2147483647 w 84"/>
              <a:gd name="T1" fmla="*/ 2147483647 h 126"/>
              <a:gd name="T2" fmla="*/ 0 w 84"/>
              <a:gd name="T3" fmla="*/ 2147483647 h 126"/>
              <a:gd name="T4" fmla="*/ 0 w 84"/>
              <a:gd name="T5" fmla="*/ 2147483647 h 126"/>
              <a:gd name="T6" fmla="*/ 2147483647 w 84"/>
              <a:gd name="T7" fmla="*/ 2147483647 h 126"/>
              <a:gd name="T8" fmla="*/ 2147483647 w 84"/>
              <a:gd name="T9" fmla="*/ 2147483647 h 126"/>
              <a:gd name="T10" fmla="*/ 2147483647 w 84"/>
              <a:gd name="T11" fmla="*/ 2147483647 h 126"/>
              <a:gd name="T12" fmla="*/ 2147483647 w 84"/>
              <a:gd name="T13" fmla="*/ 2147483647 h 126"/>
              <a:gd name="T14" fmla="*/ 2147483647 w 84"/>
              <a:gd name="T15" fmla="*/ 2147483647 h 126"/>
              <a:gd name="T16" fmla="*/ 2147483647 w 84"/>
              <a:gd name="T17" fmla="*/ 2147483647 h 126"/>
              <a:gd name="T18" fmla="*/ 2147483647 w 84"/>
              <a:gd name="T19" fmla="*/ 2147483647 h 126"/>
              <a:gd name="T20" fmla="*/ 2147483647 w 84"/>
              <a:gd name="T21" fmla="*/ 2147483647 h 126"/>
              <a:gd name="T22" fmla="*/ 2147483647 w 84"/>
              <a:gd name="T23" fmla="*/ 0 h 126"/>
              <a:gd name="T24" fmla="*/ 2147483647 w 84"/>
              <a:gd name="T25" fmla="*/ 2147483647 h 126"/>
              <a:gd name="T26" fmla="*/ 2147483647 w 84"/>
              <a:gd name="T27" fmla="*/ 2147483647 h 126"/>
              <a:gd name="T28" fmla="*/ 2147483647 w 84"/>
              <a:gd name="T29" fmla="*/ 2147483647 h 126"/>
              <a:gd name="T30" fmla="*/ 2147483647 w 84"/>
              <a:gd name="T31" fmla="*/ 2147483647 h 126"/>
              <a:gd name="T32" fmla="*/ 2147483647 w 84"/>
              <a:gd name="T33" fmla="*/ 2147483647 h 126"/>
              <a:gd name="T34" fmla="*/ 2147483647 w 84"/>
              <a:gd name="T35" fmla="*/ 2147483647 h 126"/>
              <a:gd name="T36" fmla="*/ 2147483647 w 84"/>
              <a:gd name="T37" fmla="*/ 2147483647 h 126"/>
              <a:gd name="T38" fmla="*/ 2147483647 w 84"/>
              <a:gd name="T39" fmla="*/ 2147483647 h 126"/>
              <a:gd name="T40" fmla="*/ 2147483647 w 84"/>
              <a:gd name="T41" fmla="*/ 2147483647 h 12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4"/>
              <a:gd name="T64" fmla="*/ 0 h 126"/>
              <a:gd name="T65" fmla="*/ 84 w 84"/>
              <a:gd name="T66" fmla="*/ 126 h 12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4" h="126">
                <a:moveTo>
                  <a:pt x="18" y="126"/>
                </a:moveTo>
                <a:lnTo>
                  <a:pt x="0" y="114"/>
                </a:lnTo>
                <a:lnTo>
                  <a:pt x="0" y="102"/>
                </a:lnTo>
                <a:lnTo>
                  <a:pt x="6" y="96"/>
                </a:lnTo>
                <a:lnTo>
                  <a:pt x="12" y="84"/>
                </a:lnTo>
                <a:lnTo>
                  <a:pt x="12" y="66"/>
                </a:lnTo>
                <a:lnTo>
                  <a:pt x="6" y="60"/>
                </a:lnTo>
                <a:lnTo>
                  <a:pt x="12" y="54"/>
                </a:lnTo>
                <a:lnTo>
                  <a:pt x="6" y="36"/>
                </a:lnTo>
                <a:lnTo>
                  <a:pt x="30" y="30"/>
                </a:lnTo>
                <a:lnTo>
                  <a:pt x="30" y="18"/>
                </a:lnTo>
                <a:lnTo>
                  <a:pt x="54" y="0"/>
                </a:lnTo>
                <a:lnTo>
                  <a:pt x="60" y="6"/>
                </a:lnTo>
                <a:lnTo>
                  <a:pt x="72" y="6"/>
                </a:lnTo>
                <a:lnTo>
                  <a:pt x="78" y="18"/>
                </a:lnTo>
                <a:lnTo>
                  <a:pt x="84" y="30"/>
                </a:lnTo>
                <a:lnTo>
                  <a:pt x="72" y="42"/>
                </a:lnTo>
                <a:lnTo>
                  <a:pt x="78" y="66"/>
                </a:lnTo>
                <a:lnTo>
                  <a:pt x="72" y="96"/>
                </a:lnTo>
                <a:lnTo>
                  <a:pt x="54" y="102"/>
                </a:lnTo>
                <a:lnTo>
                  <a:pt x="18" y="126"/>
                </a:lnTo>
                <a:close/>
              </a:path>
            </a:pathLst>
          </a:custGeom>
          <a:solidFill>
            <a:schemeClr val="bg1"/>
          </a:solidFill>
          <a:ln w="9525">
            <a:solidFill>
              <a:schemeClr val="bg2"/>
            </a:solidFill>
            <a:round/>
            <a:headEnd/>
            <a:tailEnd/>
          </a:ln>
        </p:spPr>
        <p:txBody>
          <a:bodyPr/>
          <a:lstStyle/>
          <a:p>
            <a:endParaRPr lang="el-GR"/>
          </a:p>
        </p:txBody>
      </p:sp>
      <p:sp>
        <p:nvSpPr>
          <p:cNvPr id="14339" name="Freeform 258"/>
          <p:cNvSpPr>
            <a:spLocks/>
          </p:cNvSpPr>
          <p:nvPr/>
        </p:nvSpPr>
        <p:spPr bwMode="auto">
          <a:xfrm>
            <a:off x="5830888" y="1674813"/>
            <a:ext cx="436562" cy="557212"/>
          </a:xfrm>
          <a:custGeom>
            <a:avLst/>
            <a:gdLst>
              <a:gd name="T0" fmla="*/ 2147483647 w 336"/>
              <a:gd name="T1" fmla="*/ 2147483647 h 427"/>
              <a:gd name="T2" fmla="*/ 2147483647 w 336"/>
              <a:gd name="T3" fmla="*/ 2147483647 h 427"/>
              <a:gd name="T4" fmla="*/ 2147483647 w 336"/>
              <a:gd name="T5" fmla="*/ 2147483647 h 427"/>
              <a:gd name="T6" fmla="*/ 2147483647 w 336"/>
              <a:gd name="T7" fmla="*/ 2147483647 h 427"/>
              <a:gd name="T8" fmla="*/ 2147483647 w 336"/>
              <a:gd name="T9" fmla="*/ 2147483647 h 427"/>
              <a:gd name="T10" fmla="*/ 2147483647 w 336"/>
              <a:gd name="T11" fmla="*/ 2147483647 h 427"/>
              <a:gd name="T12" fmla="*/ 2147483647 w 336"/>
              <a:gd name="T13" fmla="*/ 2147483647 h 427"/>
              <a:gd name="T14" fmla="*/ 2147483647 w 336"/>
              <a:gd name="T15" fmla="*/ 2147483647 h 427"/>
              <a:gd name="T16" fmla="*/ 2147483647 w 336"/>
              <a:gd name="T17" fmla="*/ 2147483647 h 427"/>
              <a:gd name="T18" fmla="*/ 2147483647 w 336"/>
              <a:gd name="T19" fmla="*/ 2147483647 h 427"/>
              <a:gd name="T20" fmla="*/ 2147483647 w 336"/>
              <a:gd name="T21" fmla="*/ 2147483647 h 427"/>
              <a:gd name="T22" fmla="*/ 2147483647 w 336"/>
              <a:gd name="T23" fmla="*/ 0 h 427"/>
              <a:gd name="T24" fmla="*/ 2147483647 w 336"/>
              <a:gd name="T25" fmla="*/ 2147483647 h 427"/>
              <a:gd name="T26" fmla="*/ 2147483647 w 336"/>
              <a:gd name="T27" fmla="*/ 2147483647 h 427"/>
              <a:gd name="T28" fmla="*/ 2147483647 w 336"/>
              <a:gd name="T29" fmla="*/ 2147483647 h 427"/>
              <a:gd name="T30" fmla="*/ 2147483647 w 336"/>
              <a:gd name="T31" fmla="*/ 2147483647 h 427"/>
              <a:gd name="T32" fmla="*/ 2147483647 w 336"/>
              <a:gd name="T33" fmla="*/ 2147483647 h 427"/>
              <a:gd name="T34" fmla="*/ 2147483647 w 336"/>
              <a:gd name="T35" fmla="*/ 2147483647 h 427"/>
              <a:gd name="T36" fmla="*/ 2147483647 w 336"/>
              <a:gd name="T37" fmla="*/ 2147483647 h 427"/>
              <a:gd name="T38" fmla="*/ 2147483647 w 336"/>
              <a:gd name="T39" fmla="*/ 2147483647 h 427"/>
              <a:gd name="T40" fmla="*/ 2147483647 w 336"/>
              <a:gd name="T41" fmla="*/ 2147483647 h 427"/>
              <a:gd name="T42" fmla="*/ 2147483647 w 336"/>
              <a:gd name="T43" fmla="*/ 2147483647 h 427"/>
              <a:gd name="T44" fmla="*/ 2147483647 w 336"/>
              <a:gd name="T45" fmla="*/ 2147483647 h 427"/>
              <a:gd name="T46" fmla="*/ 2147483647 w 336"/>
              <a:gd name="T47" fmla="*/ 2147483647 h 427"/>
              <a:gd name="T48" fmla="*/ 2147483647 w 336"/>
              <a:gd name="T49" fmla="*/ 2147483647 h 427"/>
              <a:gd name="T50" fmla="*/ 2147483647 w 336"/>
              <a:gd name="T51" fmla="*/ 2147483647 h 427"/>
              <a:gd name="T52" fmla="*/ 2147483647 w 336"/>
              <a:gd name="T53" fmla="*/ 2147483647 h 427"/>
              <a:gd name="T54" fmla="*/ 0 w 336"/>
              <a:gd name="T55" fmla="*/ 2147483647 h 427"/>
              <a:gd name="T56" fmla="*/ 2147483647 w 336"/>
              <a:gd name="T57" fmla="*/ 2147483647 h 427"/>
              <a:gd name="T58" fmla="*/ 2147483647 w 336"/>
              <a:gd name="T59" fmla="*/ 2147483647 h 427"/>
              <a:gd name="T60" fmla="*/ 2147483647 w 336"/>
              <a:gd name="T61" fmla="*/ 2147483647 h 427"/>
              <a:gd name="T62" fmla="*/ 2147483647 w 336"/>
              <a:gd name="T63" fmla="*/ 2147483647 h 427"/>
              <a:gd name="T64" fmla="*/ 2147483647 w 336"/>
              <a:gd name="T65" fmla="*/ 2147483647 h 4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36"/>
              <a:gd name="T100" fmla="*/ 0 h 427"/>
              <a:gd name="T101" fmla="*/ 336 w 336"/>
              <a:gd name="T102" fmla="*/ 427 h 4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36" h="427">
                <a:moveTo>
                  <a:pt x="120" y="427"/>
                </a:moveTo>
                <a:lnTo>
                  <a:pt x="96" y="397"/>
                </a:lnTo>
                <a:lnTo>
                  <a:pt x="78" y="325"/>
                </a:lnTo>
                <a:lnTo>
                  <a:pt x="96" y="282"/>
                </a:lnTo>
                <a:lnTo>
                  <a:pt x="144" y="180"/>
                </a:lnTo>
                <a:lnTo>
                  <a:pt x="192" y="150"/>
                </a:lnTo>
                <a:lnTo>
                  <a:pt x="222" y="114"/>
                </a:lnTo>
                <a:lnTo>
                  <a:pt x="252" y="96"/>
                </a:lnTo>
                <a:lnTo>
                  <a:pt x="294" y="72"/>
                </a:lnTo>
                <a:lnTo>
                  <a:pt x="336" y="30"/>
                </a:lnTo>
                <a:lnTo>
                  <a:pt x="330" y="6"/>
                </a:lnTo>
                <a:lnTo>
                  <a:pt x="294" y="0"/>
                </a:lnTo>
                <a:lnTo>
                  <a:pt x="270" y="24"/>
                </a:lnTo>
                <a:lnTo>
                  <a:pt x="252" y="42"/>
                </a:lnTo>
                <a:lnTo>
                  <a:pt x="222" y="48"/>
                </a:lnTo>
                <a:lnTo>
                  <a:pt x="186" y="48"/>
                </a:lnTo>
                <a:lnTo>
                  <a:pt x="174" y="60"/>
                </a:lnTo>
                <a:lnTo>
                  <a:pt x="162" y="78"/>
                </a:lnTo>
                <a:lnTo>
                  <a:pt x="114" y="126"/>
                </a:lnTo>
                <a:lnTo>
                  <a:pt x="90" y="138"/>
                </a:lnTo>
                <a:lnTo>
                  <a:pt x="84" y="168"/>
                </a:lnTo>
                <a:lnTo>
                  <a:pt x="66" y="186"/>
                </a:lnTo>
                <a:lnTo>
                  <a:pt x="42" y="216"/>
                </a:lnTo>
                <a:lnTo>
                  <a:pt x="42" y="240"/>
                </a:lnTo>
                <a:lnTo>
                  <a:pt x="30" y="270"/>
                </a:lnTo>
                <a:lnTo>
                  <a:pt x="12" y="295"/>
                </a:lnTo>
                <a:lnTo>
                  <a:pt x="18" y="325"/>
                </a:lnTo>
                <a:lnTo>
                  <a:pt x="0" y="349"/>
                </a:lnTo>
                <a:lnTo>
                  <a:pt x="18" y="391"/>
                </a:lnTo>
                <a:lnTo>
                  <a:pt x="48" y="403"/>
                </a:lnTo>
                <a:lnTo>
                  <a:pt x="54" y="415"/>
                </a:lnTo>
                <a:lnTo>
                  <a:pt x="72" y="421"/>
                </a:lnTo>
                <a:lnTo>
                  <a:pt x="120" y="427"/>
                </a:lnTo>
                <a:close/>
              </a:path>
            </a:pathLst>
          </a:custGeom>
          <a:solidFill>
            <a:schemeClr val="bg1"/>
          </a:solidFill>
          <a:ln w="9525">
            <a:solidFill>
              <a:schemeClr val="bg2"/>
            </a:solidFill>
            <a:round/>
            <a:headEnd/>
            <a:tailEnd/>
          </a:ln>
        </p:spPr>
        <p:txBody>
          <a:bodyPr/>
          <a:lstStyle/>
          <a:p>
            <a:endParaRPr lang="el-GR"/>
          </a:p>
        </p:txBody>
      </p:sp>
      <p:sp>
        <p:nvSpPr>
          <p:cNvPr id="14340" name="Freeform 259"/>
          <p:cNvSpPr>
            <a:spLocks/>
          </p:cNvSpPr>
          <p:nvPr/>
        </p:nvSpPr>
        <p:spPr bwMode="auto">
          <a:xfrm>
            <a:off x="5572125" y="4953000"/>
            <a:ext cx="166688" cy="346075"/>
          </a:xfrm>
          <a:custGeom>
            <a:avLst/>
            <a:gdLst>
              <a:gd name="T0" fmla="*/ 2147483647 w 126"/>
              <a:gd name="T1" fmla="*/ 2147483647 h 265"/>
              <a:gd name="T2" fmla="*/ 0 w 126"/>
              <a:gd name="T3" fmla="*/ 2147483647 h 265"/>
              <a:gd name="T4" fmla="*/ 2147483647 w 126"/>
              <a:gd name="T5" fmla="*/ 2147483647 h 265"/>
              <a:gd name="T6" fmla="*/ 2147483647 w 126"/>
              <a:gd name="T7" fmla="*/ 2147483647 h 265"/>
              <a:gd name="T8" fmla="*/ 2147483647 w 126"/>
              <a:gd name="T9" fmla="*/ 2147483647 h 265"/>
              <a:gd name="T10" fmla="*/ 2147483647 w 126"/>
              <a:gd name="T11" fmla="*/ 2147483647 h 265"/>
              <a:gd name="T12" fmla="*/ 2147483647 w 126"/>
              <a:gd name="T13" fmla="*/ 2147483647 h 265"/>
              <a:gd name="T14" fmla="*/ 2147483647 w 126"/>
              <a:gd name="T15" fmla="*/ 2147483647 h 265"/>
              <a:gd name="T16" fmla="*/ 2147483647 w 126"/>
              <a:gd name="T17" fmla="*/ 0 h 265"/>
              <a:gd name="T18" fmla="*/ 2147483647 w 126"/>
              <a:gd name="T19" fmla="*/ 2147483647 h 265"/>
              <a:gd name="T20" fmla="*/ 2147483647 w 126"/>
              <a:gd name="T21" fmla="*/ 2147483647 h 265"/>
              <a:gd name="T22" fmla="*/ 2147483647 w 126"/>
              <a:gd name="T23" fmla="*/ 2147483647 h 265"/>
              <a:gd name="T24" fmla="*/ 2147483647 w 126"/>
              <a:gd name="T25" fmla="*/ 2147483647 h 265"/>
              <a:gd name="T26" fmla="*/ 2147483647 w 126"/>
              <a:gd name="T27" fmla="*/ 2147483647 h 265"/>
              <a:gd name="T28" fmla="*/ 2147483647 w 126"/>
              <a:gd name="T29" fmla="*/ 2147483647 h 265"/>
              <a:gd name="T30" fmla="*/ 2147483647 w 126"/>
              <a:gd name="T31" fmla="*/ 2147483647 h 265"/>
              <a:gd name="T32" fmla="*/ 2147483647 w 126"/>
              <a:gd name="T33" fmla="*/ 2147483647 h 2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6"/>
              <a:gd name="T52" fmla="*/ 0 h 265"/>
              <a:gd name="T53" fmla="*/ 126 w 126"/>
              <a:gd name="T54" fmla="*/ 265 h 2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6" h="265">
                <a:moveTo>
                  <a:pt x="6" y="217"/>
                </a:moveTo>
                <a:lnTo>
                  <a:pt x="0" y="193"/>
                </a:lnTo>
                <a:lnTo>
                  <a:pt x="12" y="169"/>
                </a:lnTo>
                <a:lnTo>
                  <a:pt x="24" y="139"/>
                </a:lnTo>
                <a:lnTo>
                  <a:pt x="12" y="91"/>
                </a:lnTo>
                <a:lnTo>
                  <a:pt x="30" y="78"/>
                </a:lnTo>
                <a:lnTo>
                  <a:pt x="54" y="60"/>
                </a:lnTo>
                <a:lnTo>
                  <a:pt x="78" y="24"/>
                </a:lnTo>
                <a:lnTo>
                  <a:pt x="108" y="0"/>
                </a:lnTo>
                <a:lnTo>
                  <a:pt x="126" y="24"/>
                </a:lnTo>
                <a:lnTo>
                  <a:pt x="126" y="66"/>
                </a:lnTo>
                <a:lnTo>
                  <a:pt x="126" y="91"/>
                </a:lnTo>
                <a:lnTo>
                  <a:pt x="78" y="253"/>
                </a:lnTo>
                <a:lnTo>
                  <a:pt x="54" y="259"/>
                </a:lnTo>
                <a:lnTo>
                  <a:pt x="30" y="265"/>
                </a:lnTo>
                <a:lnTo>
                  <a:pt x="6" y="247"/>
                </a:lnTo>
                <a:lnTo>
                  <a:pt x="6" y="217"/>
                </a:lnTo>
                <a:close/>
              </a:path>
            </a:pathLst>
          </a:custGeom>
          <a:solidFill>
            <a:schemeClr val="bg1"/>
          </a:solidFill>
          <a:ln w="9525">
            <a:solidFill>
              <a:schemeClr val="bg2"/>
            </a:solidFill>
            <a:round/>
            <a:headEnd/>
            <a:tailEnd/>
          </a:ln>
        </p:spPr>
        <p:txBody>
          <a:bodyPr/>
          <a:lstStyle/>
          <a:p>
            <a:endParaRPr lang="el-GR"/>
          </a:p>
        </p:txBody>
      </p:sp>
      <p:sp>
        <p:nvSpPr>
          <p:cNvPr id="14341" name="Freeform 266"/>
          <p:cNvSpPr>
            <a:spLocks/>
          </p:cNvSpPr>
          <p:nvPr/>
        </p:nvSpPr>
        <p:spPr bwMode="auto">
          <a:xfrm>
            <a:off x="8650288" y="5749925"/>
            <a:ext cx="179387" cy="204788"/>
          </a:xfrm>
          <a:custGeom>
            <a:avLst/>
            <a:gdLst>
              <a:gd name="T0" fmla="*/ 0 w 138"/>
              <a:gd name="T1" fmla="*/ 2147483647 h 157"/>
              <a:gd name="T2" fmla="*/ 2147483647 w 138"/>
              <a:gd name="T3" fmla="*/ 2147483647 h 157"/>
              <a:gd name="T4" fmla="*/ 2147483647 w 138"/>
              <a:gd name="T5" fmla="*/ 2147483647 h 157"/>
              <a:gd name="T6" fmla="*/ 2147483647 w 138"/>
              <a:gd name="T7" fmla="*/ 2147483647 h 157"/>
              <a:gd name="T8" fmla="*/ 2147483647 w 138"/>
              <a:gd name="T9" fmla="*/ 2147483647 h 157"/>
              <a:gd name="T10" fmla="*/ 2147483647 w 138"/>
              <a:gd name="T11" fmla="*/ 2147483647 h 157"/>
              <a:gd name="T12" fmla="*/ 2147483647 w 138"/>
              <a:gd name="T13" fmla="*/ 0 h 157"/>
              <a:gd name="T14" fmla="*/ 2147483647 w 138"/>
              <a:gd name="T15" fmla="*/ 2147483647 h 157"/>
              <a:gd name="T16" fmla="*/ 2147483647 w 138"/>
              <a:gd name="T17" fmla="*/ 2147483647 h 157"/>
              <a:gd name="T18" fmla="*/ 2147483647 w 138"/>
              <a:gd name="T19" fmla="*/ 2147483647 h 157"/>
              <a:gd name="T20" fmla="*/ 2147483647 w 138"/>
              <a:gd name="T21" fmla="*/ 2147483647 h 157"/>
              <a:gd name="T22" fmla="*/ 2147483647 w 138"/>
              <a:gd name="T23" fmla="*/ 2147483647 h 157"/>
              <a:gd name="T24" fmla="*/ 2147483647 w 138"/>
              <a:gd name="T25" fmla="*/ 2147483647 h 157"/>
              <a:gd name="T26" fmla="*/ 2147483647 w 138"/>
              <a:gd name="T27" fmla="*/ 2147483647 h 157"/>
              <a:gd name="T28" fmla="*/ 2147483647 w 138"/>
              <a:gd name="T29" fmla="*/ 2147483647 h 157"/>
              <a:gd name="T30" fmla="*/ 2147483647 w 138"/>
              <a:gd name="T31" fmla="*/ 2147483647 h 157"/>
              <a:gd name="T32" fmla="*/ 2147483647 w 138"/>
              <a:gd name="T33" fmla="*/ 2147483647 h 157"/>
              <a:gd name="T34" fmla="*/ 0 w 138"/>
              <a:gd name="T35" fmla="*/ 2147483647 h 15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8"/>
              <a:gd name="T55" fmla="*/ 0 h 157"/>
              <a:gd name="T56" fmla="*/ 138 w 138"/>
              <a:gd name="T57" fmla="*/ 157 h 15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8" h="157">
                <a:moveTo>
                  <a:pt x="0" y="133"/>
                </a:moveTo>
                <a:lnTo>
                  <a:pt x="18" y="97"/>
                </a:lnTo>
                <a:lnTo>
                  <a:pt x="30" y="79"/>
                </a:lnTo>
                <a:lnTo>
                  <a:pt x="66" y="60"/>
                </a:lnTo>
                <a:lnTo>
                  <a:pt x="78" y="54"/>
                </a:lnTo>
                <a:lnTo>
                  <a:pt x="90" y="30"/>
                </a:lnTo>
                <a:lnTo>
                  <a:pt x="102" y="0"/>
                </a:lnTo>
                <a:lnTo>
                  <a:pt x="114" y="12"/>
                </a:lnTo>
                <a:lnTo>
                  <a:pt x="138" y="18"/>
                </a:lnTo>
                <a:lnTo>
                  <a:pt x="138" y="36"/>
                </a:lnTo>
                <a:lnTo>
                  <a:pt x="114" y="54"/>
                </a:lnTo>
                <a:lnTo>
                  <a:pt x="102" y="67"/>
                </a:lnTo>
                <a:lnTo>
                  <a:pt x="78" y="91"/>
                </a:lnTo>
                <a:lnTo>
                  <a:pt x="72" y="115"/>
                </a:lnTo>
                <a:lnTo>
                  <a:pt x="66" y="151"/>
                </a:lnTo>
                <a:lnTo>
                  <a:pt x="36" y="157"/>
                </a:lnTo>
                <a:lnTo>
                  <a:pt x="18" y="151"/>
                </a:lnTo>
                <a:lnTo>
                  <a:pt x="0" y="133"/>
                </a:lnTo>
                <a:close/>
              </a:path>
            </a:pathLst>
          </a:custGeom>
          <a:solidFill>
            <a:schemeClr val="bg1"/>
          </a:solidFill>
          <a:ln w="9525">
            <a:solidFill>
              <a:schemeClr val="bg2"/>
            </a:solidFill>
            <a:round/>
            <a:headEnd/>
            <a:tailEnd/>
          </a:ln>
        </p:spPr>
        <p:txBody>
          <a:bodyPr/>
          <a:lstStyle/>
          <a:p>
            <a:endParaRPr lang="el-GR"/>
          </a:p>
        </p:txBody>
      </p:sp>
      <p:sp>
        <p:nvSpPr>
          <p:cNvPr id="14342" name="Freeform 267"/>
          <p:cNvSpPr>
            <a:spLocks/>
          </p:cNvSpPr>
          <p:nvPr/>
        </p:nvSpPr>
        <p:spPr bwMode="auto">
          <a:xfrm>
            <a:off x="8805863" y="5565775"/>
            <a:ext cx="125412" cy="201613"/>
          </a:xfrm>
          <a:custGeom>
            <a:avLst/>
            <a:gdLst>
              <a:gd name="T0" fmla="*/ 2147483647 w 96"/>
              <a:gd name="T1" fmla="*/ 2147483647 h 156"/>
              <a:gd name="T2" fmla="*/ 2147483647 w 96"/>
              <a:gd name="T3" fmla="*/ 2147483647 h 156"/>
              <a:gd name="T4" fmla="*/ 2147483647 w 96"/>
              <a:gd name="T5" fmla="*/ 2147483647 h 156"/>
              <a:gd name="T6" fmla="*/ 0 w 96"/>
              <a:gd name="T7" fmla="*/ 0 h 156"/>
              <a:gd name="T8" fmla="*/ 2147483647 w 96"/>
              <a:gd name="T9" fmla="*/ 2147483647 h 156"/>
              <a:gd name="T10" fmla="*/ 2147483647 w 96"/>
              <a:gd name="T11" fmla="*/ 2147483647 h 156"/>
              <a:gd name="T12" fmla="*/ 2147483647 w 96"/>
              <a:gd name="T13" fmla="*/ 2147483647 h 156"/>
              <a:gd name="T14" fmla="*/ 2147483647 w 96"/>
              <a:gd name="T15" fmla="*/ 2147483647 h 156"/>
              <a:gd name="T16" fmla="*/ 2147483647 w 96"/>
              <a:gd name="T17" fmla="*/ 2147483647 h 156"/>
              <a:gd name="T18" fmla="*/ 2147483647 w 96"/>
              <a:gd name="T19" fmla="*/ 2147483647 h 156"/>
              <a:gd name="T20" fmla="*/ 2147483647 w 96"/>
              <a:gd name="T21" fmla="*/ 2147483647 h 156"/>
              <a:gd name="T22" fmla="*/ 2147483647 w 96"/>
              <a:gd name="T23" fmla="*/ 2147483647 h 156"/>
              <a:gd name="T24" fmla="*/ 2147483647 w 96"/>
              <a:gd name="T25" fmla="*/ 2147483647 h 156"/>
              <a:gd name="T26" fmla="*/ 2147483647 w 96"/>
              <a:gd name="T27" fmla="*/ 2147483647 h 156"/>
              <a:gd name="T28" fmla="*/ 2147483647 w 96"/>
              <a:gd name="T29" fmla="*/ 2147483647 h 156"/>
              <a:gd name="T30" fmla="*/ 2147483647 w 96"/>
              <a:gd name="T31" fmla="*/ 2147483647 h 156"/>
              <a:gd name="T32" fmla="*/ 2147483647 w 96"/>
              <a:gd name="T33" fmla="*/ 2147483647 h 156"/>
              <a:gd name="T34" fmla="*/ 2147483647 w 96"/>
              <a:gd name="T35" fmla="*/ 2147483647 h 15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6"/>
              <a:gd name="T55" fmla="*/ 0 h 156"/>
              <a:gd name="T56" fmla="*/ 96 w 96"/>
              <a:gd name="T57" fmla="*/ 156 h 15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6" h="156">
                <a:moveTo>
                  <a:pt x="6" y="108"/>
                </a:moveTo>
                <a:lnTo>
                  <a:pt x="24" y="78"/>
                </a:lnTo>
                <a:lnTo>
                  <a:pt x="24" y="54"/>
                </a:lnTo>
                <a:lnTo>
                  <a:pt x="0" y="0"/>
                </a:lnTo>
                <a:lnTo>
                  <a:pt x="30" y="12"/>
                </a:lnTo>
                <a:lnTo>
                  <a:pt x="30" y="42"/>
                </a:lnTo>
                <a:lnTo>
                  <a:pt x="42" y="60"/>
                </a:lnTo>
                <a:lnTo>
                  <a:pt x="60" y="78"/>
                </a:lnTo>
                <a:lnTo>
                  <a:pt x="84" y="66"/>
                </a:lnTo>
                <a:lnTo>
                  <a:pt x="96" y="78"/>
                </a:lnTo>
                <a:lnTo>
                  <a:pt x="90" y="90"/>
                </a:lnTo>
                <a:lnTo>
                  <a:pt x="78" y="102"/>
                </a:lnTo>
                <a:lnTo>
                  <a:pt x="66" y="114"/>
                </a:lnTo>
                <a:lnTo>
                  <a:pt x="60" y="132"/>
                </a:lnTo>
                <a:lnTo>
                  <a:pt x="42" y="156"/>
                </a:lnTo>
                <a:lnTo>
                  <a:pt x="24" y="144"/>
                </a:lnTo>
                <a:lnTo>
                  <a:pt x="30" y="126"/>
                </a:lnTo>
                <a:lnTo>
                  <a:pt x="6" y="108"/>
                </a:lnTo>
                <a:close/>
              </a:path>
            </a:pathLst>
          </a:custGeom>
          <a:solidFill>
            <a:schemeClr val="bg1"/>
          </a:solidFill>
          <a:ln w="9525">
            <a:solidFill>
              <a:schemeClr val="bg2"/>
            </a:solidFill>
            <a:round/>
            <a:headEnd/>
            <a:tailEnd/>
          </a:ln>
        </p:spPr>
        <p:txBody>
          <a:bodyPr/>
          <a:lstStyle/>
          <a:p>
            <a:endParaRPr lang="el-GR"/>
          </a:p>
        </p:txBody>
      </p:sp>
      <p:sp>
        <p:nvSpPr>
          <p:cNvPr id="14343" name="Freeform 268"/>
          <p:cNvSpPr>
            <a:spLocks/>
          </p:cNvSpPr>
          <p:nvPr/>
        </p:nvSpPr>
        <p:spPr bwMode="auto">
          <a:xfrm>
            <a:off x="7323138" y="4938713"/>
            <a:ext cx="989012" cy="750887"/>
          </a:xfrm>
          <a:custGeom>
            <a:avLst/>
            <a:gdLst>
              <a:gd name="T0" fmla="*/ 2147483647 w 757"/>
              <a:gd name="T1" fmla="*/ 2147483647 h 577"/>
              <a:gd name="T2" fmla="*/ 2147483647 w 757"/>
              <a:gd name="T3" fmla="*/ 2147483647 h 577"/>
              <a:gd name="T4" fmla="*/ 0 w 757"/>
              <a:gd name="T5" fmla="*/ 2147483647 h 577"/>
              <a:gd name="T6" fmla="*/ 2147483647 w 757"/>
              <a:gd name="T7" fmla="*/ 2147483647 h 577"/>
              <a:gd name="T8" fmla="*/ 2147483647 w 757"/>
              <a:gd name="T9" fmla="*/ 2147483647 h 577"/>
              <a:gd name="T10" fmla="*/ 2147483647 w 757"/>
              <a:gd name="T11" fmla="*/ 2147483647 h 577"/>
              <a:gd name="T12" fmla="*/ 2147483647 w 757"/>
              <a:gd name="T13" fmla="*/ 2147483647 h 577"/>
              <a:gd name="T14" fmla="*/ 2147483647 w 757"/>
              <a:gd name="T15" fmla="*/ 2147483647 h 577"/>
              <a:gd name="T16" fmla="*/ 2147483647 w 757"/>
              <a:gd name="T17" fmla="*/ 2147483647 h 577"/>
              <a:gd name="T18" fmla="*/ 2147483647 w 757"/>
              <a:gd name="T19" fmla="*/ 2147483647 h 577"/>
              <a:gd name="T20" fmla="*/ 2147483647 w 757"/>
              <a:gd name="T21" fmla="*/ 0 h 577"/>
              <a:gd name="T22" fmla="*/ 2147483647 w 757"/>
              <a:gd name="T23" fmla="*/ 2147483647 h 577"/>
              <a:gd name="T24" fmla="*/ 2147483647 w 757"/>
              <a:gd name="T25" fmla="*/ 2147483647 h 577"/>
              <a:gd name="T26" fmla="*/ 2147483647 w 757"/>
              <a:gd name="T27" fmla="*/ 2147483647 h 577"/>
              <a:gd name="T28" fmla="*/ 2147483647 w 757"/>
              <a:gd name="T29" fmla="*/ 2147483647 h 577"/>
              <a:gd name="T30" fmla="*/ 2147483647 w 757"/>
              <a:gd name="T31" fmla="*/ 2147483647 h 577"/>
              <a:gd name="T32" fmla="*/ 2147483647 w 757"/>
              <a:gd name="T33" fmla="*/ 2147483647 h 577"/>
              <a:gd name="T34" fmla="*/ 2147483647 w 757"/>
              <a:gd name="T35" fmla="*/ 2147483647 h 577"/>
              <a:gd name="T36" fmla="*/ 2147483647 w 757"/>
              <a:gd name="T37" fmla="*/ 2147483647 h 577"/>
              <a:gd name="T38" fmla="*/ 2147483647 w 757"/>
              <a:gd name="T39" fmla="*/ 2147483647 h 577"/>
              <a:gd name="T40" fmla="*/ 2147483647 w 757"/>
              <a:gd name="T41" fmla="*/ 2147483647 h 577"/>
              <a:gd name="T42" fmla="*/ 2147483647 w 757"/>
              <a:gd name="T43" fmla="*/ 2147483647 h 577"/>
              <a:gd name="T44" fmla="*/ 2147483647 w 757"/>
              <a:gd name="T45" fmla="*/ 2147483647 h 577"/>
              <a:gd name="T46" fmla="*/ 2147483647 w 757"/>
              <a:gd name="T47" fmla="*/ 2147483647 h 577"/>
              <a:gd name="T48" fmla="*/ 2147483647 w 757"/>
              <a:gd name="T49" fmla="*/ 2147483647 h 577"/>
              <a:gd name="T50" fmla="*/ 2147483647 w 757"/>
              <a:gd name="T51" fmla="*/ 2147483647 h 577"/>
              <a:gd name="T52" fmla="*/ 2147483647 w 757"/>
              <a:gd name="T53" fmla="*/ 2147483647 h 577"/>
              <a:gd name="T54" fmla="*/ 2147483647 w 757"/>
              <a:gd name="T55" fmla="*/ 2147483647 h 577"/>
              <a:gd name="T56" fmla="*/ 2147483647 w 757"/>
              <a:gd name="T57" fmla="*/ 2147483647 h 577"/>
              <a:gd name="T58" fmla="*/ 2147483647 w 757"/>
              <a:gd name="T59" fmla="*/ 2147483647 h 577"/>
              <a:gd name="T60" fmla="*/ 2147483647 w 757"/>
              <a:gd name="T61" fmla="*/ 2147483647 h 577"/>
              <a:gd name="T62" fmla="*/ 2147483647 w 757"/>
              <a:gd name="T63" fmla="*/ 2147483647 h 577"/>
              <a:gd name="T64" fmla="*/ 2147483647 w 757"/>
              <a:gd name="T65" fmla="*/ 2147483647 h 577"/>
              <a:gd name="T66" fmla="*/ 2147483647 w 757"/>
              <a:gd name="T67" fmla="*/ 2147483647 h 577"/>
              <a:gd name="T68" fmla="*/ 2147483647 w 757"/>
              <a:gd name="T69" fmla="*/ 2147483647 h 577"/>
              <a:gd name="T70" fmla="*/ 2147483647 w 757"/>
              <a:gd name="T71" fmla="*/ 2147483647 h 57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57"/>
              <a:gd name="T109" fmla="*/ 0 h 577"/>
              <a:gd name="T110" fmla="*/ 757 w 757"/>
              <a:gd name="T111" fmla="*/ 577 h 57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57" h="577">
                <a:moveTo>
                  <a:pt x="30" y="463"/>
                </a:moveTo>
                <a:lnTo>
                  <a:pt x="36" y="415"/>
                </a:lnTo>
                <a:lnTo>
                  <a:pt x="30" y="385"/>
                </a:lnTo>
                <a:lnTo>
                  <a:pt x="6" y="307"/>
                </a:lnTo>
                <a:lnTo>
                  <a:pt x="6" y="283"/>
                </a:lnTo>
                <a:lnTo>
                  <a:pt x="0" y="247"/>
                </a:lnTo>
                <a:lnTo>
                  <a:pt x="6" y="217"/>
                </a:lnTo>
                <a:lnTo>
                  <a:pt x="30" y="193"/>
                </a:lnTo>
                <a:lnTo>
                  <a:pt x="78" y="175"/>
                </a:lnTo>
                <a:lnTo>
                  <a:pt x="114" y="151"/>
                </a:lnTo>
                <a:lnTo>
                  <a:pt x="144" y="145"/>
                </a:lnTo>
                <a:lnTo>
                  <a:pt x="156" y="109"/>
                </a:lnTo>
                <a:lnTo>
                  <a:pt x="180" y="97"/>
                </a:lnTo>
                <a:lnTo>
                  <a:pt x="204" y="90"/>
                </a:lnTo>
                <a:lnTo>
                  <a:pt x="240" y="60"/>
                </a:lnTo>
                <a:lnTo>
                  <a:pt x="264" y="48"/>
                </a:lnTo>
                <a:lnTo>
                  <a:pt x="282" y="60"/>
                </a:lnTo>
                <a:lnTo>
                  <a:pt x="300" y="66"/>
                </a:lnTo>
                <a:lnTo>
                  <a:pt x="312" y="42"/>
                </a:lnTo>
                <a:lnTo>
                  <a:pt x="330" y="24"/>
                </a:lnTo>
                <a:lnTo>
                  <a:pt x="360" y="18"/>
                </a:lnTo>
                <a:lnTo>
                  <a:pt x="372" y="0"/>
                </a:lnTo>
                <a:lnTo>
                  <a:pt x="396" y="6"/>
                </a:lnTo>
                <a:lnTo>
                  <a:pt x="438" y="12"/>
                </a:lnTo>
                <a:lnTo>
                  <a:pt x="432" y="36"/>
                </a:lnTo>
                <a:lnTo>
                  <a:pt x="420" y="66"/>
                </a:lnTo>
                <a:lnTo>
                  <a:pt x="438" y="78"/>
                </a:lnTo>
                <a:lnTo>
                  <a:pt x="468" y="78"/>
                </a:lnTo>
                <a:lnTo>
                  <a:pt x="492" y="115"/>
                </a:lnTo>
                <a:lnTo>
                  <a:pt x="510" y="109"/>
                </a:lnTo>
                <a:lnTo>
                  <a:pt x="540" y="90"/>
                </a:lnTo>
                <a:lnTo>
                  <a:pt x="540" y="30"/>
                </a:lnTo>
                <a:lnTo>
                  <a:pt x="564" y="0"/>
                </a:lnTo>
                <a:lnTo>
                  <a:pt x="576" y="42"/>
                </a:lnTo>
                <a:lnTo>
                  <a:pt x="582" y="54"/>
                </a:lnTo>
                <a:lnTo>
                  <a:pt x="594" y="60"/>
                </a:lnTo>
                <a:lnTo>
                  <a:pt x="612" y="121"/>
                </a:lnTo>
                <a:lnTo>
                  <a:pt x="642" y="151"/>
                </a:lnTo>
                <a:lnTo>
                  <a:pt x="678" y="163"/>
                </a:lnTo>
                <a:lnTo>
                  <a:pt x="690" y="199"/>
                </a:lnTo>
                <a:lnTo>
                  <a:pt x="708" y="211"/>
                </a:lnTo>
                <a:lnTo>
                  <a:pt x="714" y="241"/>
                </a:lnTo>
                <a:lnTo>
                  <a:pt x="751" y="265"/>
                </a:lnTo>
                <a:lnTo>
                  <a:pt x="751" y="289"/>
                </a:lnTo>
                <a:lnTo>
                  <a:pt x="757" y="325"/>
                </a:lnTo>
                <a:lnTo>
                  <a:pt x="757" y="379"/>
                </a:lnTo>
                <a:lnTo>
                  <a:pt x="714" y="469"/>
                </a:lnTo>
                <a:lnTo>
                  <a:pt x="696" y="523"/>
                </a:lnTo>
                <a:lnTo>
                  <a:pt x="696" y="547"/>
                </a:lnTo>
                <a:lnTo>
                  <a:pt x="684" y="547"/>
                </a:lnTo>
                <a:lnTo>
                  <a:pt x="660" y="559"/>
                </a:lnTo>
                <a:lnTo>
                  <a:pt x="636" y="577"/>
                </a:lnTo>
                <a:lnTo>
                  <a:pt x="618" y="577"/>
                </a:lnTo>
                <a:lnTo>
                  <a:pt x="594" y="559"/>
                </a:lnTo>
                <a:lnTo>
                  <a:pt x="576" y="571"/>
                </a:lnTo>
                <a:lnTo>
                  <a:pt x="534" y="553"/>
                </a:lnTo>
                <a:lnTo>
                  <a:pt x="498" y="535"/>
                </a:lnTo>
                <a:lnTo>
                  <a:pt x="480" y="505"/>
                </a:lnTo>
                <a:lnTo>
                  <a:pt x="468" y="481"/>
                </a:lnTo>
                <a:lnTo>
                  <a:pt x="444" y="487"/>
                </a:lnTo>
                <a:lnTo>
                  <a:pt x="420" y="463"/>
                </a:lnTo>
                <a:lnTo>
                  <a:pt x="378" y="421"/>
                </a:lnTo>
                <a:lnTo>
                  <a:pt x="312" y="409"/>
                </a:lnTo>
                <a:lnTo>
                  <a:pt x="264" y="415"/>
                </a:lnTo>
                <a:lnTo>
                  <a:pt x="204" y="433"/>
                </a:lnTo>
                <a:lnTo>
                  <a:pt x="198" y="451"/>
                </a:lnTo>
                <a:lnTo>
                  <a:pt x="162" y="457"/>
                </a:lnTo>
                <a:lnTo>
                  <a:pt x="138" y="457"/>
                </a:lnTo>
                <a:lnTo>
                  <a:pt x="120" y="475"/>
                </a:lnTo>
                <a:lnTo>
                  <a:pt x="84" y="487"/>
                </a:lnTo>
                <a:lnTo>
                  <a:pt x="60" y="487"/>
                </a:lnTo>
                <a:lnTo>
                  <a:pt x="30" y="463"/>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344" name="Freeform 269"/>
          <p:cNvSpPr>
            <a:spLocks/>
          </p:cNvSpPr>
          <p:nvPr/>
        </p:nvSpPr>
        <p:spPr bwMode="auto">
          <a:xfrm>
            <a:off x="8099425" y="5734050"/>
            <a:ext cx="87313" cy="119063"/>
          </a:xfrm>
          <a:custGeom>
            <a:avLst/>
            <a:gdLst>
              <a:gd name="T0" fmla="*/ 0 w 66"/>
              <a:gd name="T1" fmla="*/ 2147483647 h 91"/>
              <a:gd name="T2" fmla="*/ 2147483647 w 66"/>
              <a:gd name="T3" fmla="*/ 2147483647 h 91"/>
              <a:gd name="T4" fmla="*/ 2147483647 w 66"/>
              <a:gd name="T5" fmla="*/ 2147483647 h 91"/>
              <a:gd name="T6" fmla="*/ 2147483647 w 66"/>
              <a:gd name="T7" fmla="*/ 2147483647 h 91"/>
              <a:gd name="T8" fmla="*/ 2147483647 w 66"/>
              <a:gd name="T9" fmla="*/ 2147483647 h 91"/>
              <a:gd name="T10" fmla="*/ 2147483647 w 66"/>
              <a:gd name="T11" fmla="*/ 2147483647 h 91"/>
              <a:gd name="T12" fmla="*/ 2147483647 w 66"/>
              <a:gd name="T13" fmla="*/ 0 h 91"/>
              <a:gd name="T14" fmla="*/ 2147483647 w 66"/>
              <a:gd name="T15" fmla="*/ 2147483647 h 91"/>
              <a:gd name="T16" fmla="*/ 0 w 66"/>
              <a:gd name="T17" fmla="*/ 2147483647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
              <a:gd name="T28" fmla="*/ 0 h 91"/>
              <a:gd name="T29" fmla="*/ 66 w 66"/>
              <a:gd name="T30" fmla="*/ 91 h 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 h="91">
                <a:moveTo>
                  <a:pt x="0" y="18"/>
                </a:moveTo>
                <a:lnTo>
                  <a:pt x="12" y="48"/>
                </a:lnTo>
                <a:lnTo>
                  <a:pt x="18" y="72"/>
                </a:lnTo>
                <a:lnTo>
                  <a:pt x="36" y="91"/>
                </a:lnTo>
                <a:lnTo>
                  <a:pt x="48" y="66"/>
                </a:lnTo>
                <a:lnTo>
                  <a:pt x="66" y="30"/>
                </a:lnTo>
                <a:lnTo>
                  <a:pt x="66" y="0"/>
                </a:lnTo>
                <a:lnTo>
                  <a:pt x="42" y="12"/>
                </a:lnTo>
                <a:lnTo>
                  <a:pt x="0" y="18"/>
                </a:lnTo>
                <a:close/>
              </a:path>
            </a:pathLst>
          </a:custGeom>
          <a:solidFill>
            <a:schemeClr val="bg1"/>
          </a:solidFill>
          <a:ln w="9525">
            <a:solidFill>
              <a:schemeClr val="bg2"/>
            </a:solidFill>
            <a:round/>
            <a:headEnd/>
            <a:tailEnd/>
          </a:ln>
        </p:spPr>
        <p:txBody>
          <a:bodyPr/>
          <a:lstStyle/>
          <a:p>
            <a:endParaRPr lang="el-GR"/>
          </a:p>
        </p:txBody>
      </p:sp>
      <p:sp>
        <p:nvSpPr>
          <p:cNvPr id="14345" name="Freeform 270"/>
          <p:cNvSpPr>
            <a:spLocks/>
          </p:cNvSpPr>
          <p:nvPr/>
        </p:nvSpPr>
        <p:spPr bwMode="auto">
          <a:xfrm>
            <a:off x="6899275" y="4525963"/>
            <a:ext cx="241300" cy="265112"/>
          </a:xfrm>
          <a:custGeom>
            <a:avLst/>
            <a:gdLst>
              <a:gd name="T0" fmla="*/ 0 w 31"/>
              <a:gd name="T1" fmla="*/ 0 h 34"/>
              <a:gd name="T2" fmla="*/ 2147483647 w 31"/>
              <a:gd name="T3" fmla="*/ 0 h 34"/>
              <a:gd name="T4" fmla="*/ 2147483647 w 31"/>
              <a:gd name="T5" fmla="*/ 2147483647 h 34"/>
              <a:gd name="T6" fmla="*/ 2147483647 w 31"/>
              <a:gd name="T7" fmla="*/ 2147483647 h 34"/>
              <a:gd name="T8" fmla="*/ 2147483647 w 31"/>
              <a:gd name="T9" fmla="*/ 2147483647 h 34"/>
              <a:gd name="T10" fmla="*/ 2147483647 w 31"/>
              <a:gd name="T11" fmla="*/ 2147483647 h 34"/>
              <a:gd name="T12" fmla="*/ 2147483647 w 31"/>
              <a:gd name="T13" fmla="*/ 2147483647 h 34"/>
              <a:gd name="T14" fmla="*/ 2147483647 w 31"/>
              <a:gd name="T15" fmla="*/ 2147483647 h 34"/>
              <a:gd name="T16" fmla="*/ 2147483647 w 31"/>
              <a:gd name="T17" fmla="*/ 2147483647 h 34"/>
              <a:gd name="T18" fmla="*/ 2147483647 w 31"/>
              <a:gd name="T19" fmla="*/ 2147483647 h 34"/>
              <a:gd name="T20" fmla="*/ 2147483647 w 31"/>
              <a:gd name="T21" fmla="*/ 2147483647 h 34"/>
              <a:gd name="T22" fmla="*/ 2147483647 w 31"/>
              <a:gd name="T23" fmla="*/ 2147483647 h 34"/>
              <a:gd name="T24" fmla="*/ 2147483647 w 31"/>
              <a:gd name="T25" fmla="*/ 2147483647 h 34"/>
              <a:gd name="T26" fmla="*/ 2147483647 w 31"/>
              <a:gd name="T27" fmla="*/ 2147483647 h 34"/>
              <a:gd name="T28" fmla="*/ 2147483647 w 31"/>
              <a:gd name="T29" fmla="*/ 2147483647 h 34"/>
              <a:gd name="T30" fmla="*/ 2147483647 w 31"/>
              <a:gd name="T31" fmla="*/ 2147483647 h 34"/>
              <a:gd name="T32" fmla="*/ 0 w 31"/>
              <a:gd name="T33" fmla="*/ 0 h 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
              <a:gd name="T52" fmla="*/ 0 h 34"/>
              <a:gd name="T53" fmla="*/ 31 w 31"/>
              <a:gd name="T54" fmla="*/ 34 h 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 h="34">
                <a:moveTo>
                  <a:pt x="0" y="0"/>
                </a:moveTo>
                <a:cubicBezTo>
                  <a:pt x="4" y="0"/>
                  <a:pt x="4" y="0"/>
                  <a:pt x="4" y="0"/>
                </a:cubicBezTo>
                <a:cubicBezTo>
                  <a:pt x="8" y="6"/>
                  <a:pt x="8" y="6"/>
                  <a:pt x="8" y="6"/>
                </a:cubicBezTo>
                <a:cubicBezTo>
                  <a:pt x="11" y="8"/>
                  <a:pt x="11" y="8"/>
                  <a:pt x="11" y="8"/>
                </a:cubicBezTo>
                <a:cubicBezTo>
                  <a:pt x="16" y="10"/>
                  <a:pt x="16" y="10"/>
                  <a:pt x="16" y="10"/>
                </a:cubicBezTo>
                <a:cubicBezTo>
                  <a:pt x="24" y="17"/>
                  <a:pt x="24" y="17"/>
                  <a:pt x="24" y="17"/>
                </a:cubicBezTo>
                <a:cubicBezTo>
                  <a:pt x="26" y="20"/>
                  <a:pt x="26" y="20"/>
                  <a:pt x="26" y="20"/>
                </a:cubicBezTo>
                <a:cubicBezTo>
                  <a:pt x="30" y="25"/>
                  <a:pt x="30" y="25"/>
                  <a:pt x="30" y="25"/>
                </a:cubicBezTo>
                <a:cubicBezTo>
                  <a:pt x="31" y="31"/>
                  <a:pt x="31" y="31"/>
                  <a:pt x="31" y="31"/>
                </a:cubicBezTo>
                <a:cubicBezTo>
                  <a:pt x="27" y="34"/>
                  <a:pt x="27" y="34"/>
                  <a:pt x="27" y="34"/>
                </a:cubicBezTo>
                <a:cubicBezTo>
                  <a:pt x="21" y="29"/>
                  <a:pt x="21" y="29"/>
                  <a:pt x="21" y="29"/>
                </a:cubicBezTo>
                <a:cubicBezTo>
                  <a:pt x="15" y="26"/>
                  <a:pt x="15" y="26"/>
                  <a:pt x="15" y="26"/>
                </a:cubicBezTo>
                <a:cubicBezTo>
                  <a:pt x="12" y="18"/>
                  <a:pt x="12" y="18"/>
                  <a:pt x="12" y="18"/>
                </a:cubicBezTo>
                <a:cubicBezTo>
                  <a:pt x="9" y="16"/>
                  <a:pt x="9" y="16"/>
                  <a:pt x="9" y="16"/>
                </a:cubicBezTo>
                <a:cubicBezTo>
                  <a:pt x="9" y="16"/>
                  <a:pt x="7" y="13"/>
                  <a:pt x="6" y="12"/>
                </a:cubicBezTo>
                <a:cubicBezTo>
                  <a:pt x="4" y="11"/>
                  <a:pt x="1" y="8"/>
                  <a:pt x="1" y="8"/>
                </a:cubicBezTo>
                <a:lnTo>
                  <a:pt x="0" y="0"/>
                </a:lnTo>
                <a:close/>
              </a:path>
            </a:pathLst>
          </a:custGeom>
          <a:solidFill>
            <a:schemeClr val="bg1"/>
          </a:solidFill>
          <a:ln w="9525">
            <a:solidFill>
              <a:schemeClr val="bg2"/>
            </a:solidFill>
            <a:round/>
            <a:headEnd/>
            <a:tailEnd/>
          </a:ln>
        </p:spPr>
        <p:txBody>
          <a:bodyPr/>
          <a:lstStyle/>
          <a:p>
            <a:endParaRPr lang="el-GR"/>
          </a:p>
        </p:txBody>
      </p:sp>
      <p:sp>
        <p:nvSpPr>
          <p:cNvPr id="14346" name="Freeform 271"/>
          <p:cNvSpPr>
            <a:spLocks/>
          </p:cNvSpPr>
          <p:nvPr/>
        </p:nvSpPr>
        <p:spPr bwMode="auto">
          <a:xfrm>
            <a:off x="7229475" y="4478338"/>
            <a:ext cx="227013" cy="265112"/>
          </a:xfrm>
          <a:custGeom>
            <a:avLst/>
            <a:gdLst>
              <a:gd name="T0" fmla="*/ 2147483647 w 174"/>
              <a:gd name="T1" fmla="*/ 2147483647 h 204"/>
              <a:gd name="T2" fmla="*/ 0 w 174"/>
              <a:gd name="T3" fmla="*/ 2147483647 h 204"/>
              <a:gd name="T4" fmla="*/ 0 w 174"/>
              <a:gd name="T5" fmla="*/ 2147483647 h 204"/>
              <a:gd name="T6" fmla="*/ 2147483647 w 174"/>
              <a:gd name="T7" fmla="*/ 2147483647 h 204"/>
              <a:gd name="T8" fmla="*/ 2147483647 w 174"/>
              <a:gd name="T9" fmla="*/ 2147483647 h 204"/>
              <a:gd name="T10" fmla="*/ 2147483647 w 174"/>
              <a:gd name="T11" fmla="*/ 2147483647 h 204"/>
              <a:gd name="T12" fmla="*/ 2147483647 w 174"/>
              <a:gd name="T13" fmla="*/ 2147483647 h 204"/>
              <a:gd name="T14" fmla="*/ 2147483647 w 174"/>
              <a:gd name="T15" fmla="*/ 0 h 204"/>
              <a:gd name="T16" fmla="*/ 2147483647 w 174"/>
              <a:gd name="T17" fmla="*/ 2147483647 h 204"/>
              <a:gd name="T18" fmla="*/ 2147483647 w 174"/>
              <a:gd name="T19" fmla="*/ 2147483647 h 204"/>
              <a:gd name="T20" fmla="*/ 2147483647 w 174"/>
              <a:gd name="T21" fmla="*/ 2147483647 h 204"/>
              <a:gd name="T22" fmla="*/ 2147483647 w 174"/>
              <a:gd name="T23" fmla="*/ 2147483647 h 204"/>
              <a:gd name="T24" fmla="*/ 2147483647 w 174"/>
              <a:gd name="T25" fmla="*/ 2147483647 h 204"/>
              <a:gd name="T26" fmla="*/ 2147483647 w 174"/>
              <a:gd name="T27" fmla="*/ 2147483647 h 204"/>
              <a:gd name="T28" fmla="*/ 2147483647 w 174"/>
              <a:gd name="T29" fmla="*/ 2147483647 h 204"/>
              <a:gd name="T30" fmla="*/ 2147483647 w 174"/>
              <a:gd name="T31" fmla="*/ 2147483647 h 204"/>
              <a:gd name="T32" fmla="*/ 2147483647 w 174"/>
              <a:gd name="T33" fmla="*/ 2147483647 h 204"/>
              <a:gd name="T34" fmla="*/ 2147483647 w 174"/>
              <a:gd name="T35" fmla="*/ 2147483647 h 204"/>
              <a:gd name="T36" fmla="*/ 2147483647 w 174"/>
              <a:gd name="T37" fmla="*/ 2147483647 h 204"/>
              <a:gd name="T38" fmla="*/ 2147483647 w 174"/>
              <a:gd name="T39" fmla="*/ 2147483647 h 204"/>
              <a:gd name="T40" fmla="*/ 2147483647 w 174"/>
              <a:gd name="T41" fmla="*/ 2147483647 h 204"/>
              <a:gd name="T42" fmla="*/ 2147483647 w 174"/>
              <a:gd name="T43" fmla="*/ 2147483647 h 204"/>
              <a:gd name="T44" fmla="*/ 2147483647 w 174"/>
              <a:gd name="T45" fmla="*/ 2147483647 h 204"/>
              <a:gd name="T46" fmla="*/ 2147483647 w 174"/>
              <a:gd name="T47" fmla="*/ 2147483647 h 20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74"/>
              <a:gd name="T73" fmla="*/ 0 h 204"/>
              <a:gd name="T74" fmla="*/ 174 w 174"/>
              <a:gd name="T75" fmla="*/ 204 h 20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74" h="204">
                <a:moveTo>
                  <a:pt x="12" y="168"/>
                </a:moveTo>
                <a:lnTo>
                  <a:pt x="0" y="144"/>
                </a:lnTo>
                <a:lnTo>
                  <a:pt x="0" y="108"/>
                </a:lnTo>
                <a:lnTo>
                  <a:pt x="12" y="90"/>
                </a:lnTo>
                <a:lnTo>
                  <a:pt x="36" y="84"/>
                </a:lnTo>
                <a:lnTo>
                  <a:pt x="60" y="66"/>
                </a:lnTo>
                <a:lnTo>
                  <a:pt x="96" y="24"/>
                </a:lnTo>
                <a:lnTo>
                  <a:pt x="138" y="0"/>
                </a:lnTo>
                <a:lnTo>
                  <a:pt x="162" y="12"/>
                </a:lnTo>
                <a:lnTo>
                  <a:pt x="174" y="30"/>
                </a:lnTo>
                <a:lnTo>
                  <a:pt x="156" y="48"/>
                </a:lnTo>
                <a:lnTo>
                  <a:pt x="150" y="66"/>
                </a:lnTo>
                <a:lnTo>
                  <a:pt x="156" y="90"/>
                </a:lnTo>
                <a:lnTo>
                  <a:pt x="174" y="108"/>
                </a:lnTo>
                <a:lnTo>
                  <a:pt x="156" y="120"/>
                </a:lnTo>
                <a:lnTo>
                  <a:pt x="150" y="132"/>
                </a:lnTo>
                <a:lnTo>
                  <a:pt x="138" y="150"/>
                </a:lnTo>
                <a:lnTo>
                  <a:pt x="126" y="168"/>
                </a:lnTo>
                <a:lnTo>
                  <a:pt x="114" y="198"/>
                </a:lnTo>
                <a:lnTo>
                  <a:pt x="90" y="204"/>
                </a:lnTo>
                <a:lnTo>
                  <a:pt x="72" y="192"/>
                </a:lnTo>
                <a:lnTo>
                  <a:pt x="42" y="192"/>
                </a:lnTo>
                <a:lnTo>
                  <a:pt x="24" y="192"/>
                </a:lnTo>
                <a:lnTo>
                  <a:pt x="12" y="168"/>
                </a:lnTo>
                <a:close/>
              </a:path>
            </a:pathLst>
          </a:custGeom>
          <a:solidFill>
            <a:schemeClr val="bg1"/>
          </a:solidFill>
          <a:ln w="9525">
            <a:solidFill>
              <a:schemeClr val="bg2"/>
            </a:solidFill>
            <a:round/>
            <a:headEnd/>
            <a:tailEnd/>
          </a:ln>
        </p:spPr>
        <p:txBody>
          <a:bodyPr/>
          <a:lstStyle/>
          <a:p>
            <a:endParaRPr lang="el-GR"/>
          </a:p>
        </p:txBody>
      </p:sp>
      <p:sp>
        <p:nvSpPr>
          <p:cNvPr id="14347" name="Freeform 274"/>
          <p:cNvSpPr>
            <a:spLocks/>
          </p:cNvSpPr>
          <p:nvPr/>
        </p:nvSpPr>
        <p:spPr bwMode="auto">
          <a:xfrm>
            <a:off x="7456488" y="4618038"/>
            <a:ext cx="141287" cy="173037"/>
          </a:xfrm>
          <a:custGeom>
            <a:avLst/>
            <a:gdLst>
              <a:gd name="T0" fmla="*/ 2147483647 w 108"/>
              <a:gd name="T1" fmla="*/ 2147483647 h 132"/>
              <a:gd name="T2" fmla="*/ 2147483647 w 108"/>
              <a:gd name="T3" fmla="*/ 2147483647 h 132"/>
              <a:gd name="T4" fmla="*/ 0 w 108"/>
              <a:gd name="T5" fmla="*/ 2147483647 h 132"/>
              <a:gd name="T6" fmla="*/ 2147483647 w 108"/>
              <a:gd name="T7" fmla="*/ 2147483647 h 132"/>
              <a:gd name="T8" fmla="*/ 2147483647 w 108"/>
              <a:gd name="T9" fmla="*/ 2147483647 h 132"/>
              <a:gd name="T10" fmla="*/ 2147483647 w 108"/>
              <a:gd name="T11" fmla="*/ 2147483647 h 132"/>
              <a:gd name="T12" fmla="*/ 2147483647 w 108"/>
              <a:gd name="T13" fmla="*/ 2147483647 h 132"/>
              <a:gd name="T14" fmla="*/ 2147483647 w 108"/>
              <a:gd name="T15" fmla="*/ 0 h 132"/>
              <a:gd name="T16" fmla="*/ 2147483647 w 108"/>
              <a:gd name="T17" fmla="*/ 2147483647 h 132"/>
              <a:gd name="T18" fmla="*/ 2147483647 w 108"/>
              <a:gd name="T19" fmla="*/ 2147483647 h 132"/>
              <a:gd name="T20" fmla="*/ 2147483647 w 108"/>
              <a:gd name="T21" fmla="*/ 2147483647 h 132"/>
              <a:gd name="T22" fmla="*/ 2147483647 w 108"/>
              <a:gd name="T23" fmla="*/ 2147483647 h 132"/>
              <a:gd name="T24" fmla="*/ 2147483647 w 108"/>
              <a:gd name="T25" fmla="*/ 2147483647 h 132"/>
              <a:gd name="T26" fmla="*/ 2147483647 w 108"/>
              <a:gd name="T27" fmla="*/ 2147483647 h 132"/>
              <a:gd name="T28" fmla="*/ 2147483647 w 108"/>
              <a:gd name="T29" fmla="*/ 2147483647 h 132"/>
              <a:gd name="T30" fmla="*/ 2147483647 w 108"/>
              <a:gd name="T31" fmla="*/ 2147483647 h 132"/>
              <a:gd name="T32" fmla="*/ 2147483647 w 108"/>
              <a:gd name="T33" fmla="*/ 2147483647 h 132"/>
              <a:gd name="T34" fmla="*/ 2147483647 w 108"/>
              <a:gd name="T35" fmla="*/ 2147483647 h 132"/>
              <a:gd name="T36" fmla="*/ 2147483647 w 108"/>
              <a:gd name="T37" fmla="*/ 2147483647 h 132"/>
              <a:gd name="T38" fmla="*/ 2147483647 w 108"/>
              <a:gd name="T39" fmla="*/ 2147483647 h 132"/>
              <a:gd name="T40" fmla="*/ 2147483647 w 108"/>
              <a:gd name="T41" fmla="*/ 2147483647 h 132"/>
              <a:gd name="T42" fmla="*/ 2147483647 w 108"/>
              <a:gd name="T43" fmla="*/ 2147483647 h 132"/>
              <a:gd name="T44" fmla="*/ 2147483647 w 108"/>
              <a:gd name="T45" fmla="*/ 2147483647 h 132"/>
              <a:gd name="T46" fmla="*/ 2147483647 w 108"/>
              <a:gd name="T47" fmla="*/ 2147483647 h 1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8"/>
              <a:gd name="T73" fmla="*/ 0 h 132"/>
              <a:gd name="T74" fmla="*/ 108 w 108"/>
              <a:gd name="T75" fmla="*/ 132 h 13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8" h="132">
                <a:moveTo>
                  <a:pt x="12" y="126"/>
                </a:moveTo>
                <a:lnTo>
                  <a:pt x="12" y="108"/>
                </a:lnTo>
                <a:lnTo>
                  <a:pt x="0" y="84"/>
                </a:lnTo>
                <a:lnTo>
                  <a:pt x="6" y="66"/>
                </a:lnTo>
                <a:lnTo>
                  <a:pt x="24" y="24"/>
                </a:lnTo>
                <a:lnTo>
                  <a:pt x="36" y="12"/>
                </a:lnTo>
                <a:lnTo>
                  <a:pt x="66" y="6"/>
                </a:lnTo>
                <a:lnTo>
                  <a:pt x="108" y="0"/>
                </a:lnTo>
                <a:lnTo>
                  <a:pt x="108" y="12"/>
                </a:lnTo>
                <a:lnTo>
                  <a:pt x="90" y="12"/>
                </a:lnTo>
                <a:lnTo>
                  <a:pt x="54" y="24"/>
                </a:lnTo>
                <a:lnTo>
                  <a:pt x="42" y="42"/>
                </a:lnTo>
                <a:lnTo>
                  <a:pt x="84" y="42"/>
                </a:lnTo>
                <a:lnTo>
                  <a:pt x="90" y="60"/>
                </a:lnTo>
                <a:lnTo>
                  <a:pt x="78" y="66"/>
                </a:lnTo>
                <a:lnTo>
                  <a:pt x="66" y="78"/>
                </a:lnTo>
                <a:lnTo>
                  <a:pt x="90" y="102"/>
                </a:lnTo>
                <a:lnTo>
                  <a:pt x="96" y="126"/>
                </a:lnTo>
                <a:lnTo>
                  <a:pt x="72" y="126"/>
                </a:lnTo>
                <a:lnTo>
                  <a:pt x="54" y="108"/>
                </a:lnTo>
                <a:lnTo>
                  <a:pt x="36" y="84"/>
                </a:lnTo>
                <a:lnTo>
                  <a:pt x="36" y="114"/>
                </a:lnTo>
                <a:lnTo>
                  <a:pt x="36" y="132"/>
                </a:lnTo>
                <a:lnTo>
                  <a:pt x="12" y="126"/>
                </a:lnTo>
                <a:close/>
              </a:path>
            </a:pathLst>
          </a:custGeom>
          <a:solidFill>
            <a:schemeClr val="bg1"/>
          </a:solidFill>
          <a:ln w="9525">
            <a:solidFill>
              <a:schemeClr val="bg2"/>
            </a:solidFill>
            <a:round/>
            <a:headEnd/>
            <a:tailEnd/>
          </a:ln>
        </p:spPr>
        <p:txBody>
          <a:bodyPr/>
          <a:lstStyle/>
          <a:p>
            <a:endParaRPr lang="el-GR"/>
          </a:p>
        </p:txBody>
      </p:sp>
      <p:sp>
        <p:nvSpPr>
          <p:cNvPr id="14348" name="Freeform 275"/>
          <p:cNvSpPr>
            <a:spLocks/>
          </p:cNvSpPr>
          <p:nvPr/>
        </p:nvSpPr>
        <p:spPr bwMode="auto">
          <a:xfrm>
            <a:off x="7135813" y="4814888"/>
            <a:ext cx="265112" cy="60325"/>
          </a:xfrm>
          <a:custGeom>
            <a:avLst/>
            <a:gdLst>
              <a:gd name="T0" fmla="*/ 0 w 34"/>
              <a:gd name="T1" fmla="*/ 2147483647 h 8"/>
              <a:gd name="T2" fmla="*/ 2147483647 w 34"/>
              <a:gd name="T3" fmla="*/ 0 h 8"/>
              <a:gd name="T4" fmla="*/ 2147483647 w 34"/>
              <a:gd name="T5" fmla="*/ 0 h 8"/>
              <a:gd name="T6" fmla="*/ 2147483647 w 34"/>
              <a:gd name="T7" fmla="*/ 2147483647 h 8"/>
              <a:gd name="T8" fmla="*/ 2147483647 w 34"/>
              <a:gd name="T9" fmla="*/ 2147483647 h 8"/>
              <a:gd name="T10" fmla="*/ 2147483647 w 34"/>
              <a:gd name="T11" fmla="*/ 2147483647 h 8"/>
              <a:gd name="T12" fmla="*/ 2147483647 w 34"/>
              <a:gd name="T13" fmla="*/ 2147483647 h 8"/>
              <a:gd name="T14" fmla="*/ 2147483647 w 34"/>
              <a:gd name="T15" fmla="*/ 2147483647 h 8"/>
              <a:gd name="T16" fmla="*/ 2147483647 w 34"/>
              <a:gd name="T17" fmla="*/ 2147483647 h 8"/>
              <a:gd name="T18" fmla="*/ 2147483647 w 34"/>
              <a:gd name="T19" fmla="*/ 2147483647 h 8"/>
              <a:gd name="T20" fmla="*/ 0 w 34"/>
              <a:gd name="T21" fmla="*/ 2147483647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4"/>
              <a:gd name="T34" fmla="*/ 0 h 8"/>
              <a:gd name="T35" fmla="*/ 34 w 34"/>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4" h="8">
                <a:moveTo>
                  <a:pt x="0" y="1"/>
                </a:moveTo>
                <a:cubicBezTo>
                  <a:pt x="9" y="0"/>
                  <a:pt x="9" y="0"/>
                  <a:pt x="9" y="0"/>
                </a:cubicBezTo>
                <a:cubicBezTo>
                  <a:pt x="16" y="0"/>
                  <a:pt x="16" y="0"/>
                  <a:pt x="16" y="0"/>
                </a:cubicBezTo>
                <a:cubicBezTo>
                  <a:pt x="20" y="1"/>
                  <a:pt x="20" y="1"/>
                  <a:pt x="20" y="1"/>
                </a:cubicBezTo>
                <a:cubicBezTo>
                  <a:pt x="23" y="3"/>
                  <a:pt x="23" y="3"/>
                  <a:pt x="23" y="3"/>
                </a:cubicBezTo>
                <a:cubicBezTo>
                  <a:pt x="31" y="5"/>
                  <a:pt x="31" y="5"/>
                  <a:pt x="31" y="5"/>
                </a:cubicBezTo>
                <a:cubicBezTo>
                  <a:pt x="34" y="8"/>
                  <a:pt x="34" y="8"/>
                  <a:pt x="34" y="8"/>
                </a:cubicBezTo>
                <a:cubicBezTo>
                  <a:pt x="26" y="7"/>
                  <a:pt x="26" y="7"/>
                  <a:pt x="26" y="7"/>
                </a:cubicBezTo>
                <a:cubicBezTo>
                  <a:pt x="19" y="6"/>
                  <a:pt x="19" y="6"/>
                  <a:pt x="19" y="6"/>
                </a:cubicBezTo>
                <a:cubicBezTo>
                  <a:pt x="19" y="6"/>
                  <a:pt x="10" y="4"/>
                  <a:pt x="8" y="4"/>
                </a:cubicBezTo>
                <a:cubicBezTo>
                  <a:pt x="7" y="3"/>
                  <a:pt x="0" y="1"/>
                  <a:pt x="0" y="1"/>
                </a:cubicBezTo>
                <a:close/>
              </a:path>
            </a:pathLst>
          </a:custGeom>
          <a:solidFill>
            <a:schemeClr val="bg1"/>
          </a:solidFill>
          <a:ln w="9525">
            <a:solidFill>
              <a:schemeClr val="bg2"/>
            </a:solidFill>
            <a:round/>
            <a:headEnd/>
            <a:tailEnd/>
          </a:ln>
        </p:spPr>
        <p:txBody>
          <a:bodyPr/>
          <a:lstStyle/>
          <a:p>
            <a:endParaRPr lang="el-GR"/>
          </a:p>
        </p:txBody>
      </p:sp>
      <p:sp>
        <p:nvSpPr>
          <p:cNvPr id="14349" name="Freeform 276"/>
          <p:cNvSpPr>
            <a:spLocks/>
          </p:cNvSpPr>
          <p:nvPr/>
        </p:nvSpPr>
        <p:spPr bwMode="auto">
          <a:xfrm>
            <a:off x="2928938" y="3178175"/>
            <a:ext cx="158750" cy="179388"/>
          </a:xfrm>
          <a:custGeom>
            <a:avLst/>
            <a:gdLst>
              <a:gd name="T0" fmla="*/ 0 w 120"/>
              <a:gd name="T1" fmla="*/ 2147483647 h 138"/>
              <a:gd name="T2" fmla="*/ 0 w 120"/>
              <a:gd name="T3" fmla="*/ 2147483647 h 138"/>
              <a:gd name="T4" fmla="*/ 2147483647 w 120"/>
              <a:gd name="T5" fmla="*/ 2147483647 h 138"/>
              <a:gd name="T6" fmla="*/ 2147483647 w 120"/>
              <a:gd name="T7" fmla="*/ 2147483647 h 138"/>
              <a:gd name="T8" fmla="*/ 2147483647 w 120"/>
              <a:gd name="T9" fmla="*/ 0 h 138"/>
              <a:gd name="T10" fmla="*/ 2147483647 w 120"/>
              <a:gd name="T11" fmla="*/ 2147483647 h 138"/>
              <a:gd name="T12" fmla="*/ 2147483647 w 120"/>
              <a:gd name="T13" fmla="*/ 2147483647 h 138"/>
              <a:gd name="T14" fmla="*/ 2147483647 w 120"/>
              <a:gd name="T15" fmla="*/ 2147483647 h 138"/>
              <a:gd name="T16" fmla="*/ 2147483647 w 120"/>
              <a:gd name="T17" fmla="*/ 2147483647 h 138"/>
              <a:gd name="T18" fmla="*/ 2147483647 w 120"/>
              <a:gd name="T19" fmla="*/ 2147483647 h 138"/>
              <a:gd name="T20" fmla="*/ 2147483647 w 120"/>
              <a:gd name="T21" fmla="*/ 2147483647 h 138"/>
              <a:gd name="T22" fmla="*/ 2147483647 w 120"/>
              <a:gd name="T23" fmla="*/ 2147483647 h 138"/>
              <a:gd name="T24" fmla="*/ 2147483647 w 120"/>
              <a:gd name="T25" fmla="*/ 2147483647 h 138"/>
              <a:gd name="T26" fmla="*/ 2147483647 w 120"/>
              <a:gd name="T27" fmla="*/ 2147483647 h 138"/>
              <a:gd name="T28" fmla="*/ 2147483647 w 120"/>
              <a:gd name="T29" fmla="*/ 2147483647 h 138"/>
              <a:gd name="T30" fmla="*/ 2147483647 w 120"/>
              <a:gd name="T31" fmla="*/ 2147483647 h 138"/>
              <a:gd name="T32" fmla="*/ 0 w 120"/>
              <a:gd name="T33" fmla="*/ 2147483647 h 1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0"/>
              <a:gd name="T52" fmla="*/ 0 h 138"/>
              <a:gd name="T53" fmla="*/ 120 w 120"/>
              <a:gd name="T54" fmla="*/ 138 h 1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0" h="138">
                <a:moveTo>
                  <a:pt x="0" y="114"/>
                </a:moveTo>
                <a:lnTo>
                  <a:pt x="0" y="90"/>
                </a:lnTo>
                <a:lnTo>
                  <a:pt x="6" y="72"/>
                </a:lnTo>
                <a:lnTo>
                  <a:pt x="36" y="24"/>
                </a:lnTo>
                <a:lnTo>
                  <a:pt x="66" y="0"/>
                </a:lnTo>
                <a:lnTo>
                  <a:pt x="66" y="18"/>
                </a:lnTo>
                <a:lnTo>
                  <a:pt x="54" y="42"/>
                </a:lnTo>
                <a:lnTo>
                  <a:pt x="60" y="54"/>
                </a:lnTo>
                <a:lnTo>
                  <a:pt x="108" y="78"/>
                </a:lnTo>
                <a:lnTo>
                  <a:pt x="120" y="108"/>
                </a:lnTo>
                <a:lnTo>
                  <a:pt x="120" y="132"/>
                </a:lnTo>
                <a:lnTo>
                  <a:pt x="96" y="138"/>
                </a:lnTo>
                <a:lnTo>
                  <a:pt x="84" y="120"/>
                </a:lnTo>
                <a:lnTo>
                  <a:pt x="66" y="126"/>
                </a:lnTo>
                <a:lnTo>
                  <a:pt x="48" y="114"/>
                </a:lnTo>
                <a:lnTo>
                  <a:pt x="18" y="108"/>
                </a:lnTo>
                <a:lnTo>
                  <a:pt x="0" y="114"/>
                </a:lnTo>
                <a:close/>
              </a:path>
            </a:pathLst>
          </a:custGeom>
          <a:solidFill>
            <a:schemeClr val="bg1"/>
          </a:solidFill>
          <a:ln w="9525">
            <a:solidFill>
              <a:schemeClr val="bg2"/>
            </a:solidFill>
            <a:round/>
            <a:headEnd/>
            <a:tailEnd/>
          </a:ln>
        </p:spPr>
        <p:txBody>
          <a:bodyPr/>
          <a:lstStyle/>
          <a:p>
            <a:endParaRPr lang="el-GR"/>
          </a:p>
        </p:txBody>
      </p:sp>
      <p:sp>
        <p:nvSpPr>
          <p:cNvPr id="14350" name="Freeform 277"/>
          <p:cNvSpPr>
            <a:spLocks/>
          </p:cNvSpPr>
          <p:nvPr/>
        </p:nvSpPr>
        <p:spPr bwMode="auto">
          <a:xfrm>
            <a:off x="2276475" y="4084638"/>
            <a:ext cx="276225" cy="77787"/>
          </a:xfrm>
          <a:custGeom>
            <a:avLst/>
            <a:gdLst>
              <a:gd name="T0" fmla="*/ 2147483647 w 35"/>
              <a:gd name="T1" fmla="*/ 2147483647 h 10"/>
              <a:gd name="T2" fmla="*/ 2147483647 w 35"/>
              <a:gd name="T3" fmla="*/ 0 h 10"/>
              <a:gd name="T4" fmla="*/ 2147483647 w 35"/>
              <a:gd name="T5" fmla="*/ 0 h 10"/>
              <a:gd name="T6" fmla="*/ 2147483647 w 35"/>
              <a:gd name="T7" fmla="*/ 2147483647 h 10"/>
              <a:gd name="T8" fmla="*/ 2147483647 w 35"/>
              <a:gd name="T9" fmla="*/ 2147483647 h 10"/>
              <a:gd name="T10" fmla="*/ 2147483647 w 35"/>
              <a:gd name="T11" fmla="*/ 2147483647 h 10"/>
              <a:gd name="T12" fmla="*/ 2147483647 w 35"/>
              <a:gd name="T13" fmla="*/ 2147483647 h 10"/>
              <a:gd name="T14" fmla="*/ 2147483647 w 35"/>
              <a:gd name="T15" fmla="*/ 2147483647 h 10"/>
              <a:gd name="T16" fmla="*/ 2147483647 w 35"/>
              <a:gd name="T17" fmla="*/ 2147483647 h 10"/>
              <a:gd name="T18" fmla="*/ 2147483647 w 35"/>
              <a:gd name="T19" fmla="*/ 2147483647 h 10"/>
              <a:gd name="T20" fmla="*/ 2147483647 w 35"/>
              <a:gd name="T21" fmla="*/ 2147483647 h 10"/>
              <a:gd name="T22" fmla="*/ 2147483647 w 35"/>
              <a:gd name="T23" fmla="*/ 2147483647 h 10"/>
              <a:gd name="T24" fmla="*/ 2147483647 w 35"/>
              <a:gd name="T25" fmla="*/ 2147483647 h 10"/>
              <a:gd name="T26" fmla="*/ 2147483647 w 35"/>
              <a:gd name="T27" fmla="*/ 2147483647 h 10"/>
              <a:gd name="T28" fmla="*/ 0 w 35"/>
              <a:gd name="T29" fmla="*/ 2147483647 h 10"/>
              <a:gd name="T30" fmla="*/ 2147483647 w 35"/>
              <a:gd name="T31" fmla="*/ 2147483647 h 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
              <a:gd name="T49" fmla="*/ 0 h 10"/>
              <a:gd name="T50" fmla="*/ 35 w 35"/>
              <a:gd name="T51" fmla="*/ 10 h 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 h="10">
                <a:moveTo>
                  <a:pt x="2" y="1"/>
                </a:moveTo>
                <a:cubicBezTo>
                  <a:pt x="8" y="0"/>
                  <a:pt x="8" y="0"/>
                  <a:pt x="8" y="0"/>
                </a:cubicBezTo>
                <a:cubicBezTo>
                  <a:pt x="19" y="0"/>
                  <a:pt x="19" y="0"/>
                  <a:pt x="19" y="0"/>
                </a:cubicBezTo>
                <a:cubicBezTo>
                  <a:pt x="26" y="3"/>
                  <a:pt x="26" y="3"/>
                  <a:pt x="26" y="3"/>
                </a:cubicBezTo>
                <a:cubicBezTo>
                  <a:pt x="26" y="3"/>
                  <a:pt x="27" y="5"/>
                  <a:pt x="28" y="6"/>
                </a:cubicBezTo>
                <a:cubicBezTo>
                  <a:pt x="30" y="7"/>
                  <a:pt x="33" y="7"/>
                  <a:pt x="33" y="7"/>
                </a:cubicBezTo>
                <a:cubicBezTo>
                  <a:pt x="35" y="9"/>
                  <a:pt x="35" y="9"/>
                  <a:pt x="35" y="9"/>
                </a:cubicBezTo>
                <a:cubicBezTo>
                  <a:pt x="35" y="9"/>
                  <a:pt x="35" y="10"/>
                  <a:pt x="33" y="10"/>
                </a:cubicBezTo>
                <a:cubicBezTo>
                  <a:pt x="31" y="10"/>
                  <a:pt x="25" y="10"/>
                  <a:pt x="25" y="10"/>
                </a:cubicBezTo>
                <a:cubicBezTo>
                  <a:pt x="23" y="8"/>
                  <a:pt x="23" y="8"/>
                  <a:pt x="23" y="8"/>
                </a:cubicBezTo>
                <a:cubicBezTo>
                  <a:pt x="21" y="5"/>
                  <a:pt x="21" y="5"/>
                  <a:pt x="21" y="5"/>
                </a:cubicBezTo>
                <a:cubicBezTo>
                  <a:pt x="15" y="4"/>
                  <a:pt x="15" y="4"/>
                  <a:pt x="15" y="4"/>
                </a:cubicBezTo>
                <a:cubicBezTo>
                  <a:pt x="9" y="4"/>
                  <a:pt x="9" y="4"/>
                  <a:pt x="9" y="4"/>
                </a:cubicBezTo>
                <a:cubicBezTo>
                  <a:pt x="5" y="4"/>
                  <a:pt x="5" y="4"/>
                  <a:pt x="5" y="4"/>
                </a:cubicBezTo>
                <a:cubicBezTo>
                  <a:pt x="0" y="3"/>
                  <a:pt x="0" y="3"/>
                  <a:pt x="0" y="3"/>
                </a:cubicBezTo>
                <a:lnTo>
                  <a:pt x="2" y="1"/>
                </a:lnTo>
                <a:close/>
              </a:path>
            </a:pathLst>
          </a:custGeom>
          <a:solidFill>
            <a:schemeClr val="bg1"/>
          </a:solidFill>
          <a:ln w="9525">
            <a:solidFill>
              <a:schemeClr val="bg2"/>
            </a:solidFill>
            <a:round/>
            <a:headEnd/>
            <a:tailEnd/>
          </a:ln>
        </p:spPr>
        <p:txBody>
          <a:bodyPr/>
          <a:lstStyle/>
          <a:p>
            <a:endParaRPr lang="el-GR"/>
          </a:p>
        </p:txBody>
      </p:sp>
      <p:sp>
        <p:nvSpPr>
          <p:cNvPr id="14351" name="Freeform 278"/>
          <p:cNvSpPr>
            <a:spLocks/>
          </p:cNvSpPr>
          <p:nvPr/>
        </p:nvSpPr>
        <p:spPr bwMode="auto">
          <a:xfrm>
            <a:off x="2552700" y="4170363"/>
            <a:ext cx="171450" cy="47625"/>
          </a:xfrm>
          <a:custGeom>
            <a:avLst/>
            <a:gdLst>
              <a:gd name="T0" fmla="*/ 2147483647 w 132"/>
              <a:gd name="T1" fmla="*/ 0 h 36"/>
              <a:gd name="T2" fmla="*/ 2147483647 w 132"/>
              <a:gd name="T3" fmla="*/ 2147483647 h 36"/>
              <a:gd name="T4" fmla="*/ 0 w 132"/>
              <a:gd name="T5" fmla="*/ 2147483647 h 36"/>
              <a:gd name="T6" fmla="*/ 2147483647 w 132"/>
              <a:gd name="T7" fmla="*/ 2147483647 h 36"/>
              <a:gd name="T8" fmla="*/ 2147483647 w 132"/>
              <a:gd name="T9" fmla="*/ 2147483647 h 36"/>
              <a:gd name="T10" fmla="*/ 2147483647 w 132"/>
              <a:gd name="T11" fmla="*/ 2147483647 h 36"/>
              <a:gd name="T12" fmla="*/ 2147483647 w 132"/>
              <a:gd name="T13" fmla="*/ 2147483647 h 36"/>
              <a:gd name="T14" fmla="*/ 2147483647 w 132"/>
              <a:gd name="T15" fmla="*/ 2147483647 h 36"/>
              <a:gd name="T16" fmla="*/ 2147483647 w 132"/>
              <a:gd name="T17" fmla="*/ 2147483647 h 36"/>
              <a:gd name="T18" fmla="*/ 2147483647 w 132"/>
              <a:gd name="T19" fmla="*/ 0 h 36"/>
              <a:gd name="T20" fmla="*/ 2147483647 w 132"/>
              <a:gd name="T21" fmla="*/ 0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2"/>
              <a:gd name="T34" fmla="*/ 0 h 36"/>
              <a:gd name="T35" fmla="*/ 132 w 132"/>
              <a:gd name="T36" fmla="*/ 36 h 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2" h="36">
                <a:moveTo>
                  <a:pt x="24" y="0"/>
                </a:moveTo>
                <a:lnTo>
                  <a:pt x="24" y="12"/>
                </a:lnTo>
                <a:lnTo>
                  <a:pt x="0" y="18"/>
                </a:lnTo>
                <a:lnTo>
                  <a:pt x="30" y="30"/>
                </a:lnTo>
                <a:lnTo>
                  <a:pt x="42" y="36"/>
                </a:lnTo>
                <a:lnTo>
                  <a:pt x="66" y="36"/>
                </a:lnTo>
                <a:lnTo>
                  <a:pt x="84" y="24"/>
                </a:lnTo>
                <a:lnTo>
                  <a:pt x="132" y="30"/>
                </a:lnTo>
                <a:lnTo>
                  <a:pt x="108" y="18"/>
                </a:lnTo>
                <a:lnTo>
                  <a:pt x="72" y="0"/>
                </a:lnTo>
                <a:lnTo>
                  <a:pt x="24" y="0"/>
                </a:lnTo>
                <a:close/>
              </a:path>
            </a:pathLst>
          </a:custGeom>
          <a:solidFill>
            <a:schemeClr val="bg1"/>
          </a:solidFill>
          <a:ln w="9525">
            <a:solidFill>
              <a:schemeClr val="bg2"/>
            </a:solidFill>
            <a:round/>
            <a:headEnd/>
            <a:tailEnd/>
          </a:ln>
        </p:spPr>
        <p:txBody>
          <a:bodyPr/>
          <a:lstStyle/>
          <a:p>
            <a:endParaRPr lang="el-GR"/>
          </a:p>
        </p:txBody>
      </p:sp>
      <p:sp>
        <p:nvSpPr>
          <p:cNvPr id="14352" name="Freeform 279"/>
          <p:cNvSpPr>
            <a:spLocks/>
          </p:cNvSpPr>
          <p:nvPr/>
        </p:nvSpPr>
        <p:spPr bwMode="auto">
          <a:xfrm>
            <a:off x="4795838" y="3629025"/>
            <a:ext cx="77787" cy="46038"/>
          </a:xfrm>
          <a:custGeom>
            <a:avLst/>
            <a:gdLst>
              <a:gd name="T0" fmla="*/ 0 w 60"/>
              <a:gd name="T1" fmla="*/ 2147483647 h 36"/>
              <a:gd name="T2" fmla="*/ 2147483647 w 60"/>
              <a:gd name="T3" fmla="*/ 0 h 36"/>
              <a:gd name="T4" fmla="*/ 2147483647 w 60"/>
              <a:gd name="T5" fmla="*/ 2147483647 h 36"/>
              <a:gd name="T6" fmla="*/ 2147483647 w 60"/>
              <a:gd name="T7" fmla="*/ 2147483647 h 36"/>
              <a:gd name="T8" fmla="*/ 2147483647 w 60"/>
              <a:gd name="T9" fmla="*/ 2147483647 h 36"/>
              <a:gd name="T10" fmla="*/ 2147483647 w 60"/>
              <a:gd name="T11" fmla="*/ 2147483647 h 36"/>
              <a:gd name="T12" fmla="*/ 0 w 60"/>
              <a:gd name="T13" fmla="*/ 2147483647 h 36"/>
              <a:gd name="T14" fmla="*/ 0 60000 65536"/>
              <a:gd name="T15" fmla="*/ 0 60000 65536"/>
              <a:gd name="T16" fmla="*/ 0 60000 65536"/>
              <a:gd name="T17" fmla="*/ 0 60000 65536"/>
              <a:gd name="T18" fmla="*/ 0 60000 65536"/>
              <a:gd name="T19" fmla="*/ 0 60000 65536"/>
              <a:gd name="T20" fmla="*/ 0 60000 65536"/>
              <a:gd name="T21" fmla="*/ 0 w 60"/>
              <a:gd name="T22" fmla="*/ 0 h 36"/>
              <a:gd name="T23" fmla="*/ 60 w 60"/>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0" h="36">
                <a:moveTo>
                  <a:pt x="0" y="12"/>
                </a:moveTo>
                <a:lnTo>
                  <a:pt x="36" y="0"/>
                </a:lnTo>
                <a:lnTo>
                  <a:pt x="60" y="6"/>
                </a:lnTo>
                <a:lnTo>
                  <a:pt x="60" y="18"/>
                </a:lnTo>
                <a:lnTo>
                  <a:pt x="54" y="36"/>
                </a:lnTo>
                <a:lnTo>
                  <a:pt x="30" y="24"/>
                </a:lnTo>
                <a:lnTo>
                  <a:pt x="0" y="12"/>
                </a:lnTo>
                <a:close/>
              </a:path>
            </a:pathLst>
          </a:custGeom>
          <a:solidFill>
            <a:schemeClr val="bg1"/>
          </a:solidFill>
          <a:ln w="9525">
            <a:solidFill>
              <a:schemeClr val="bg2"/>
            </a:solidFill>
            <a:round/>
            <a:headEnd/>
            <a:tailEnd/>
          </a:ln>
        </p:spPr>
        <p:txBody>
          <a:bodyPr/>
          <a:lstStyle/>
          <a:p>
            <a:endParaRPr lang="el-GR"/>
          </a:p>
        </p:txBody>
      </p:sp>
      <p:sp>
        <p:nvSpPr>
          <p:cNvPr id="14353" name="Freeform 280"/>
          <p:cNvSpPr>
            <a:spLocks/>
          </p:cNvSpPr>
          <p:nvPr/>
        </p:nvSpPr>
        <p:spPr bwMode="auto">
          <a:xfrm>
            <a:off x="4708525" y="3541713"/>
            <a:ext cx="31750" cy="61912"/>
          </a:xfrm>
          <a:custGeom>
            <a:avLst/>
            <a:gdLst>
              <a:gd name="T0" fmla="*/ 0 w 24"/>
              <a:gd name="T1" fmla="*/ 2147483647 h 48"/>
              <a:gd name="T2" fmla="*/ 2147483647 w 24"/>
              <a:gd name="T3" fmla="*/ 2147483647 h 48"/>
              <a:gd name="T4" fmla="*/ 2147483647 w 24"/>
              <a:gd name="T5" fmla="*/ 0 h 48"/>
              <a:gd name="T6" fmla="*/ 2147483647 w 24"/>
              <a:gd name="T7" fmla="*/ 2147483647 h 48"/>
              <a:gd name="T8" fmla="*/ 2147483647 w 24"/>
              <a:gd name="T9" fmla="*/ 2147483647 h 48"/>
              <a:gd name="T10" fmla="*/ 0 w 24"/>
              <a:gd name="T11" fmla="*/ 2147483647 h 48"/>
              <a:gd name="T12" fmla="*/ 0 60000 65536"/>
              <a:gd name="T13" fmla="*/ 0 60000 65536"/>
              <a:gd name="T14" fmla="*/ 0 60000 65536"/>
              <a:gd name="T15" fmla="*/ 0 60000 65536"/>
              <a:gd name="T16" fmla="*/ 0 60000 65536"/>
              <a:gd name="T17" fmla="*/ 0 60000 65536"/>
              <a:gd name="T18" fmla="*/ 0 w 24"/>
              <a:gd name="T19" fmla="*/ 0 h 48"/>
              <a:gd name="T20" fmla="*/ 24 w 24"/>
              <a:gd name="T21" fmla="*/ 48 h 48"/>
            </a:gdLst>
            <a:ahLst/>
            <a:cxnLst>
              <a:cxn ang="T12">
                <a:pos x="T0" y="T1"/>
              </a:cxn>
              <a:cxn ang="T13">
                <a:pos x="T2" y="T3"/>
              </a:cxn>
              <a:cxn ang="T14">
                <a:pos x="T4" y="T5"/>
              </a:cxn>
              <a:cxn ang="T15">
                <a:pos x="T6" y="T7"/>
              </a:cxn>
              <a:cxn ang="T16">
                <a:pos x="T8" y="T9"/>
              </a:cxn>
              <a:cxn ang="T17">
                <a:pos x="T10" y="T11"/>
              </a:cxn>
            </a:cxnLst>
            <a:rect l="T18" t="T19" r="T20" b="T21"/>
            <a:pathLst>
              <a:path w="24" h="48">
                <a:moveTo>
                  <a:pt x="0" y="48"/>
                </a:moveTo>
                <a:lnTo>
                  <a:pt x="6" y="6"/>
                </a:lnTo>
                <a:lnTo>
                  <a:pt x="18" y="0"/>
                </a:lnTo>
                <a:lnTo>
                  <a:pt x="24" y="24"/>
                </a:lnTo>
                <a:lnTo>
                  <a:pt x="24" y="48"/>
                </a:lnTo>
                <a:lnTo>
                  <a:pt x="0" y="48"/>
                </a:lnTo>
                <a:close/>
              </a:path>
            </a:pathLst>
          </a:custGeom>
          <a:solidFill>
            <a:schemeClr val="bg1"/>
          </a:solidFill>
          <a:ln w="9525">
            <a:solidFill>
              <a:schemeClr val="bg2"/>
            </a:solidFill>
            <a:round/>
            <a:headEnd/>
            <a:tailEnd/>
          </a:ln>
        </p:spPr>
        <p:txBody>
          <a:bodyPr/>
          <a:lstStyle/>
          <a:p>
            <a:endParaRPr lang="el-GR"/>
          </a:p>
        </p:txBody>
      </p:sp>
      <p:sp>
        <p:nvSpPr>
          <p:cNvPr id="14354" name="Freeform 281"/>
          <p:cNvSpPr>
            <a:spLocks/>
          </p:cNvSpPr>
          <p:nvPr/>
        </p:nvSpPr>
        <p:spPr bwMode="auto">
          <a:xfrm>
            <a:off x="4700588" y="3478213"/>
            <a:ext cx="39687" cy="47625"/>
          </a:xfrm>
          <a:custGeom>
            <a:avLst/>
            <a:gdLst>
              <a:gd name="T0" fmla="*/ 0 w 30"/>
              <a:gd name="T1" fmla="*/ 2147483647 h 37"/>
              <a:gd name="T2" fmla="*/ 2147483647 w 30"/>
              <a:gd name="T3" fmla="*/ 0 h 37"/>
              <a:gd name="T4" fmla="*/ 2147483647 w 30"/>
              <a:gd name="T5" fmla="*/ 2147483647 h 37"/>
              <a:gd name="T6" fmla="*/ 2147483647 w 30"/>
              <a:gd name="T7" fmla="*/ 2147483647 h 37"/>
              <a:gd name="T8" fmla="*/ 0 w 30"/>
              <a:gd name="T9" fmla="*/ 2147483647 h 37"/>
              <a:gd name="T10" fmla="*/ 0 60000 65536"/>
              <a:gd name="T11" fmla="*/ 0 60000 65536"/>
              <a:gd name="T12" fmla="*/ 0 60000 65536"/>
              <a:gd name="T13" fmla="*/ 0 60000 65536"/>
              <a:gd name="T14" fmla="*/ 0 60000 65536"/>
              <a:gd name="T15" fmla="*/ 0 w 30"/>
              <a:gd name="T16" fmla="*/ 0 h 37"/>
              <a:gd name="T17" fmla="*/ 30 w 30"/>
              <a:gd name="T18" fmla="*/ 37 h 37"/>
            </a:gdLst>
            <a:ahLst/>
            <a:cxnLst>
              <a:cxn ang="T10">
                <a:pos x="T0" y="T1"/>
              </a:cxn>
              <a:cxn ang="T11">
                <a:pos x="T2" y="T3"/>
              </a:cxn>
              <a:cxn ang="T12">
                <a:pos x="T4" y="T5"/>
              </a:cxn>
              <a:cxn ang="T13">
                <a:pos x="T6" y="T7"/>
              </a:cxn>
              <a:cxn ang="T14">
                <a:pos x="T8" y="T9"/>
              </a:cxn>
            </a:cxnLst>
            <a:rect l="T15" t="T16" r="T17" b="T18"/>
            <a:pathLst>
              <a:path w="30" h="37">
                <a:moveTo>
                  <a:pt x="0" y="12"/>
                </a:moveTo>
                <a:lnTo>
                  <a:pt x="24" y="0"/>
                </a:lnTo>
                <a:lnTo>
                  <a:pt x="30" y="24"/>
                </a:lnTo>
                <a:lnTo>
                  <a:pt x="24" y="37"/>
                </a:lnTo>
                <a:lnTo>
                  <a:pt x="0" y="12"/>
                </a:lnTo>
                <a:close/>
              </a:path>
            </a:pathLst>
          </a:custGeom>
          <a:solidFill>
            <a:schemeClr val="bg1"/>
          </a:solidFill>
          <a:ln w="9525">
            <a:solidFill>
              <a:schemeClr val="bg2"/>
            </a:solidFill>
            <a:round/>
            <a:headEnd/>
            <a:tailEnd/>
          </a:ln>
        </p:spPr>
        <p:txBody>
          <a:bodyPr/>
          <a:lstStyle/>
          <a:p>
            <a:endParaRPr lang="el-GR"/>
          </a:p>
        </p:txBody>
      </p:sp>
      <p:sp>
        <p:nvSpPr>
          <p:cNvPr id="14355" name="Freeform 282"/>
          <p:cNvSpPr>
            <a:spLocks/>
          </p:cNvSpPr>
          <p:nvPr/>
        </p:nvSpPr>
        <p:spPr bwMode="auto">
          <a:xfrm>
            <a:off x="5518150" y="3667125"/>
            <a:ext cx="39688" cy="7938"/>
          </a:xfrm>
          <a:custGeom>
            <a:avLst/>
            <a:gdLst>
              <a:gd name="T0" fmla="*/ 2147483647 w 30"/>
              <a:gd name="T1" fmla="*/ 0 h 6"/>
              <a:gd name="T2" fmla="*/ 2147483647 w 30"/>
              <a:gd name="T3" fmla="*/ 0 h 6"/>
              <a:gd name="T4" fmla="*/ 0 w 30"/>
              <a:gd name="T5" fmla="*/ 2147483647 h 6"/>
              <a:gd name="T6" fmla="*/ 2147483647 w 30"/>
              <a:gd name="T7" fmla="*/ 0 h 6"/>
              <a:gd name="T8" fmla="*/ 0 60000 65536"/>
              <a:gd name="T9" fmla="*/ 0 60000 65536"/>
              <a:gd name="T10" fmla="*/ 0 60000 65536"/>
              <a:gd name="T11" fmla="*/ 0 60000 65536"/>
              <a:gd name="T12" fmla="*/ 0 w 30"/>
              <a:gd name="T13" fmla="*/ 0 h 6"/>
              <a:gd name="T14" fmla="*/ 30 w 30"/>
              <a:gd name="T15" fmla="*/ 6 h 6"/>
            </a:gdLst>
            <a:ahLst/>
            <a:cxnLst>
              <a:cxn ang="T8">
                <a:pos x="T0" y="T1"/>
              </a:cxn>
              <a:cxn ang="T9">
                <a:pos x="T2" y="T3"/>
              </a:cxn>
              <a:cxn ang="T10">
                <a:pos x="T4" y="T5"/>
              </a:cxn>
              <a:cxn ang="T11">
                <a:pos x="T6" y="T7"/>
              </a:cxn>
            </a:cxnLst>
            <a:rect l="T12" t="T13" r="T14" b="T15"/>
            <a:pathLst>
              <a:path w="30" h="6">
                <a:moveTo>
                  <a:pt x="24" y="0"/>
                </a:moveTo>
                <a:lnTo>
                  <a:pt x="30" y="0"/>
                </a:lnTo>
                <a:lnTo>
                  <a:pt x="0" y="6"/>
                </a:lnTo>
                <a:lnTo>
                  <a:pt x="24" y="0"/>
                </a:lnTo>
                <a:close/>
              </a:path>
            </a:pathLst>
          </a:custGeom>
          <a:solidFill>
            <a:schemeClr val="bg1"/>
          </a:solidFill>
          <a:ln w="9525">
            <a:solidFill>
              <a:schemeClr val="bg2"/>
            </a:solidFill>
            <a:round/>
            <a:headEnd/>
            <a:tailEnd/>
          </a:ln>
        </p:spPr>
        <p:txBody>
          <a:bodyPr/>
          <a:lstStyle/>
          <a:p>
            <a:endParaRPr lang="el-GR"/>
          </a:p>
        </p:txBody>
      </p:sp>
      <p:sp>
        <p:nvSpPr>
          <p:cNvPr id="14356" name="Rectangle 283"/>
          <p:cNvSpPr>
            <a:spLocks noChangeArrowheads="1"/>
          </p:cNvSpPr>
          <p:nvPr/>
        </p:nvSpPr>
        <p:spPr bwMode="auto">
          <a:xfrm>
            <a:off x="5378450" y="3898900"/>
            <a:ext cx="0" cy="3175"/>
          </a:xfrm>
          <a:prstGeom prst="rect">
            <a:avLst/>
          </a:prstGeom>
          <a:solidFill>
            <a:schemeClr val="bg1"/>
          </a:solidFill>
          <a:ln w="9525">
            <a:solidFill>
              <a:schemeClr val="bg2"/>
            </a:solidFill>
            <a:miter lim="800000"/>
            <a:headEnd/>
            <a:tailEnd/>
          </a:ln>
        </p:spPr>
        <p:txBody>
          <a:bodyPr/>
          <a:lstStyle/>
          <a:p>
            <a:pPr algn="ctr">
              <a:spcBef>
                <a:spcPct val="15000"/>
              </a:spcBef>
            </a:pPr>
            <a:endParaRPr lang="el-GR" altLang="en-US"/>
          </a:p>
        </p:txBody>
      </p:sp>
      <p:sp>
        <p:nvSpPr>
          <p:cNvPr id="14357" name="Freeform 284"/>
          <p:cNvSpPr>
            <a:spLocks/>
          </p:cNvSpPr>
          <p:nvPr/>
        </p:nvSpPr>
        <p:spPr bwMode="auto">
          <a:xfrm>
            <a:off x="5148263" y="3517900"/>
            <a:ext cx="463550" cy="179388"/>
          </a:xfrm>
          <a:custGeom>
            <a:avLst/>
            <a:gdLst>
              <a:gd name="T0" fmla="*/ 2147483647 w 59"/>
              <a:gd name="T1" fmla="*/ 2147483647 h 23"/>
              <a:gd name="T2" fmla="*/ 2147483647 w 59"/>
              <a:gd name="T3" fmla="*/ 2147483647 h 23"/>
              <a:gd name="T4" fmla="*/ 2147483647 w 59"/>
              <a:gd name="T5" fmla="*/ 2147483647 h 23"/>
              <a:gd name="T6" fmla="*/ 2147483647 w 59"/>
              <a:gd name="T7" fmla="*/ 2147483647 h 23"/>
              <a:gd name="T8" fmla="*/ 2147483647 w 59"/>
              <a:gd name="T9" fmla="*/ 2147483647 h 23"/>
              <a:gd name="T10" fmla="*/ 2147483647 w 59"/>
              <a:gd name="T11" fmla="*/ 2147483647 h 23"/>
              <a:gd name="T12" fmla="*/ 2147483647 w 59"/>
              <a:gd name="T13" fmla="*/ 2147483647 h 23"/>
              <a:gd name="T14" fmla="*/ 2147483647 w 59"/>
              <a:gd name="T15" fmla="*/ 2147483647 h 23"/>
              <a:gd name="T16" fmla="*/ 2147483647 w 59"/>
              <a:gd name="T17" fmla="*/ 2147483647 h 23"/>
              <a:gd name="T18" fmla="*/ 2147483647 w 59"/>
              <a:gd name="T19" fmla="*/ 2147483647 h 23"/>
              <a:gd name="T20" fmla="*/ 2147483647 w 59"/>
              <a:gd name="T21" fmla="*/ 2147483647 h 23"/>
              <a:gd name="T22" fmla="*/ 2147483647 w 59"/>
              <a:gd name="T23" fmla="*/ 2147483647 h 23"/>
              <a:gd name="T24" fmla="*/ 2147483647 w 59"/>
              <a:gd name="T25" fmla="*/ 0 h 23"/>
              <a:gd name="T26" fmla="*/ 2147483647 w 59"/>
              <a:gd name="T27" fmla="*/ 0 h 23"/>
              <a:gd name="T28" fmla="*/ 2147483647 w 59"/>
              <a:gd name="T29" fmla="*/ 2147483647 h 23"/>
              <a:gd name="T30" fmla="*/ 2147483647 w 59"/>
              <a:gd name="T31" fmla="*/ 2147483647 h 23"/>
              <a:gd name="T32" fmla="*/ 2147483647 w 59"/>
              <a:gd name="T33" fmla="*/ 2147483647 h 23"/>
              <a:gd name="T34" fmla="*/ 2147483647 w 59"/>
              <a:gd name="T35" fmla="*/ 2147483647 h 23"/>
              <a:gd name="T36" fmla="*/ 2147483647 w 59"/>
              <a:gd name="T37" fmla="*/ 2147483647 h 23"/>
              <a:gd name="T38" fmla="*/ 2147483647 w 59"/>
              <a:gd name="T39" fmla="*/ 0 h 23"/>
              <a:gd name="T40" fmla="*/ 2147483647 w 59"/>
              <a:gd name="T41" fmla="*/ 0 h 23"/>
              <a:gd name="T42" fmla="*/ 2147483647 w 59"/>
              <a:gd name="T43" fmla="*/ 0 h 23"/>
              <a:gd name="T44" fmla="*/ 2147483647 w 59"/>
              <a:gd name="T45" fmla="*/ 2147483647 h 23"/>
              <a:gd name="T46" fmla="*/ 2147483647 w 59"/>
              <a:gd name="T47" fmla="*/ 2147483647 h 23"/>
              <a:gd name="T48" fmla="*/ 2147483647 w 59"/>
              <a:gd name="T49" fmla="*/ 2147483647 h 23"/>
              <a:gd name="T50" fmla="*/ 2147483647 w 59"/>
              <a:gd name="T51" fmla="*/ 2147483647 h 23"/>
              <a:gd name="T52" fmla="*/ 2147483647 w 59"/>
              <a:gd name="T53" fmla="*/ 2147483647 h 23"/>
              <a:gd name="T54" fmla="*/ 2147483647 w 59"/>
              <a:gd name="T55" fmla="*/ 2147483647 h 23"/>
              <a:gd name="T56" fmla="*/ 2147483647 w 59"/>
              <a:gd name="T57" fmla="*/ 2147483647 h 23"/>
              <a:gd name="T58" fmla="*/ 0 w 59"/>
              <a:gd name="T59" fmla="*/ 2147483647 h 23"/>
              <a:gd name="T60" fmla="*/ 2147483647 w 59"/>
              <a:gd name="T61" fmla="*/ 2147483647 h 23"/>
              <a:gd name="T62" fmla="*/ 2147483647 w 59"/>
              <a:gd name="T63" fmla="*/ 2147483647 h 23"/>
              <a:gd name="T64" fmla="*/ 2147483647 w 59"/>
              <a:gd name="T65" fmla="*/ 2147483647 h 23"/>
              <a:gd name="T66" fmla="*/ 2147483647 w 59"/>
              <a:gd name="T67" fmla="*/ 2147483647 h 23"/>
              <a:gd name="T68" fmla="*/ 2147483647 w 59"/>
              <a:gd name="T69" fmla="*/ 2147483647 h 23"/>
              <a:gd name="T70" fmla="*/ 2147483647 w 59"/>
              <a:gd name="T71" fmla="*/ 2147483647 h 23"/>
              <a:gd name="T72" fmla="*/ 2147483647 w 59"/>
              <a:gd name="T73" fmla="*/ 2147483647 h 23"/>
              <a:gd name="T74" fmla="*/ 2147483647 w 59"/>
              <a:gd name="T75" fmla="*/ 2147483647 h 23"/>
              <a:gd name="T76" fmla="*/ 2147483647 w 59"/>
              <a:gd name="T77" fmla="*/ 2147483647 h 23"/>
              <a:gd name="T78" fmla="*/ 2147483647 w 59"/>
              <a:gd name="T79" fmla="*/ 2147483647 h 23"/>
              <a:gd name="T80" fmla="*/ 2147483647 w 59"/>
              <a:gd name="T81" fmla="*/ 2147483647 h 2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9"/>
              <a:gd name="T124" fmla="*/ 0 h 23"/>
              <a:gd name="T125" fmla="*/ 59 w 59"/>
              <a:gd name="T126" fmla="*/ 23 h 2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9" h="23">
                <a:moveTo>
                  <a:pt x="34" y="20"/>
                </a:moveTo>
                <a:cubicBezTo>
                  <a:pt x="36" y="21"/>
                  <a:pt x="36" y="21"/>
                  <a:pt x="36" y="21"/>
                </a:cubicBezTo>
                <a:cubicBezTo>
                  <a:pt x="47" y="20"/>
                  <a:pt x="47" y="20"/>
                  <a:pt x="47" y="20"/>
                </a:cubicBezTo>
                <a:cubicBezTo>
                  <a:pt x="52" y="19"/>
                  <a:pt x="52" y="19"/>
                  <a:pt x="52" y="19"/>
                </a:cubicBezTo>
                <a:cubicBezTo>
                  <a:pt x="57" y="18"/>
                  <a:pt x="57" y="18"/>
                  <a:pt x="57" y="18"/>
                </a:cubicBezTo>
                <a:cubicBezTo>
                  <a:pt x="59" y="19"/>
                  <a:pt x="59" y="19"/>
                  <a:pt x="59" y="19"/>
                </a:cubicBezTo>
                <a:cubicBezTo>
                  <a:pt x="59" y="19"/>
                  <a:pt x="58" y="16"/>
                  <a:pt x="58" y="16"/>
                </a:cubicBezTo>
                <a:cubicBezTo>
                  <a:pt x="58" y="15"/>
                  <a:pt x="58" y="9"/>
                  <a:pt x="58" y="9"/>
                </a:cubicBezTo>
                <a:cubicBezTo>
                  <a:pt x="59" y="8"/>
                  <a:pt x="59" y="8"/>
                  <a:pt x="59" y="8"/>
                </a:cubicBezTo>
                <a:cubicBezTo>
                  <a:pt x="55" y="3"/>
                  <a:pt x="55" y="3"/>
                  <a:pt x="55" y="3"/>
                </a:cubicBezTo>
                <a:cubicBezTo>
                  <a:pt x="53" y="1"/>
                  <a:pt x="53" y="1"/>
                  <a:pt x="53" y="1"/>
                </a:cubicBezTo>
                <a:cubicBezTo>
                  <a:pt x="50" y="1"/>
                  <a:pt x="50" y="1"/>
                  <a:pt x="50" y="1"/>
                </a:cubicBezTo>
                <a:cubicBezTo>
                  <a:pt x="49" y="0"/>
                  <a:pt x="49" y="0"/>
                  <a:pt x="49" y="0"/>
                </a:cubicBezTo>
                <a:cubicBezTo>
                  <a:pt x="49" y="0"/>
                  <a:pt x="49" y="0"/>
                  <a:pt x="49" y="0"/>
                </a:cubicBezTo>
                <a:cubicBezTo>
                  <a:pt x="45" y="3"/>
                  <a:pt x="45" y="3"/>
                  <a:pt x="45" y="3"/>
                </a:cubicBezTo>
                <a:cubicBezTo>
                  <a:pt x="40" y="3"/>
                  <a:pt x="40" y="3"/>
                  <a:pt x="40" y="3"/>
                </a:cubicBezTo>
                <a:cubicBezTo>
                  <a:pt x="39" y="3"/>
                  <a:pt x="39" y="3"/>
                  <a:pt x="39" y="3"/>
                </a:cubicBezTo>
                <a:cubicBezTo>
                  <a:pt x="39" y="3"/>
                  <a:pt x="39" y="3"/>
                  <a:pt x="39" y="3"/>
                </a:cubicBezTo>
                <a:cubicBezTo>
                  <a:pt x="35" y="1"/>
                  <a:pt x="35" y="1"/>
                  <a:pt x="35" y="1"/>
                </a:cubicBezTo>
                <a:cubicBezTo>
                  <a:pt x="32" y="0"/>
                  <a:pt x="32" y="0"/>
                  <a:pt x="32" y="0"/>
                </a:cubicBezTo>
                <a:cubicBezTo>
                  <a:pt x="24" y="0"/>
                  <a:pt x="24" y="0"/>
                  <a:pt x="24" y="0"/>
                </a:cubicBezTo>
                <a:cubicBezTo>
                  <a:pt x="22" y="0"/>
                  <a:pt x="22" y="0"/>
                  <a:pt x="22" y="0"/>
                </a:cubicBezTo>
                <a:cubicBezTo>
                  <a:pt x="19" y="1"/>
                  <a:pt x="19" y="1"/>
                  <a:pt x="19" y="1"/>
                </a:cubicBezTo>
                <a:cubicBezTo>
                  <a:pt x="17" y="3"/>
                  <a:pt x="17" y="3"/>
                  <a:pt x="17" y="3"/>
                </a:cubicBezTo>
                <a:cubicBezTo>
                  <a:pt x="12" y="4"/>
                  <a:pt x="12" y="4"/>
                  <a:pt x="12" y="4"/>
                </a:cubicBezTo>
                <a:cubicBezTo>
                  <a:pt x="11" y="3"/>
                  <a:pt x="11" y="3"/>
                  <a:pt x="11" y="3"/>
                </a:cubicBezTo>
                <a:cubicBezTo>
                  <a:pt x="10" y="3"/>
                  <a:pt x="10" y="3"/>
                  <a:pt x="10" y="3"/>
                </a:cubicBezTo>
                <a:cubicBezTo>
                  <a:pt x="8" y="6"/>
                  <a:pt x="8" y="6"/>
                  <a:pt x="8" y="6"/>
                </a:cubicBezTo>
                <a:cubicBezTo>
                  <a:pt x="4" y="6"/>
                  <a:pt x="4" y="6"/>
                  <a:pt x="4" y="6"/>
                </a:cubicBezTo>
                <a:cubicBezTo>
                  <a:pt x="0" y="9"/>
                  <a:pt x="0" y="9"/>
                  <a:pt x="0" y="9"/>
                </a:cubicBezTo>
                <a:cubicBezTo>
                  <a:pt x="2" y="12"/>
                  <a:pt x="2" y="12"/>
                  <a:pt x="2" y="12"/>
                </a:cubicBezTo>
                <a:cubicBezTo>
                  <a:pt x="4" y="17"/>
                  <a:pt x="4" y="17"/>
                  <a:pt x="4" y="17"/>
                </a:cubicBezTo>
                <a:cubicBezTo>
                  <a:pt x="6" y="20"/>
                  <a:pt x="6" y="20"/>
                  <a:pt x="6" y="20"/>
                </a:cubicBezTo>
                <a:cubicBezTo>
                  <a:pt x="15" y="21"/>
                  <a:pt x="15" y="21"/>
                  <a:pt x="15" y="21"/>
                </a:cubicBezTo>
                <a:cubicBezTo>
                  <a:pt x="16" y="21"/>
                  <a:pt x="16" y="21"/>
                  <a:pt x="16" y="21"/>
                </a:cubicBezTo>
                <a:cubicBezTo>
                  <a:pt x="23" y="23"/>
                  <a:pt x="23" y="23"/>
                  <a:pt x="23" y="23"/>
                </a:cubicBezTo>
                <a:cubicBezTo>
                  <a:pt x="27" y="21"/>
                  <a:pt x="27" y="21"/>
                  <a:pt x="27" y="21"/>
                </a:cubicBezTo>
                <a:cubicBezTo>
                  <a:pt x="31" y="23"/>
                  <a:pt x="31" y="23"/>
                  <a:pt x="31" y="23"/>
                </a:cubicBezTo>
                <a:cubicBezTo>
                  <a:pt x="31" y="23"/>
                  <a:pt x="31" y="23"/>
                  <a:pt x="31" y="23"/>
                </a:cubicBezTo>
                <a:cubicBezTo>
                  <a:pt x="31" y="23"/>
                  <a:pt x="31" y="23"/>
                  <a:pt x="31" y="23"/>
                </a:cubicBezTo>
                <a:lnTo>
                  <a:pt x="34" y="20"/>
                </a:lnTo>
                <a:close/>
              </a:path>
            </a:pathLst>
          </a:custGeom>
          <a:solidFill>
            <a:schemeClr val="bg1"/>
          </a:solidFill>
          <a:ln w="9525">
            <a:solidFill>
              <a:schemeClr val="bg2"/>
            </a:solidFill>
            <a:round/>
            <a:headEnd/>
            <a:tailEnd/>
          </a:ln>
        </p:spPr>
        <p:txBody>
          <a:bodyPr/>
          <a:lstStyle/>
          <a:p>
            <a:endParaRPr lang="el-GR"/>
          </a:p>
        </p:txBody>
      </p:sp>
      <p:sp>
        <p:nvSpPr>
          <p:cNvPr id="14358" name="Freeform 285"/>
          <p:cNvSpPr>
            <a:spLocks/>
          </p:cNvSpPr>
          <p:nvPr/>
        </p:nvSpPr>
        <p:spPr bwMode="auto">
          <a:xfrm>
            <a:off x="5367338" y="3667125"/>
            <a:ext cx="180975" cy="146050"/>
          </a:xfrm>
          <a:custGeom>
            <a:avLst/>
            <a:gdLst>
              <a:gd name="T0" fmla="*/ 2147483647 w 139"/>
              <a:gd name="T1" fmla="*/ 2147483647 h 114"/>
              <a:gd name="T2" fmla="*/ 2147483647 w 139"/>
              <a:gd name="T3" fmla="*/ 2147483647 h 114"/>
              <a:gd name="T4" fmla="*/ 2147483647 w 139"/>
              <a:gd name="T5" fmla="*/ 2147483647 h 114"/>
              <a:gd name="T6" fmla="*/ 2147483647 w 139"/>
              <a:gd name="T7" fmla="*/ 2147483647 h 114"/>
              <a:gd name="T8" fmla="*/ 2147483647 w 139"/>
              <a:gd name="T9" fmla="*/ 2147483647 h 114"/>
              <a:gd name="T10" fmla="*/ 2147483647 w 139"/>
              <a:gd name="T11" fmla="*/ 2147483647 h 114"/>
              <a:gd name="T12" fmla="*/ 2147483647 w 139"/>
              <a:gd name="T13" fmla="*/ 0 h 114"/>
              <a:gd name="T14" fmla="*/ 2147483647 w 139"/>
              <a:gd name="T15" fmla="*/ 2147483647 h 114"/>
              <a:gd name="T16" fmla="*/ 2147483647 w 139"/>
              <a:gd name="T17" fmla="*/ 2147483647 h 114"/>
              <a:gd name="T18" fmla="*/ 2147483647 w 139"/>
              <a:gd name="T19" fmla="*/ 2147483647 h 114"/>
              <a:gd name="T20" fmla="*/ 2147483647 w 139"/>
              <a:gd name="T21" fmla="*/ 2147483647 h 114"/>
              <a:gd name="T22" fmla="*/ 2147483647 w 139"/>
              <a:gd name="T23" fmla="*/ 2147483647 h 114"/>
              <a:gd name="T24" fmla="*/ 2147483647 w 139"/>
              <a:gd name="T25" fmla="*/ 2147483647 h 114"/>
              <a:gd name="T26" fmla="*/ 0 w 139"/>
              <a:gd name="T27" fmla="*/ 2147483647 h 114"/>
              <a:gd name="T28" fmla="*/ 2147483647 w 139"/>
              <a:gd name="T29" fmla="*/ 2147483647 h 114"/>
              <a:gd name="T30" fmla="*/ 2147483647 w 139"/>
              <a:gd name="T31" fmla="*/ 2147483647 h 11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9"/>
              <a:gd name="T49" fmla="*/ 0 h 114"/>
              <a:gd name="T50" fmla="*/ 139 w 139"/>
              <a:gd name="T51" fmla="*/ 114 h 11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9" h="114">
                <a:moveTo>
                  <a:pt x="25" y="114"/>
                </a:moveTo>
                <a:lnTo>
                  <a:pt x="61" y="96"/>
                </a:lnTo>
                <a:lnTo>
                  <a:pt x="73" y="90"/>
                </a:lnTo>
                <a:lnTo>
                  <a:pt x="115" y="66"/>
                </a:lnTo>
                <a:lnTo>
                  <a:pt x="127" y="24"/>
                </a:lnTo>
                <a:lnTo>
                  <a:pt x="139" y="6"/>
                </a:lnTo>
                <a:lnTo>
                  <a:pt x="139" y="0"/>
                </a:lnTo>
                <a:lnTo>
                  <a:pt x="115" y="6"/>
                </a:lnTo>
                <a:lnTo>
                  <a:pt x="49" y="12"/>
                </a:lnTo>
                <a:lnTo>
                  <a:pt x="37" y="6"/>
                </a:lnTo>
                <a:lnTo>
                  <a:pt x="19" y="24"/>
                </a:lnTo>
                <a:lnTo>
                  <a:pt x="25" y="48"/>
                </a:lnTo>
                <a:lnTo>
                  <a:pt x="0" y="102"/>
                </a:lnTo>
                <a:lnTo>
                  <a:pt x="13" y="102"/>
                </a:lnTo>
                <a:lnTo>
                  <a:pt x="25" y="114"/>
                </a:lnTo>
                <a:close/>
              </a:path>
            </a:pathLst>
          </a:custGeom>
          <a:solidFill>
            <a:schemeClr val="bg1"/>
          </a:solidFill>
          <a:ln w="9525">
            <a:solidFill>
              <a:schemeClr val="bg2"/>
            </a:solidFill>
            <a:round/>
            <a:headEnd/>
            <a:tailEnd/>
          </a:ln>
        </p:spPr>
        <p:txBody>
          <a:bodyPr/>
          <a:lstStyle/>
          <a:p>
            <a:endParaRPr lang="el-GR"/>
          </a:p>
        </p:txBody>
      </p:sp>
      <p:sp>
        <p:nvSpPr>
          <p:cNvPr id="14359" name="Freeform 286"/>
          <p:cNvSpPr>
            <a:spLocks/>
          </p:cNvSpPr>
          <p:nvPr/>
        </p:nvSpPr>
        <p:spPr bwMode="auto">
          <a:xfrm>
            <a:off x="5343525" y="3783013"/>
            <a:ext cx="127000" cy="115887"/>
          </a:xfrm>
          <a:custGeom>
            <a:avLst/>
            <a:gdLst>
              <a:gd name="T0" fmla="*/ 2147483647 w 97"/>
              <a:gd name="T1" fmla="*/ 2147483647 h 90"/>
              <a:gd name="T2" fmla="*/ 2147483647 w 97"/>
              <a:gd name="T3" fmla="*/ 0 h 90"/>
              <a:gd name="T4" fmla="*/ 2147483647 w 97"/>
              <a:gd name="T5" fmla="*/ 2147483647 h 90"/>
              <a:gd name="T6" fmla="*/ 2147483647 w 97"/>
              <a:gd name="T7" fmla="*/ 2147483647 h 90"/>
              <a:gd name="T8" fmla="*/ 2147483647 w 97"/>
              <a:gd name="T9" fmla="*/ 2147483647 h 90"/>
              <a:gd name="T10" fmla="*/ 2147483647 w 97"/>
              <a:gd name="T11" fmla="*/ 2147483647 h 90"/>
              <a:gd name="T12" fmla="*/ 2147483647 w 97"/>
              <a:gd name="T13" fmla="*/ 2147483647 h 90"/>
              <a:gd name="T14" fmla="*/ 0 w 97"/>
              <a:gd name="T15" fmla="*/ 2147483647 h 90"/>
              <a:gd name="T16" fmla="*/ 2147483647 w 97"/>
              <a:gd name="T17" fmla="*/ 2147483647 h 90"/>
              <a:gd name="T18" fmla="*/ 2147483647 w 97"/>
              <a:gd name="T19" fmla="*/ 2147483647 h 90"/>
              <a:gd name="T20" fmla="*/ 2147483647 w 97"/>
              <a:gd name="T21" fmla="*/ 2147483647 h 90"/>
              <a:gd name="T22" fmla="*/ 2147483647 w 97"/>
              <a:gd name="T23" fmla="*/ 2147483647 h 90"/>
              <a:gd name="T24" fmla="*/ 2147483647 w 97"/>
              <a:gd name="T25" fmla="*/ 2147483647 h 90"/>
              <a:gd name="T26" fmla="*/ 2147483647 w 97"/>
              <a:gd name="T27" fmla="*/ 2147483647 h 90"/>
              <a:gd name="T28" fmla="*/ 2147483647 w 97"/>
              <a:gd name="T29" fmla="*/ 2147483647 h 90"/>
              <a:gd name="T30" fmla="*/ 2147483647 w 97"/>
              <a:gd name="T31" fmla="*/ 2147483647 h 90"/>
              <a:gd name="T32" fmla="*/ 2147483647 w 97"/>
              <a:gd name="T33" fmla="*/ 2147483647 h 90"/>
              <a:gd name="T34" fmla="*/ 2147483647 w 97"/>
              <a:gd name="T35" fmla="*/ 2147483647 h 90"/>
              <a:gd name="T36" fmla="*/ 2147483647 w 97"/>
              <a:gd name="T37" fmla="*/ 2147483647 h 90"/>
              <a:gd name="T38" fmla="*/ 2147483647 w 97"/>
              <a:gd name="T39" fmla="*/ 2147483647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90"/>
              <a:gd name="T62" fmla="*/ 97 w 97"/>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90">
                <a:moveTo>
                  <a:pt x="91" y="24"/>
                </a:moveTo>
                <a:lnTo>
                  <a:pt x="91" y="0"/>
                </a:lnTo>
                <a:lnTo>
                  <a:pt x="79" y="6"/>
                </a:lnTo>
                <a:lnTo>
                  <a:pt x="43" y="24"/>
                </a:lnTo>
                <a:lnTo>
                  <a:pt x="31" y="12"/>
                </a:lnTo>
                <a:lnTo>
                  <a:pt x="18" y="12"/>
                </a:lnTo>
                <a:lnTo>
                  <a:pt x="12" y="18"/>
                </a:lnTo>
                <a:lnTo>
                  <a:pt x="0" y="42"/>
                </a:lnTo>
                <a:lnTo>
                  <a:pt x="18" y="90"/>
                </a:lnTo>
                <a:lnTo>
                  <a:pt x="25" y="90"/>
                </a:lnTo>
                <a:lnTo>
                  <a:pt x="37" y="90"/>
                </a:lnTo>
                <a:lnTo>
                  <a:pt x="49" y="78"/>
                </a:lnTo>
                <a:lnTo>
                  <a:pt x="67" y="78"/>
                </a:lnTo>
                <a:lnTo>
                  <a:pt x="73" y="66"/>
                </a:lnTo>
                <a:lnTo>
                  <a:pt x="61" y="36"/>
                </a:lnTo>
                <a:lnTo>
                  <a:pt x="85" y="30"/>
                </a:lnTo>
                <a:lnTo>
                  <a:pt x="97" y="24"/>
                </a:lnTo>
                <a:lnTo>
                  <a:pt x="91" y="24"/>
                </a:lnTo>
                <a:close/>
              </a:path>
            </a:pathLst>
          </a:custGeom>
          <a:solidFill>
            <a:schemeClr val="bg1"/>
          </a:solidFill>
          <a:ln w="9525">
            <a:solidFill>
              <a:schemeClr val="bg2"/>
            </a:solidFill>
            <a:round/>
            <a:headEnd/>
            <a:tailEnd/>
          </a:ln>
        </p:spPr>
        <p:txBody>
          <a:bodyPr/>
          <a:lstStyle/>
          <a:p>
            <a:endParaRPr lang="el-GR"/>
          </a:p>
        </p:txBody>
      </p:sp>
      <p:sp>
        <p:nvSpPr>
          <p:cNvPr id="14360" name="Freeform 287"/>
          <p:cNvSpPr>
            <a:spLocks/>
          </p:cNvSpPr>
          <p:nvPr/>
        </p:nvSpPr>
        <p:spPr bwMode="auto">
          <a:xfrm>
            <a:off x="5343525" y="3783013"/>
            <a:ext cx="127000" cy="115887"/>
          </a:xfrm>
          <a:custGeom>
            <a:avLst/>
            <a:gdLst>
              <a:gd name="T0" fmla="*/ 2147483647 w 97"/>
              <a:gd name="T1" fmla="*/ 2147483647 h 90"/>
              <a:gd name="T2" fmla="*/ 2147483647 w 97"/>
              <a:gd name="T3" fmla="*/ 0 h 90"/>
              <a:gd name="T4" fmla="*/ 2147483647 w 97"/>
              <a:gd name="T5" fmla="*/ 2147483647 h 90"/>
              <a:gd name="T6" fmla="*/ 2147483647 w 97"/>
              <a:gd name="T7" fmla="*/ 2147483647 h 90"/>
              <a:gd name="T8" fmla="*/ 2147483647 w 97"/>
              <a:gd name="T9" fmla="*/ 2147483647 h 90"/>
              <a:gd name="T10" fmla="*/ 2147483647 w 97"/>
              <a:gd name="T11" fmla="*/ 2147483647 h 90"/>
              <a:gd name="T12" fmla="*/ 2147483647 w 97"/>
              <a:gd name="T13" fmla="*/ 2147483647 h 90"/>
              <a:gd name="T14" fmla="*/ 0 w 97"/>
              <a:gd name="T15" fmla="*/ 2147483647 h 90"/>
              <a:gd name="T16" fmla="*/ 2147483647 w 97"/>
              <a:gd name="T17" fmla="*/ 2147483647 h 90"/>
              <a:gd name="T18" fmla="*/ 2147483647 w 97"/>
              <a:gd name="T19" fmla="*/ 2147483647 h 90"/>
              <a:gd name="T20" fmla="*/ 2147483647 w 97"/>
              <a:gd name="T21" fmla="*/ 2147483647 h 90"/>
              <a:gd name="T22" fmla="*/ 2147483647 w 97"/>
              <a:gd name="T23" fmla="*/ 2147483647 h 90"/>
              <a:gd name="T24" fmla="*/ 2147483647 w 97"/>
              <a:gd name="T25" fmla="*/ 2147483647 h 90"/>
              <a:gd name="T26" fmla="*/ 2147483647 w 97"/>
              <a:gd name="T27" fmla="*/ 2147483647 h 90"/>
              <a:gd name="T28" fmla="*/ 2147483647 w 97"/>
              <a:gd name="T29" fmla="*/ 2147483647 h 90"/>
              <a:gd name="T30" fmla="*/ 2147483647 w 97"/>
              <a:gd name="T31" fmla="*/ 2147483647 h 90"/>
              <a:gd name="T32" fmla="*/ 2147483647 w 97"/>
              <a:gd name="T33" fmla="*/ 2147483647 h 90"/>
              <a:gd name="T34" fmla="*/ 2147483647 w 97"/>
              <a:gd name="T35" fmla="*/ 2147483647 h 90"/>
              <a:gd name="T36" fmla="*/ 2147483647 w 97"/>
              <a:gd name="T37" fmla="*/ 2147483647 h 90"/>
              <a:gd name="T38" fmla="*/ 2147483647 w 97"/>
              <a:gd name="T39" fmla="*/ 2147483647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90"/>
              <a:gd name="T62" fmla="*/ 97 w 97"/>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90">
                <a:moveTo>
                  <a:pt x="91" y="24"/>
                </a:moveTo>
                <a:lnTo>
                  <a:pt x="91" y="0"/>
                </a:lnTo>
                <a:lnTo>
                  <a:pt x="79" y="6"/>
                </a:lnTo>
                <a:lnTo>
                  <a:pt x="43" y="24"/>
                </a:lnTo>
                <a:lnTo>
                  <a:pt x="31" y="12"/>
                </a:lnTo>
                <a:lnTo>
                  <a:pt x="18" y="12"/>
                </a:lnTo>
                <a:lnTo>
                  <a:pt x="12" y="18"/>
                </a:lnTo>
                <a:lnTo>
                  <a:pt x="0" y="42"/>
                </a:lnTo>
                <a:lnTo>
                  <a:pt x="18" y="90"/>
                </a:lnTo>
                <a:lnTo>
                  <a:pt x="25" y="90"/>
                </a:lnTo>
                <a:lnTo>
                  <a:pt x="37" y="90"/>
                </a:lnTo>
                <a:lnTo>
                  <a:pt x="49" y="78"/>
                </a:lnTo>
                <a:lnTo>
                  <a:pt x="67" y="78"/>
                </a:lnTo>
                <a:lnTo>
                  <a:pt x="73" y="66"/>
                </a:lnTo>
                <a:lnTo>
                  <a:pt x="61" y="36"/>
                </a:lnTo>
                <a:lnTo>
                  <a:pt x="85" y="30"/>
                </a:lnTo>
                <a:lnTo>
                  <a:pt x="97" y="24"/>
                </a:lnTo>
                <a:lnTo>
                  <a:pt x="91" y="24"/>
                </a:lnTo>
              </a:path>
            </a:pathLst>
          </a:custGeom>
          <a:solidFill>
            <a:schemeClr val="bg1"/>
          </a:solidFill>
          <a:ln w="9525">
            <a:solidFill>
              <a:schemeClr val="bg2"/>
            </a:solidFill>
            <a:round/>
            <a:headEnd/>
            <a:tailEnd/>
          </a:ln>
        </p:spPr>
        <p:txBody>
          <a:bodyPr/>
          <a:lstStyle/>
          <a:p>
            <a:endParaRPr lang="el-GR"/>
          </a:p>
        </p:txBody>
      </p:sp>
      <p:sp>
        <p:nvSpPr>
          <p:cNvPr id="14361" name="Freeform 288"/>
          <p:cNvSpPr>
            <a:spLocks/>
          </p:cNvSpPr>
          <p:nvPr/>
        </p:nvSpPr>
        <p:spPr bwMode="auto">
          <a:xfrm>
            <a:off x="5783263" y="4002088"/>
            <a:ext cx="119062" cy="77787"/>
          </a:xfrm>
          <a:custGeom>
            <a:avLst/>
            <a:gdLst>
              <a:gd name="T0" fmla="*/ 2147483647 w 90"/>
              <a:gd name="T1" fmla="*/ 2147483647 h 60"/>
              <a:gd name="T2" fmla="*/ 2147483647 w 90"/>
              <a:gd name="T3" fmla="*/ 2147483647 h 60"/>
              <a:gd name="T4" fmla="*/ 2147483647 w 90"/>
              <a:gd name="T5" fmla="*/ 2147483647 h 60"/>
              <a:gd name="T6" fmla="*/ 2147483647 w 90"/>
              <a:gd name="T7" fmla="*/ 2147483647 h 60"/>
              <a:gd name="T8" fmla="*/ 2147483647 w 90"/>
              <a:gd name="T9" fmla="*/ 0 h 60"/>
              <a:gd name="T10" fmla="*/ 2147483647 w 90"/>
              <a:gd name="T11" fmla="*/ 2147483647 h 60"/>
              <a:gd name="T12" fmla="*/ 2147483647 w 90"/>
              <a:gd name="T13" fmla="*/ 2147483647 h 60"/>
              <a:gd name="T14" fmla="*/ 0 w 90"/>
              <a:gd name="T15" fmla="*/ 2147483647 h 60"/>
              <a:gd name="T16" fmla="*/ 2147483647 w 90"/>
              <a:gd name="T17" fmla="*/ 2147483647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60"/>
              <a:gd name="T29" fmla="*/ 90 w 90"/>
              <a:gd name="T30" fmla="*/ 60 h 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60">
                <a:moveTo>
                  <a:pt x="18" y="48"/>
                </a:moveTo>
                <a:lnTo>
                  <a:pt x="66" y="60"/>
                </a:lnTo>
                <a:lnTo>
                  <a:pt x="78" y="30"/>
                </a:lnTo>
                <a:lnTo>
                  <a:pt x="90" y="24"/>
                </a:lnTo>
                <a:lnTo>
                  <a:pt x="84" y="0"/>
                </a:lnTo>
                <a:lnTo>
                  <a:pt x="30" y="18"/>
                </a:lnTo>
                <a:lnTo>
                  <a:pt x="6" y="6"/>
                </a:lnTo>
                <a:lnTo>
                  <a:pt x="0" y="24"/>
                </a:lnTo>
                <a:lnTo>
                  <a:pt x="18" y="48"/>
                </a:lnTo>
                <a:close/>
              </a:path>
            </a:pathLst>
          </a:custGeom>
          <a:solidFill>
            <a:schemeClr val="bg1"/>
          </a:solidFill>
          <a:ln w="9525">
            <a:solidFill>
              <a:schemeClr val="bg2"/>
            </a:solidFill>
            <a:round/>
            <a:headEnd/>
            <a:tailEnd/>
          </a:ln>
        </p:spPr>
        <p:txBody>
          <a:bodyPr/>
          <a:lstStyle/>
          <a:p>
            <a:endParaRPr lang="el-GR"/>
          </a:p>
        </p:txBody>
      </p:sp>
      <p:sp>
        <p:nvSpPr>
          <p:cNvPr id="14362" name="Freeform 289"/>
          <p:cNvSpPr>
            <a:spLocks/>
          </p:cNvSpPr>
          <p:nvPr/>
        </p:nvSpPr>
        <p:spPr bwMode="auto">
          <a:xfrm>
            <a:off x="5800725" y="4032250"/>
            <a:ext cx="187325" cy="217488"/>
          </a:xfrm>
          <a:custGeom>
            <a:avLst/>
            <a:gdLst>
              <a:gd name="T0" fmla="*/ 2147483647 w 24"/>
              <a:gd name="T1" fmla="*/ 2147483647 h 28"/>
              <a:gd name="T2" fmla="*/ 2147483647 w 24"/>
              <a:gd name="T3" fmla="*/ 2147483647 h 28"/>
              <a:gd name="T4" fmla="*/ 2147483647 w 24"/>
              <a:gd name="T5" fmla="*/ 2147483647 h 28"/>
              <a:gd name="T6" fmla="*/ 2147483647 w 24"/>
              <a:gd name="T7" fmla="*/ 2147483647 h 28"/>
              <a:gd name="T8" fmla="*/ 0 w 24"/>
              <a:gd name="T9" fmla="*/ 2147483647 h 28"/>
              <a:gd name="T10" fmla="*/ 2147483647 w 24"/>
              <a:gd name="T11" fmla="*/ 2147483647 h 28"/>
              <a:gd name="T12" fmla="*/ 2147483647 w 24"/>
              <a:gd name="T13" fmla="*/ 2147483647 h 28"/>
              <a:gd name="T14" fmla="*/ 2147483647 w 24"/>
              <a:gd name="T15" fmla="*/ 2147483647 h 28"/>
              <a:gd name="T16" fmla="*/ 2147483647 w 24"/>
              <a:gd name="T17" fmla="*/ 2147483647 h 28"/>
              <a:gd name="T18" fmla="*/ 2147483647 w 24"/>
              <a:gd name="T19" fmla="*/ 2147483647 h 28"/>
              <a:gd name="T20" fmla="*/ 2147483647 w 24"/>
              <a:gd name="T21" fmla="*/ 2147483647 h 28"/>
              <a:gd name="T22" fmla="*/ 2147483647 w 24"/>
              <a:gd name="T23" fmla="*/ 2147483647 h 28"/>
              <a:gd name="T24" fmla="*/ 2147483647 w 24"/>
              <a:gd name="T25" fmla="*/ 0 h 28"/>
              <a:gd name="T26" fmla="*/ 2147483647 w 24"/>
              <a:gd name="T27" fmla="*/ 0 h 28"/>
              <a:gd name="T28" fmla="*/ 2147483647 w 24"/>
              <a:gd name="T29" fmla="*/ 2147483647 h 28"/>
              <a:gd name="T30" fmla="*/ 2147483647 w 24"/>
              <a:gd name="T31" fmla="*/ 2147483647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4"/>
              <a:gd name="T49" fmla="*/ 0 h 28"/>
              <a:gd name="T50" fmla="*/ 24 w 24"/>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4" h="28">
                <a:moveTo>
                  <a:pt x="9" y="6"/>
                </a:moveTo>
                <a:cubicBezTo>
                  <a:pt x="10" y="6"/>
                  <a:pt x="10" y="6"/>
                  <a:pt x="10" y="6"/>
                </a:cubicBezTo>
                <a:cubicBezTo>
                  <a:pt x="9" y="13"/>
                  <a:pt x="9" y="13"/>
                  <a:pt x="9" y="13"/>
                </a:cubicBezTo>
                <a:cubicBezTo>
                  <a:pt x="4" y="17"/>
                  <a:pt x="4" y="17"/>
                  <a:pt x="4" y="17"/>
                </a:cubicBezTo>
                <a:cubicBezTo>
                  <a:pt x="4" y="17"/>
                  <a:pt x="3" y="18"/>
                  <a:pt x="0" y="18"/>
                </a:cubicBezTo>
                <a:cubicBezTo>
                  <a:pt x="1" y="21"/>
                  <a:pt x="1" y="21"/>
                  <a:pt x="1" y="21"/>
                </a:cubicBezTo>
                <a:cubicBezTo>
                  <a:pt x="4" y="28"/>
                  <a:pt x="4" y="28"/>
                  <a:pt x="4" y="28"/>
                </a:cubicBezTo>
                <a:cubicBezTo>
                  <a:pt x="11" y="23"/>
                  <a:pt x="11" y="23"/>
                  <a:pt x="11" y="23"/>
                </a:cubicBezTo>
                <a:cubicBezTo>
                  <a:pt x="17" y="15"/>
                  <a:pt x="17" y="15"/>
                  <a:pt x="17" y="15"/>
                </a:cubicBezTo>
                <a:cubicBezTo>
                  <a:pt x="20" y="11"/>
                  <a:pt x="20" y="11"/>
                  <a:pt x="20" y="11"/>
                </a:cubicBezTo>
                <a:cubicBezTo>
                  <a:pt x="24" y="7"/>
                  <a:pt x="24" y="7"/>
                  <a:pt x="24" y="7"/>
                </a:cubicBezTo>
                <a:cubicBezTo>
                  <a:pt x="16" y="1"/>
                  <a:pt x="16" y="1"/>
                  <a:pt x="16" y="1"/>
                </a:cubicBezTo>
                <a:cubicBezTo>
                  <a:pt x="13" y="0"/>
                  <a:pt x="13" y="0"/>
                  <a:pt x="13" y="0"/>
                </a:cubicBezTo>
                <a:cubicBezTo>
                  <a:pt x="13" y="0"/>
                  <a:pt x="13" y="0"/>
                  <a:pt x="13" y="0"/>
                </a:cubicBezTo>
                <a:cubicBezTo>
                  <a:pt x="11" y="1"/>
                  <a:pt x="11" y="1"/>
                  <a:pt x="11" y="1"/>
                </a:cubicBezTo>
                <a:lnTo>
                  <a:pt x="9" y="6"/>
                </a:lnTo>
                <a:close/>
              </a:path>
            </a:pathLst>
          </a:custGeom>
          <a:solidFill>
            <a:schemeClr val="bg1"/>
          </a:solidFill>
          <a:ln w="9525">
            <a:solidFill>
              <a:schemeClr val="bg2"/>
            </a:solidFill>
            <a:round/>
            <a:headEnd/>
            <a:tailEnd/>
          </a:ln>
        </p:spPr>
        <p:txBody>
          <a:bodyPr/>
          <a:lstStyle/>
          <a:p>
            <a:endParaRPr lang="el-GR"/>
          </a:p>
        </p:txBody>
      </p:sp>
      <p:sp>
        <p:nvSpPr>
          <p:cNvPr id="14363" name="Freeform 290"/>
          <p:cNvSpPr>
            <a:spLocks/>
          </p:cNvSpPr>
          <p:nvPr/>
        </p:nvSpPr>
        <p:spPr bwMode="auto">
          <a:xfrm>
            <a:off x="5565775" y="4171950"/>
            <a:ext cx="265113" cy="165100"/>
          </a:xfrm>
          <a:custGeom>
            <a:avLst/>
            <a:gdLst>
              <a:gd name="T0" fmla="*/ 2147483647 w 34"/>
              <a:gd name="T1" fmla="*/ 0 h 21"/>
              <a:gd name="T2" fmla="*/ 2147483647 w 34"/>
              <a:gd name="T3" fmla="*/ 2147483647 h 21"/>
              <a:gd name="T4" fmla="*/ 2147483647 w 34"/>
              <a:gd name="T5" fmla="*/ 2147483647 h 21"/>
              <a:gd name="T6" fmla="*/ 2147483647 w 34"/>
              <a:gd name="T7" fmla="*/ 2147483647 h 21"/>
              <a:gd name="T8" fmla="*/ 0 w 34"/>
              <a:gd name="T9" fmla="*/ 2147483647 h 21"/>
              <a:gd name="T10" fmla="*/ 2147483647 w 34"/>
              <a:gd name="T11" fmla="*/ 2147483647 h 21"/>
              <a:gd name="T12" fmla="*/ 2147483647 w 34"/>
              <a:gd name="T13" fmla="*/ 2147483647 h 21"/>
              <a:gd name="T14" fmla="*/ 2147483647 w 34"/>
              <a:gd name="T15" fmla="*/ 2147483647 h 21"/>
              <a:gd name="T16" fmla="*/ 2147483647 w 34"/>
              <a:gd name="T17" fmla="*/ 2147483647 h 21"/>
              <a:gd name="T18" fmla="*/ 2147483647 w 34"/>
              <a:gd name="T19" fmla="*/ 2147483647 h 21"/>
              <a:gd name="T20" fmla="*/ 2147483647 w 34"/>
              <a:gd name="T21" fmla="*/ 2147483647 h 21"/>
              <a:gd name="T22" fmla="*/ 2147483647 w 34"/>
              <a:gd name="T23" fmla="*/ 2147483647 h 21"/>
              <a:gd name="T24" fmla="*/ 2147483647 w 34"/>
              <a:gd name="T25" fmla="*/ 2147483647 h 21"/>
              <a:gd name="T26" fmla="*/ 2147483647 w 34"/>
              <a:gd name="T27" fmla="*/ 0 h 2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21"/>
              <a:gd name="T44" fmla="*/ 34 w 34"/>
              <a:gd name="T45" fmla="*/ 21 h 2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21">
                <a:moveTo>
                  <a:pt x="30" y="0"/>
                </a:moveTo>
                <a:cubicBezTo>
                  <a:pt x="25" y="2"/>
                  <a:pt x="18" y="3"/>
                  <a:pt x="18" y="4"/>
                </a:cubicBezTo>
                <a:cubicBezTo>
                  <a:pt x="16" y="5"/>
                  <a:pt x="14" y="7"/>
                  <a:pt x="14" y="7"/>
                </a:cubicBezTo>
                <a:cubicBezTo>
                  <a:pt x="3" y="7"/>
                  <a:pt x="3" y="7"/>
                  <a:pt x="3" y="7"/>
                </a:cubicBezTo>
                <a:cubicBezTo>
                  <a:pt x="0" y="8"/>
                  <a:pt x="0" y="8"/>
                  <a:pt x="0" y="8"/>
                </a:cubicBezTo>
                <a:cubicBezTo>
                  <a:pt x="1" y="12"/>
                  <a:pt x="1" y="12"/>
                  <a:pt x="1" y="12"/>
                </a:cubicBezTo>
                <a:cubicBezTo>
                  <a:pt x="5" y="21"/>
                  <a:pt x="5" y="21"/>
                  <a:pt x="5" y="21"/>
                </a:cubicBezTo>
                <a:cubicBezTo>
                  <a:pt x="12" y="19"/>
                  <a:pt x="12" y="19"/>
                  <a:pt x="12" y="19"/>
                </a:cubicBezTo>
                <a:cubicBezTo>
                  <a:pt x="15" y="19"/>
                  <a:pt x="15" y="19"/>
                  <a:pt x="15" y="19"/>
                </a:cubicBezTo>
                <a:cubicBezTo>
                  <a:pt x="19" y="15"/>
                  <a:pt x="19" y="15"/>
                  <a:pt x="19" y="15"/>
                </a:cubicBezTo>
                <a:cubicBezTo>
                  <a:pt x="25" y="13"/>
                  <a:pt x="25" y="13"/>
                  <a:pt x="25" y="13"/>
                </a:cubicBezTo>
                <a:cubicBezTo>
                  <a:pt x="34" y="10"/>
                  <a:pt x="34" y="10"/>
                  <a:pt x="34" y="10"/>
                </a:cubicBezTo>
                <a:cubicBezTo>
                  <a:pt x="31" y="3"/>
                  <a:pt x="31" y="3"/>
                  <a:pt x="31" y="3"/>
                </a:cubicBezTo>
                <a:lnTo>
                  <a:pt x="30" y="0"/>
                </a:lnTo>
                <a:close/>
              </a:path>
            </a:pathLst>
          </a:custGeom>
          <a:solidFill>
            <a:schemeClr val="bg1"/>
          </a:solidFill>
          <a:ln w="9525">
            <a:solidFill>
              <a:schemeClr val="bg2"/>
            </a:solidFill>
            <a:round/>
            <a:headEnd/>
            <a:tailEnd/>
          </a:ln>
        </p:spPr>
        <p:txBody>
          <a:bodyPr/>
          <a:lstStyle/>
          <a:p>
            <a:endParaRPr lang="el-GR"/>
          </a:p>
        </p:txBody>
      </p:sp>
      <p:sp>
        <p:nvSpPr>
          <p:cNvPr id="14364" name="Freeform 291"/>
          <p:cNvSpPr>
            <a:spLocks/>
          </p:cNvSpPr>
          <p:nvPr/>
        </p:nvSpPr>
        <p:spPr bwMode="auto">
          <a:xfrm>
            <a:off x="5378450" y="3813175"/>
            <a:ext cx="492125" cy="422275"/>
          </a:xfrm>
          <a:custGeom>
            <a:avLst/>
            <a:gdLst>
              <a:gd name="T0" fmla="*/ 2147483647 w 63"/>
              <a:gd name="T1" fmla="*/ 2147483647 h 54"/>
              <a:gd name="T2" fmla="*/ 2147483647 w 63"/>
              <a:gd name="T3" fmla="*/ 2147483647 h 54"/>
              <a:gd name="T4" fmla="*/ 2147483647 w 63"/>
              <a:gd name="T5" fmla="*/ 2147483647 h 54"/>
              <a:gd name="T6" fmla="*/ 2147483647 w 63"/>
              <a:gd name="T7" fmla="*/ 2147483647 h 54"/>
              <a:gd name="T8" fmla="*/ 2147483647 w 63"/>
              <a:gd name="T9" fmla="*/ 2147483647 h 54"/>
              <a:gd name="T10" fmla="*/ 2147483647 w 63"/>
              <a:gd name="T11" fmla="*/ 2147483647 h 54"/>
              <a:gd name="T12" fmla="*/ 2147483647 w 63"/>
              <a:gd name="T13" fmla="*/ 2147483647 h 54"/>
              <a:gd name="T14" fmla="*/ 2147483647 w 63"/>
              <a:gd name="T15" fmla="*/ 2147483647 h 54"/>
              <a:gd name="T16" fmla="*/ 2147483647 w 63"/>
              <a:gd name="T17" fmla="*/ 2147483647 h 54"/>
              <a:gd name="T18" fmla="*/ 2147483647 w 63"/>
              <a:gd name="T19" fmla="*/ 2147483647 h 54"/>
              <a:gd name="T20" fmla="*/ 2147483647 w 63"/>
              <a:gd name="T21" fmla="*/ 2147483647 h 54"/>
              <a:gd name="T22" fmla="*/ 2147483647 w 63"/>
              <a:gd name="T23" fmla="*/ 2147483647 h 54"/>
              <a:gd name="T24" fmla="*/ 2147483647 w 63"/>
              <a:gd name="T25" fmla="*/ 2147483647 h 54"/>
              <a:gd name="T26" fmla="*/ 2147483647 w 63"/>
              <a:gd name="T27" fmla="*/ 2147483647 h 54"/>
              <a:gd name="T28" fmla="*/ 2147483647 w 63"/>
              <a:gd name="T29" fmla="*/ 0 h 54"/>
              <a:gd name="T30" fmla="*/ 2147483647 w 63"/>
              <a:gd name="T31" fmla="*/ 0 h 54"/>
              <a:gd name="T32" fmla="*/ 2147483647 w 63"/>
              <a:gd name="T33" fmla="*/ 2147483647 h 54"/>
              <a:gd name="T34" fmla="*/ 2147483647 w 63"/>
              <a:gd name="T35" fmla="*/ 2147483647 h 54"/>
              <a:gd name="T36" fmla="*/ 2147483647 w 63"/>
              <a:gd name="T37" fmla="*/ 2147483647 h 54"/>
              <a:gd name="T38" fmla="*/ 2147483647 w 63"/>
              <a:gd name="T39" fmla="*/ 2147483647 h 54"/>
              <a:gd name="T40" fmla="*/ 2147483647 w 63"/>
              <a:gd name="T41" fmla="*/ 2147483647 h 54"/>
              <a:gd name="T42" fmla="*/ 2147483647 w 63"/>
              <a:gd name="T43" fmla="*/ 2147483647 h 54"/>
              <a:gd name="T44" fmla="*/ 0 w 63"/>
              <a:gd name="T45" fmla="*/ 2147483647 h 54"/>
              <a:gd name="T46" fmla="*/ 2147483647 w 63"/>
              <a:gd name="T47" fmla="*/ 2147483647 h 54"/>
              <a:gd name="T48" fmla="*/ 2147483647 w 63"/>
              <a:gd name="T49" fmla="*/ 2147483647 h 54"/>
              <a:gd name="T50" fmla="*/ 2147483647 w 63"/>
              <a:gd name="T51" fmla="*/ 2147483647 h 54"/>
              <a:gd name="T52" fmla="*/ 2147483647 w 63"/>
              <a:gd name="T53" fmla="*/ 2147483647 h 54"/>
              <a:gd name="T54" fmla="*/ 2147483647 w 63"/>
              <a:gd name="T55" fmla="*/ 2147483647 h 54"/>
              <a:gd name="T56" fmla="*/ 2147483647 w 63"/>
              <a:gd name="T57" fmla="*/ 2147483647 h 54"/>
              <a:gd name="T58" fmla="*/ 2147483647 w 63"/>
              <a:gd name="T59" fmla="*/ 2147483647 h 54"/>
              <a:gd name="T60" fmla="*/ 2147483647 w 63"/>
              <a:gd name="T61" fmla="*/ 2147483647 h 54"/>
              <a:gd name="T62" fmla="*/ 2147483647 w 63"/>
              <a:gd name="T63" fmla="*/ 2147483647 h 54"/>
              <a:gd name="T64" fmla="*/ 2147483647 w 63"/>
              <a:gd name="T65" fmla="*/ 2147483647 h 54"/>
              <a:gd name="T66" fmla="*/ 2147483647 w 63"/>
              <a:gd name="T67" fmla="*/ 2147483647 h 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3"/>
              <a:gd name="T103" fmla="*/ 0 h 54"/>
              <a:gd name="T104" fmla="*/ 63 w 63"/>
              <a:gd name="T105" fmla="*/ 54 h 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3" h="54">
                <a:moveTo>
                  <a:pt x="63" y="34"/>
                </a:moveTo>
                <a:cubicBezTo>
                  <a:pt x="55" y="32"/>
                  <a:pt x="55" y="32"/>
                  <a:pt x="55" y="32"/>
                </a:cubicBezTo>
                <a:cubicBezTo>
                  <a:pt x="52" y="28"/>
                  <a:pt x="52" y="28"/>
                  <a:pt x="52" y="28"/>
                </a:cubicBezTo>
                <a:cubicBezTo>
                  <a:pt x="53" y="25"/>
                  <a:pt x="53" y="25"/>
                  <a:pt x="53" y="25"/>
                </a:cubicBezTo>
                <a:cubicBezTo>
                  <a:pt x="52" y="25"/>
                  <a:pt x="52" y="25"/>
                  <a:pt x="52" y="25"/>
                </a:cubicBezTo>
                <a:cubicBezTo>
                  <a:pt x="48" y="23"/>
                  <a:pt x="48" y="23"/>
                  <a:pt x="48" y="23"/>
                </a:cubicBezTo>
                <a:cubicBezTo>
                  <a:pt x="46" y="17"/>
                  <a:pt x="46" y="17"/>
                  <a:pt x="46" y="17"/>
                </a:cubicBezTo>
                <a:cubicBezTo>
                  <a:pt x="42" y="13"/>
                  <a:pt x="42" y="13"/>
                  <a:pt x="42" y="13"/>
                </a:cubicBezTo>
                <a:cubicBezTo>
                  <a:pt x="42" y="12"/>
                  <a:pt x="42" y="12"/>
                  <a:pt x="42" y="12"/>
                </a:cubicBezTo>
                <a:cubicBezTo>
                  <a:pt x="39" y="12"/>
                  <a:pt x="39" y="12"/>
                  <a:pt x="39" y="12"/>
                </a:cubicBezTo>
                <a:cubicBezTo>
                  <a:pt x="36" y="10"/>
                  <a:pt x="36" y="10"/>
                  <a:pt x="36" y="10"/>
                </a:cubicBezTo>
                <a:cubicBezTo>
                  <a:pt x="28" y="9"/>
                  <a:pt x="28" y="9"/>
                  <a:pt x="28" y="9"/>
                </a:cubicBezTo>
                <a:cubicBezTo>
                  <a:pt x="25" y="6"/>
                  <a:pt x="25" y="6"/>
                  <a:pt x="25" y="6"/>
                </a:cubicBezTo>
                <a:cubicBezTo>
                  <a:pt x="15" y="1"/>
                  <a:pt x="15" y="1"/>
                  <a:pt x="15" y="1"/>
                </a:cubicBezTo>
                <a:cubicBezTo>
                  <a:pt x="11" y="0"/>
                  <a:pt x="11" y="0"/>
                  <a:pt x="11" y="0"/>
                </a:cubicBezTo>
                <a:cubicBezTo>
                  <a:pt x="12" y="0"/>
                  <a:pt x="12" y="0"/>
                  <a:pt x="12" y="0"/>
                </a:cubicBezTo>
                <a:cubicBezTo>
                  <a:pt x="10" y="1"/>
                  <a:pt x="10" y="1"/>
                  <a:pt x="10" y="1"/>
                </a:cubicBezTo>
                <a:cubicBezTo>
                  <a:pt x="6" y="2"/>
                  <a:pt x="6" y="2"/>
                  <a:pt x="6" y="2"/>
                </a:cubicBezTo>
                <a:cubicBezTo>
                  <a:pt x="8" y="7"/>
                  <a:pt x="8" y="7"/>
                  <a:pt x="8" y="7"/>
                </a:cubicBezTo>
                <a:cubicBezTo>
                  <a:pt x="7" y="9"/>
                  <a:pt x="7" y="9"/>
                  <a:pt x="7" y="9"/>
                </a:cubicBezTo>
                <a:cubicBezTo>
                  <a:pt x="4" y="9"/>
                  <a:pt x="4" y="9"/>
                  <a:pt x="4" y="9"/>
                </a:cubicBezTo>
                <a:cubicBezTo>
                  <a:pt x="2" y="11"/>
                  <a:pt x="2" y="11"/>
                  <a:pt x="2" y="11"/>
                </a:cubicBezTo>
                <a:cubicBezTo>
                  <a:pt x="0" y="11"/>
                  <a:pt x="0" y="11"/>
                  <a:pt x="0" y="11"/>
                </a:cubicBezTo>
                <a:cubicBezTo>
                  <a:pt x="2" y="15"/>
                  <a:pt x="2" y="15"/>
                  <a:pt x="2" y="15"/>
                </a:cubicBezTo>
                <a:cubicBezTo>
                  <a:pt x="9" y="29"/>
                  <a:pt x="9" y="29"/>
                  <a:pt x="9" y="29"/>
                </a:cubicBezTo>
                <a:cubicBezTo>
                  <a:pt x="13" y="33"/>
                  <a:pt x="13" y="33"/>
                  <a:pt x="13" y="33"/>
                </a:cubicBezTo>
                <a:cubicBezTo>
                  <a:pt x="15" y="39"/>
                  <a:pt x="15" y="39"/>
                  <a:pt x="15" y="39"/>
                </a:cubicBezTo>
                <a:cubicBezTo>
                  <a:pt x="17" y="46"/>
                  <a:pt x="17" y="46"/>
                  <a:pt x="17" y="46"/>
                </a:cubicBezTo>
                <a:cubicBezTo>
                  <a:pt x="24" y="53"/>
                  <a:pt x="24" y="53"/>
                  <a:pt x="24" y="53"/>
                </a:cubicBezTo>
                <a:cubicBezTo>
                  <a:pt x="24" y="54"/>
                  <a:pt x="24" y="54"/>
                  <a:pt x="24" y="54"/>
                </a:cubicBezTo>
                <a:cubicBezTo>
                  <a:pt x="27" y="53"/>
                  <a:pt x="27" y="53"/>
                  <a:pt x="27" y="53"/>
                </a:cubicBezTo>
                <a:cubicBezTo>
                  <a:pt x="38" y="53"/>
                  <a:pt x="38" y="53"/>
                  <a:pt x="38" y="53"/>
                </a:cubicBezTo>
                <a:cubicBezTo>
                  <a:pt x="38" y="53"/>
                  <a:pt x="40" y="51"/>
                  <a:pt x="42" y="50"/>
                </a:cubicBezTo>
                <a:cubicBezTo>
                  <a:pt x="42" y="49"/>
                  <a:pt x="49" y="48"/>
                  <a:pt x="54" y="46"/>
                </a:cubicBezTo>
              </a:path>
            </a:pathLst>
          </a:custGeom>
          <a:solidFill>
            <a:schemeClr val="bg1"/>
          </a:solidFill>
          <a:ln w="9525">
            <a:solidFill>
              <a:schemeClr val="bg2"/>
            </a:solidFill>
            <a:round/>
            <a:headEnd/>
            <a:tailEnd/>
          </a:ln>
        </p:spPr>
        <p:txBody>
          <a:bodyPr/>
          <a:lstStyle/>
          <a:p>
            <a:endParaRPr lang="el-GR"/>
          </a:p>
        </p:txBody>
      </p:sp>
      <p:sp>
        <p:nvSpPr>
          <p:cNvPr id="14365" name="Freeform 292"/>
          <p:cNvSpPr>
            <a:spLocks/>
          </p:cNvSpPr>
          <p:nvPr/>
        </p:nvSpPr>
        <p:spPr bwMode="auto">
          <a:xfrm>
            <a:off x="5800725" y="4079875"/>
            <a:ext cx="77788" cy="92075"/>
          </a:xfrm>
          <a:custGeom>
            <a:avLst/>
            <a:gdLst>
              <a:gd name="T0" fmla="*/ 0 w 10"/>
              <a:gd name="T1" fmla="*/ 2147483647 h 12"/>
              <a:gd name="T2" fmla="*/ 2147483647 w 10"/>
              <a:gd name="T3" fmla="*/ 2147483647 h 12"/>
              <a:gd name="T4" fmla="*/ 2147483647 w 10"/>
              <a:gd name="T5" fmla="*/ 2147483647 h 12"/>
              <a:gd name="T6" fmla="*/ 2147483647 w 10"/>
              <a:gd name="T7" fmla="*/ 0 h 12"/>
              <a:gd name="T8" fmla="*/ 2147483647 w 10"/>
              <a:gd name="T9" fmla="*/ 0 h 12"/>
              <a:gd name="T10" fmla="*/ 0 60000 65536"/>
              <a:gd name="T11" fmla="*/ 0 60000 65536"/>
              <a:gd name="T12" fmla="*/ 0 60000 65536"/>
              <a:gd name="T13" fmla="*/ 0 60000 65536"/>
              <a:gd name="T14" fmla="*/ 0 60000 65536"/>
              <a:gd name="T15" fmla="*/ 0 w 10"/>
              <a:gd name="T16" fmla="*/ 0 h 12"/>
              <a:gd name="T17" fmla="*/ 10 w 10"/>
              <a:gd name="T18" fmla="*/ 12 h 12"/>
            </a:gdLst>
            <a:ahLst/>
            <a:cxnLst>
              <a:cxn ang="T10">
                <a:pos x="T0" y="T1"/>
              </a:cxn>
              <a:cxn ang="T11">
                <a:pos x="T2" y="T3"/>
              </a:cxn>
              <a:cxn ang="T12">
                <a:pos x="T4" y="T5"/>
              </a:cxn>
              <a:cxn ang="T13">
                <a:pos x="T6" y="T7"/>
              </a:cxn>
              <a:cxn ang="T14">
                <a:pos x="T8" y="T9"/>
              </a:cxn>
            </a:cxnLst>
            <a:rect l="T15" t="T16" r="T17" b="T18"/>
            <a:pathLst>
              <a:path w="10" h="12">
                <a:moveTo>
                  <a:pt x="0" y="12"/>
                </a:moveTo>
                <a:cubicBezTo>
                  <a:pt x="3" y="12"/>
                  <a:pt x="4" y="11"/>
                  <a:pt x="4" y="11"/>
                </a:cubicBezTo>
                <a:cubicBezTo>
                  <a:pt x="9" y="7"/>
                  <a:pt x="9" y="7"/>
                  <a:pt x="9" y="7"/>
                </a:cubicBezTo>
                <a:cubicBezTo>
                  <a:pt x="10" y="0"/>
                  <a:pt x="10" y="0"/>
                  <a:pt x="10" y="0"/>
                </a:cubicBezTo>
                <a:cubicBezTo>
                  <a:pt x="9" y="0"/>
                  <a:pt x="9" y="0"/>
                  <a:pt x="9" y="0"/>
                </a:cubicBezTo>
              </a:path>
            </a:pathLst>
          </a:custGeom>
          <a:solidFill>
            <a:schemeClr val="bg1"/>
          </a:solidFill>
          <a:ln w="9525">
            <a:solidFill>
              <a:schemeClr val="bg2"/>
            </a:solidFill>
            <a:round/>
            <a:headEnd/>
            <a:tailEnd/>
          </a:ln>
        </p:spPr>
        <p:txBody>
          <a:bodyPr/>
          <a:lstStyle/>
          <a:p>
            <a:endParaRPr lang="el-GR"/>
          </a:p>
        </p:txBody>
      </p:sp>
      <p:sp>
        <p:nvSpPr>
          <p:cNvPr id="14366" name="Freeform 293"/>
          <p:cNvSpPr>
            <a:spLocks/>
          </p:cNvSpPr>
          <p:nvPr/>
        </p:nvSpPr>
        <p:spPr bwMode="auto">
          <a:xfrm>
            <a:off x="5462588" y="3657600"/>
            <a:ext cx="249237" cy="250825"/>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0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0 w 192"/>
              <a:gd name="T23" fmla="*/ 2147483647 h 192"/>
              <a:gd name="T24" fmla="*/ 0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2147483647 w 192"/>
              <a:gd name="T37" fmla="*/ 2147483647 h 192"/>
              <a:gd name="T38" fmla="*/ 2147483647 w 192"/>
              <a:gd name="T39" fmla="*/ 2147483647 h 192"/>
              <a:gd name="T40" fmla="*/ 2147483647 w 192"/>
              <a:gd name="T41" fmla="*/ 2147483647 h 192"/>
              <a:gd name="T42" fmla="*/ 2147483647 w 192"/>
              <a:gd name="T43" fmla="*/ 2147483647 h 192"/>
              <a:gd name="T44" fmla="*/ 2147483647 w 192"/>
              <a:gd name="T45" fmla="*/ 2147483647 h 1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2"/>
              <a:gd name="T70" fmla="*/ 0 h 192"/>
              <a:gd name="T71" fmla="*/ 192 w 192"/>
              <a:gd name="T72" fmla="*/ 192 h 1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2" h="192">
                <a:moveTo>
                  <a:pt x="168" y="120"/>
                </a:moveTo>
                <a:lnTo>
                  <a:pt x="132" y="90"/>
                </a:lnTo>
                <a:lnTo>
                  <a:pt x="132" y="66"/>
                </a:lnTo>
                <a:lnTo>
                  <a:pt x="138" y="42"/>
                </a:lnTo>
                <a:lnTo>
                  <a:pt x="114" y="6"/>
                </a:lnTo>
                <a:lnTo>
                  <a:pt x="102" y="0"/>
                </a:lnTo>
                <a:lnTo>
                  <a:pt x="72" y="6"/>
                </a:lnTo>
                <a:lnTo>
                  <a:pt x="66" y="6"/>
                </a:lnTo>
                <a:lnTo>
                  <a:pt x="66" y="12"/>
                </a:lnTo>
                <a:lnTo>
                  <a:pt x="54" y="30"/>
                </a:lnTo>
                <a:lnTo>
                  <a:pt x="42" y="72"/>
                </a:lnTo>
                <a:lnTo>
                  <a:pt x="0" y="96"/>
                </a:lnTo>
                <a:lnTo>
                  <a:pt x="0" y="120"/>
                </a:lnTo>
                <a:lnTo>
                  <a:pt x="24" y="126"/>
                </a:lnTo>
                <a:lnTo>
                  <a:pt x="84" y="156"/>
                </a:lnTo>
                <a:lnTo>
                  <a:pt x="102" y="174"/>
                </a:lnTo>
                <a:lnTo>
                  <a:pt x="150" y="180"/>
                </a:lnTo>
                <a:lnTo>
                  <a:pt x="168" y="192"/>
                </a:lnTo>
                <a:lnTo>
                  <a:pt x="186" y="192"/>
                </a:lnTo>
                <a:lnTo>
                  <a:pt x="180" y="180"/>
                </a:lnTo>
                <a:lnTo>
                  <a:pt x="192" y="174"/>
                </a:lnTo>
                <a:lnTo>
                  <a:pt x="180" y="150"/>
                </a:lnTo>
                <a:lnTo>
                  <a:pt x="168" y="120"/>
                </a:lnTo>
                <a:close/>
              </a:path>
            </a:pathLst>
          </a:custGeom>
          <a:solidFill>
            <a:schemeClr val="bg1"/>
          </a:solidFill>
          <a:ln w="9525">
            <a:solidFill>
              <a:schemeClr val="bg2"/>
            </a:solidFill>
            <a:round/>
            <a:headEnd/>
            <a:tailEnd/>
          </a:ln>
        </p:spPr>
        <p:txBody>
          <a:bodyPr/>
          <a:lstStyle/>
          <a:p>
            <a:endParaRPr lang="el-GR"/>
          </a:p>
        </p:txBody>
      </p:sp>
      <p:sp>
        <p:nvSpPr>
          <p:cNvPr id="14367" name="Freeform 294"/>
          <p:cNvSpPr>
            <a:spLocks/>
          </p:cNvSpPr>
          <p:nvPr/>
        </p:nvSpPr>
        <p:spPr bwMode="auto">
          <a:xfrm>
            <a:off x="5605463" y="3589338"/>
            <a:ext cx="469900" cy="427037"/>
          </a:xfrm>
          <a:custGeom>
            <a:avLst/>
            <a:gdLst>
              <a:gd name="T0" fmla="*/ 2147483647 w 60"/>
              <a:gd name="T1" fmla="*/ 2147483647 h 55"/>
              <a:gd name="T2" fmla="*/ 2147483647 w 60"/>
              <a:gd name="T3" fmla="*/ 2147483647 h 55"/>
              <a:gd name="T4" fmla="*/ 2147483647 w 60"/>
              <a:gd name="T5" fmla="*/ 2147483647 h 55"/>
              <a:gd name="T6" fmla="*/ 2147483647 w 60"/>
              <a:gd name="T7" fmla="*/ 2147483647 h 55"/>
              <a:gd name="T8" fmla="*/ 2147483647 w 60"/>
              <a:gd name="T9" fmla="*/ 2147483647 h 55"/>
              <a:gd name="T10" fmla="*/ 2147483647 w 60"/>
              <a:gd name="T11" fmla="*/ 2147483647 h 55"/>
              <a:gd name="T12" fmla="*/ 2147483647 w 60"/>
              <a:gd name="T13" fmla="*/ 2147483647 h 55"/>
              <a:gd name="T14" fmla="*/ 2147483647 w 60"/>
              <a:gd name="T15" fmla="*/ 2147483647 h 55"/>
              <a:gd name="T16" fmla="*/ 2147483647 w 60"/>
              <a:gd name="T17" fmla="*/ 2147483647 h 55"/>
              <a:gd name="T18" fmla="*/ 2147483647 w 60"/>
              <a:gd name="T19" fmla="*/ 2147483647 h 55"/>
              <a:gd name="T20" fmla="*/ 2147483647 w 60"/>
              <a:gd name="T21" fmla="*/ 2147483647 h 55"/>
              <a:gd name="T22" fmla="*/ 2147483647 w 60"/>
              <a:gd name="T23" fmla="*/ 2147483647 h 55"/>
              <a:gd name="T24" fmla="*/ 2147483647 w 60"/>
              <a:gd name="T25" fmla="*/ 2147483647 h 55"/>
              <a:gd name="T26" fmla="*/ 2147483647 w 60"/>
              <a:gd name="T27" fmla="*/ 2147483647 h 55"/>
              <a:gd name="T28" fmla="*/ 2147483647 w 60"/>
              <a:gd name="T29" fmla="*/ 2147483647 h 55"/>
              <a:gd name="T30" fmla="*/ 2147483647 w 60"/>
              <a:gd name="T31" fmla="*/ 2147483647 h 55"/>
              <a:gd name="T32" fmla="*/ 2147483647 w 60"/>
              <a:gd name="T33" fmla="*/ 2147483647 h 55"/>
              <a:gd name="T34" fmla="*/ 2147483647 w 60"/>
              <a:gd name="T35" fmla="*/ 2147483647 h 55"/>
              <a:gd name="T36" fmla="*/ 2147483647 w 60"/>
              <a:gd name="T37" fmla="*/ 2147483647 h 55"/>
              <a:gd name="T38" fmla="*/ 2147483647 w 60"/>
              <a:gd name="T39" fmla="*/ 2147483647 h 55"/>
              <a:gd name="T40" fmla="*/ 2147483647 w 60"/>
              <a:gd name="T41" fmla="*/ 0 h 55"/>
              <a:gd name="T42" fmla="*/ 2147483647 w 60"/>
              <a:gd name="T43" fmla="*/ 2147483647 h 55"/>
              <a:gd name="T44" fmla="*/ 2147483647 w 60"/>
              <a:gd name="T45" fmla="*/ 2147483647 h 55"/>
              <a:gd name="T46" fmla="*/ 0 w 60"/>
              <a:gd name="T47" fmla="*/ 0 h 55"/>
              <a:gd name="T48" fmla="*/ 0 w 60"/>
              <a:gd name="T49" fmla="*/ 0 h 55"/>
              <a:gd name="T50" fmla="*/ 0 w 60"/>
              <a:gd name="T51" fmla="*/ 2147483647 h 55"/>
              <a:gd name="T52" fmla="*/ 2147483647 w 60"/>
              <a:gd name="T53" fmla="*/ 2147483647 h 55"/>
              <a:gd name="T54" fmla="*/ 2147483647 w 60"/>
              <a:gd name="T55" fmla="*/ 2147483647 h 55"/>
              <a:gd name="T56" fmla="*/ 2147483647 w 60"/>
              <a:gd name="T57" fmla="*/ 2147483647 h 55"/>
              <a:gd name="T58" fmla="*/ 2147483647 w 60"/>
              <a:gd name="T59" fmla="*/ 2147483647 h 55"/>
              <a:gd name="T60" fmla="*/ 2147483647 w 60"/>
              <a:gd name="T61" fmla="*/ 2147483647 h 55"/>
              <a:gd name="T62" fmla="*/ 2147483647 w 60"/>
              <a:gd name="T63" fmla="*/ 2147483647 h 55"/>
              <a:gd name="T64" fmla="*/ 2147483647 w 60"/>
              <a:gd name="T65" fmla="*/ 2147483647 h 55"/>
              <a:gd name="T66" fmla="*/ 2147483647 w 60"/>
              <a:gd name="T67" fmla="*/ 2147483647 h 55"/>
              <a:gd name="T68" fmla="*/ 2147483647 w 60"/>
              <a:gd name="T69" fmla="*/ 2147483647 h 55"/>
              <a:gd name="T70" fmla="*/ 2147483647 w 60"/>
              <a:gd name="T71" fmla="*/ 2147483647 h 55"/>
              <a:gd name="T72" fmla="*/ 2147483647 w 60"/>
              <a:gd name="T73" fmla="*/ 2147483647 h 55"/>
              <a:gd name="T74" fmla="*/ 2147483647 w 60"/>
              <a:gd name="T75" fmla="*/ 2147483647 h 55"/>
              <a:gd name="T76" fmla="*/ 2147483647 w 60"/>
              <a:gd name="T77" fmla="*/ 2147483647 h 55"/>
              <a:gd name="T78" fmla="*/ 2147483647 w 60"/>
              <a:gd name="T79" fmla="*/ 2147483647 h 55"/>
              <a:gd name="T80" fmla="*/ 2147483647 w 60"/>
              <a:gd name="T81" fmla="*/ 2147483647 h 55"/>
              <a:gd name="T82" fmla="*/ 2147483647 w 60"/>
              <a:gd name="T83" fmla="*/ 2147483647 h 55"/>
              <a:gd name="T84" fmla="*/ 2147483647 w 60"/>
              <a:gd name="T85" fmla="*/ 2147483647 h 55"/>
              <a:gd name="T86" fmla="*/ 2147483647 w 60"/>
              <a:gd name="T87" fmla="*/ 2147483647 h 55"/>
              <a:gd name="T88" fmla="*/ 2147483647 w 60"/>
              <a:gd name="T89" fmla="*/ 2147483647 h 55"/>
              <a:gd name="T90" fmla="*/ 2147483647 w 60"/>
              <a:gd name="T91" fmla="*/ 2147483647 h 55"/>
              <a:gd name="T92" fmla="*/ 2147483647 w 60"/>
              <a:gd name="T93" fmla="*/ 2147483647 h 55"/>
              <a:gd name="T94" fmla="*/ 2147483647 w 60"/>
              <a:gd name="T95" fmla="*/ 2147483647 h 55"/>
              <a:gd name="T96" fmla="*/ 2147483647 w 60"/>
              <a:gd name="T97" fmla="*/ 2147483647 h 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
              <a:gd name="T148" fmla="*/ 0 h 55"/>
              <a:gd name="T149" fmla="*/ 60 w 60"/>
              <a:gd name="T150" fmla="*/ 55 h 5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 h="55">
                <a:moveTo>
                  <a:pt x="53" y="38"/>
                </a:moveTo>
                <a:cubicBezTo>
                  <a:pt x="53" y="38"/>
                  <a:pt x="53" y="38"/>
                  <a:pt x="53" y="38"/>
                </a:cubicBezTo>
                <a:cubicBezTo>
                  <a:pt x="55" y="32"/>
                  <a:pt x="55" y="32"/>
                  <a:pt x="55" y="32"/>
                </a:cubicBezTo>
                <a:cubicBezTo>
                  <a:pt x="51" y="30"/>
                  <a:pt x="51" y="30"/>
                  <a:pt x="51" y="30"/>
                </a:cubicBezTo>
                <a:cubicBezTo>
                  <a:pt x="51" y="25"/>
                  <a:pt x="51" y="25"/>
                  <a:pt x="51" y="25"/>
                </a:cubicBezTo>
                <a:cubicBezTo>
                  <a:pt x="52" y="21"/>
                  <a:pt x="52" y="21"/>
                  <a:pt x="52" y="21"/>
                </a:cubicBezTo>
                <a:cubicBezTo>
                  <a:pt x="53" y="12"/>
                  <a:pt x="53" y="12"/>
                  <a:pt x="53" y="12"/>
                </a:cubicBezTo>
                <a:cubicBezTo>
                  <a:pt x="49" y="11"/>
                  <a:pt x="49" y="11"/>
                  <a:pt x="49" y="11"/>
                </a:cubicBezTo>
                <a:cubicBezTo>
                  <a:pt x="45" y="8"/>
                  <a:pt x="45" y="8"/>
                  <a:pt x="45" y="8"/>
                </a:cubicBezTo>
                <a:cubicBezTo>
                  <a:pt x="40" y="5"/>
                  <a:pt x="40" y="5"/>
                  <a:pt x="40" y="5"/>
                </a:cubicBezTo>
                <a:cubicBezTo>
                  <a:pt x="36" y="6"/>
                  <a:pt x="36" y="6"/>
                  <a:pt x="36" y="6"/>
                </a:cubicBezTo>
                <a:cubicBezTo>
                  <a:pt x="31" y="8"/>
                  <a:pt x="31" y="8"/>
                  <a:pt x="31" y="8"/>
                </a:cubicBezTo>
                <a:cubicBezTo>
                  <a:pt x="30" y="10"/>
                  <a:pt x="30" y="10"/>
                  <a:pt x="30" y="10"/>
                </a:cubicBezTo>
                <a:cubicBezTo>
                  <a:pt x="26" y="11"/>
                  <a:pt x="26" y="11"/>
                  <a:pt x="26" y="11"/>
                </a:cubicBezTo>
                <a:cubicBezTo>
                  <a:pt x="22" y="11"/>
                  <a:pt x="22" y="11"/>
                  <a:pt x="22" y="11"/>
                </a:cubicBezTo>
                <a:cubicBezTo>
                  <a:pt x="19" y="9"/>
                  <a:pt x="19" y="9"/>
                  <a:pt x="19" y="9"/>
                </a:cubicBezTo>
                <a:cubicBezTo>
                  <a:pt x="15" y="9"/>
                  <a:pt x="15" y="9"/>
                  <a:pt x="15" y="9"/>
                </a:cubicBezTo>
                <a:cubicBezTo>
                  <a:pt x="15" y="6"/>
                  <a:pt x="15" y="6"/>
                  <a:pt x="15" y="6"/>
                </a:cubicBezTo>
                <a:cubicBezTo>
                  <a:pt x="12" y="4"/>
                  <a:pt x="12" y="4"/>
                  <a:pt x="12" y="4"/>
                </a:cubicBezTo>
                <a:cubicBezTo>
                  <a:pt x="12" y="2"/>
                  <a:pt x="12" y="2"/>
                  <a:pt x="12" y="2"/>
                </a:cubicBezTo>
                <a:cubicBezTo>
                  <a:pt x="10" y="0"/>
                  <a:pt x="10" y="0"/>
                  <a:pt x="10" y="0"/>
                </a:cubicBezTo>
                <a:cubicBezTo>
                  <a:pt x="6" y="3"/>
                  <a:pt x="6" y="3"/>
                  <a:pt x="6" y="3"/>
                </a:cubicBezTo>
                <a:cubicBezTo>
                  <a:pt x="3" y="2"/>
                  <a:pt x="3" y="2"/>
                  <a:pt x="3" y="2"/>
                </a:cubicBezTo>
                <a:cubicBezTo>
                  <a:pt x="0" y="0"/>
                  <a:pt x="0" y="0"/>
                  <a:pt x="0" y="0"/>
                </a:cubicBezTo>
                <a:cubicBezTo>
                  <a:pt x="0" y="0"/>
                  <a:pt x="0" y="0"/>
                  <a:pt x="0" y="0"/>
                </a:cubicBezTo>
                <a:cubicBezTo>
                  <a:pt x="0" y="0"/>
                  <a:pt x="0" y="6"/>
                  <a:pt x="0" y="7"/>
                </a:cubicBezTo>
                <a:cubicBezTo>
                  <a:pt x="0" y="7"/>
                  <a:pt x="1" y="10"/>
                  <a:pt x="1" y="10"/>
                </a:cubicBezTo>
                <a:cubicBezTo>
                  <a:pt x="1" y="10"/>
                  <a:pt x="1" y="10"/>
                  <a:pt x="1" y="10"/>
                </a:cubicBezTo>
                <a:cubicBezTo>
                  <a:pt x="5" y="16"/>
                  <a:pt x="5" y="16"/>
                  <a:pt x="5" y="16"/>
                </a:cubicBezTo>
                <a:cubicBezTo>
                  <a:pt x="4" y="20"/>
                  <a:pt x="4" y="20"/>
                  <a:pt x="4" y="20"/>
                </a:cubicBezTo>
                <a:cubicBezTo>
                  <a:pt x="4" y="24"/>
                  <a:pt x="4" y="24"/>
                  <a:pt x="4" y="24"/>
                </a:cubicBezTo>
                <a:cubicBezTo>
                  <a:pt x="10" y="29"/>
                  <a:pt x="10" y="29"/>
                  <a:pt x="10" y="29"/>
                </a:cubicBezTo>
                <a:cubicBezTo>
                  <a:pt x="12" y="34"/>
                  <a:pt x="12" y="34"/>
                  <a:pt x="12" y="34"/>
                </a:cubicBezTo>
                <a:cubicBezTo>
                  <a:pt x="14" y="38"/>
                  <a:pt x="14" y="38"/>
                  <a:pt x="14" y="38"/>
                </a:cubicBezTo>
                <a:cubicBezTo>
                  <a:pt x="15" y="36"/>
                  <a:pt x="15" y="36"/>
                  <a:pt x="15" y="36"/>
                </a:cubicBezTo>
                <a:cubicBezTo>
                  <a:pt x="19" y="39"/>
                  <a:pt x="19" y="39"/>
                  <a:pt x="19" y="39"/>
                </a:cubicBezTo>
                <a:cubicBezTo>
                  <a:pt x="23" y="44"/>
                  <a:pt x="23" y="44"/>
                  <a:pt x="23" y="44"/>
                </a:cubicBezTo>
                <a:cubicBezTo>
                  <a:pt x="28" y="48"/>
                  <a:pt x="28" y="48"/>
                  <a:pt x="28" y="48"/>
                </a:cubicBezTo>
                <a:cubicBezTo>
                  <a:pt x="34" y="49"/>
                  <a:pt x="34" y="49"/>
                  <a:pt x="34" y="49"/>
                </a:cubicBezTo>
                <a:cubicBezTo>
                  <a:pt x="39" y="48"/>
                  <a:pt x="39" y="48"/>
                  <a:pt x="39" y="48"/>
                </a:cubicBezTo>
                <a:cubicBezTo>
                  <a:pt x="42" y="52"/>
                  <a:pt x="42" y="52"/>
                  <a:pt x="42" y="52"/>
                </a:cubicBezTo>
                <a:cubicBezTo>
                  <a:pt x="53" y="55"/>
                  <a:pt x="53" y="55"/>
                  <a:pt x="53" y="55"/>
                </a:cubicBezTo>
                <a:cubicBezTo>
                  <a:pt x="55" y="55"/>
                  <a:pt x="55" y="55"/>
                  <a:pt x="55" y="55"/>
                </a:cubicBezTo>
                <a:cubicBezTo>
                  <a:pt x="55" y="51"/>
                  <a:pt x="55" y="51"/>
                  <a:pt x="55" y="51"/>
                </a:cubicBezTo>
                <a:cubicBezTo>
                  <a:pt x="60" y="49"/>
                  <a:pt x="60" y="49"/>
                  <a:pt x="60" y="49"/>
                </a:cubicBezTo>
                <a:cubicBezTo>
                  <a:pt x="59" y="46"/>
                  <a:pt x="59" y="46"/>
                  <a:pt x="59" y="46"/>
                </a:cubicBezTo>
                <a:cubicBezTo>
                  <a:pt x="58" y="44"/>
                  <a:pt x="58" y="44"/>
                  <a:pt x="58" y="44"/>
                </a:cubicBezTo>
                <a:cubicBezTo>
                  <a:pt x="54" y="40"/>
                  <a:pt x="54" y="40"/>
                  <a:pt x="54" y="40"/>
                </a:cubicBezTo>
                <a:cubicBezTo>
                  <a:pt x="53" y="38"/>
                  <a:pt x="53" y="38"/>
                  <a:pt x="53" y="38"/>
                </a:cubicBezTo>
              </a:path>
            </a:pathLst>
          </a:custGeom>
          <a:solidFill>
            <a:schemeClr val="bg1"/>
          </a:solidFill>
          <a:ln w="9525">
            <a:solidFill>
              <a:schemeClr val="bg2"/>
            </a:solidFill>
            <a:round/>
            <a:headEnd/>
            <a:tailEnd/>
          </a:ln>
        </p:spPr>
        <p:txBody>
          <a:bodyPr/>
          <a:lstStyle/>
          <a:p>
            <a:endParaRPr lang="el-GR"/>
          </a:p>
        </p:txBody>
      </p:sp>
      <p:sp>
        <p:nvSpPr>
          <p:cNvPr id="14368" name="Freeform 295"/>
          <p:cNvSpPr>
            <a:spLocks/>
          </p:cNvSpPr>
          <p:nvPr/>
        </p:nvSpPr>
        <p:spPr bwMode="auto">
          <a:xfrm>
            <a:off x="6019800" y="3675063"/>
            <a:ext cx="407988" cy="381000"/>
          </a:xfrm>
          <a:custGeom>
            <a:avLst/>
            <a:gdLst>
              <a:gd name="T0" fmla="*/ 2147483647 w 52"/>
              <a:gd name="T1" fmla="*/ 2147483647 h 49"/>
              <a:gd name="T2" fmla="*/ 2147483647 w 52"/>
              <a:gd name="T3" fmla="*/ 2147483647 h 49"/>
              <a:gd name="T4" fmla="*/ 2147483647 w 52"/>
              <a:gd name="T5" fmla="*/ 2147483647 h 49"/>
              <a:gd name="T6" fmla="*/ 2147483647 w 52"/>
              <a:gd name="T7" fmla="*/ 2147483647 h 49"/>
              <a:gd name="T8" fmla="*/ 2147483647 w 52"/>
              <a:gd name="T9" fmla="*/ 2147483647 h 49"/>
              <a:gd name="T10" fmla="*/ 2147483647 w 52"/>
              <a:gd name="T11" fmla="*/ 2147483647 h 49"/>
              <a:gd name="T12" fmla="*/ 2147483647 w 52"/>
              <a:gd name="T13" fmla="*/ 2147483647 h 49"/>
              <a:gd name="T14" fmla="*/ 2147483647 w 52"/>
              <a:gd name="T15" fmla="*/ 2147483647 h 49"/>
              <a:gd name="T16" fmla="*/ 2147483647 w 52"/>
              <a:gd name="T17" fmla="*/ 2147483647 h 49"/>
              <a:gd name="T18" fmla="*/ 2147483647 w 52"/>
              <a:gd name="T19" fmla="*/ 2147483647 h 49"/>
              <a:gd name="T20" fmla="*/ 2147483647 w 52"/>
              <a:gd name="T21" fmla="*/ 2147483647 h 49"/>
              <a:gd name="T22" fmla="*/ 2147483647 w 52"/>
              <a:gd name="T23" fmla="*/ 2147483647 h 49"/>
              <a:gd name="T24" fmla="*/ 2147483647 w 52"/>
              <a:gd name="T25" fmla="*/ 2147483647 h 49"/>
              <a:gd name="T26" fmla="*/ 2147483647 w 52"/>
              <a:gd name="T27" fmla="*/ 2147483647 h 49"/>
              <a:gd name="T28" fmla="*/ 2147483647 w 52"/>
              <a:gd name="T29" fmla="*/ 0 h 49"/>
              <a:gd name="T30" fmla="*/ 2147483647 w 52"/>
              <a:gd name="T31" fmla="*/ 2147483647 h 49"/>
              <a:gd name="T32" fmla="*/ 2147483647 w 52"/>
              <a:gd name="T33" fmla="*/ 2147483647 h 49"/>
              <a:gd name="T34" fmla="*/ 2147483647 w 52"/>
              <a:gd name="T35" fmla="*/ 2147483647 h 49"/>
              <a:gd name="T36" fmla="*/ 2147483647 w 52"/>
              <a:gd name="T37" fmla="*/ 2147483647 h 49"/>
              <a:gd name="T38" fmla="*/ 2147483647 w 52"/>
              <a:gd name="T39" fmla="*/ 2147483647 h 49"/>
              <a:gd name="T40" fmla="*/ 2147483647 w 52"/>
              <a:gd name="T41" fmla="*/ 2147483647 h 49"/>
              <a:gd name="T42" fmla="*/ 2147483647 w 52"/>
              <a:gd name="T43" fmla="*/ 2147483647 h 49"/>
              <a:gd name="T44" fmla="*/ 2147483647 w 52"/>
              <a:gd name="T45" fmla="*/ 2147483647 h 49"/>
              <a:gd name="T46" fmla="*/ 2147483647 w 52"/>
              <a:gd name="T47" fmla="*/ 2147483647 h 49"/>
              <a:gd name="T48" fmla="*/ 2147483647 w 52"/>
              <a:gd name="T49" fmla="*/ 2147483647 h 49"/>
              <a:gd name="T50" fmla="*/ 2147483647 w 52"/>
              <a:gd name="T51" fmla="*/ 2147483647 h 49"/>
              <a:gd name="T52" fmla="*/ 2147483647 w 52"/>
              <a:gd name="T53" fmla="*/ 2147483647 h 49"/>
              <a:gd name="T54" fmla="*/ 2147483647 w 52"/>
              <a:gd name="T55" fmla="*/ 2147483647 h 49"/>
              <a:gd name="T56" fmla="*/ 0 w 52"/>
              <a:gd name="T57" fmla="*/ 2147483647 h 49"/>
              <a:gd name="T58" fmla="*/ 2147483647 w 52"/>
              <a:gd name="T59" fmla="*/ 2147483647 h 49"/>
              <a:gd name="T60" fmla="*/ 2147483647 w 52"/>
              <a:gd name="T61" fmla="*/ 2147483647 h 49"/>
              <a:gd name="T62" fmla="*/ 2147483647 w 52"/>
              <a:gd name="T63" fmla="*/ 2147483647 h 49"/>
              <a:gd name="T64" fmla="*/ 2147483647 w 52"/>
              <a:gd name="T65" fmla="*/ 2147483647 h 49"/>
              <a:gd name="T66" fmla="*/ 2147483647 w 52"/>
              <a:gd name="T67" fmla="*/ 2147483647 h 49"/>
              <a:gd name="T68" fmla="*/ 2147483647 w 52"/>
              <a:gd name="T69" fmla="*/ 2147483647 h 49"/>
              <a:gd name="T70" fmla="*/ 2147483647 w 52"/>
              <a:gd name="T71" fmla="*/ 2147483647 h 49"/>
              <a:gd name="T72" fmla="*/ 2147483647 w 52"/>
              <a:gd name="T73" fmla="*/ 2147483647 h 49"/>
              <a:gd name="T74" fmla="*/ 2147483647 w 52"/>
              <a:gd name="T75" fmla="*/ 2147483647 h 49"/>
              <a:gd name="T76" fmla="*/ 2147483647 w 52"/>
              <a:gd name="T77" fmla="*/ 2147483647 h 49"/>
              <a:gd name="T78" fmla="*/ 2147483647 w 52"/>
              <a:gd name="T79" fmla="*/ 2147483647 h 4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
              <a:gd name="T121" fmla="*/ 0 h 49"/>
              <a:gd name="T122" fmla="*/ 52 w 52"/>
              <a:gd name="T123" fmla="*/ 49 h 4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 h="49">
                <a:moveTo>
                  <a:pt x="28" y="47"/>
                </a:moveTo>
                <a:cubicBezTo>
                  <a:pt x="32" y="45"/>
                  <a:pt x="32" y="45"/>
                  <a:pt x="32" y="45"/>
                </a:cubicBezTo>
                <a:cubicBezTo>
                  <a:pt x="29" y="41"/>
                  <a:pt x="29" y="41"/>
                  <a:pt x="29" y="41"/>
                </a:cubicBezTo>
                <a:cubicBezTo>
                  <a:pt x="27" y="37"/>
                  <a:pt x="27" y="37"/>
                  <a:pt x="27" y="37"/>
                </a:cubicBezTo>
                <a:cubicBezTo>
                  <a:pt x="30" y="34"/>
                  <a:pt x="30" y="34"/>
                  <a:pt x="30" y="34"/>
                </a:cubicBezTo>
                <a:cubicBezTo>
                  <a:pt x="34" y="34"/>
                  <a:pt x="34" y="34"/>
                  <a:pt x="34" y="34"/>
                </a:cubicBezTo>
                <a:cubicBezTo>
                  <a:pt x="40" y="25"/>
                  <a:pt x="40" y="25"/>
                  <a:pt x="40" y="25"/>
                </a:cubicBezTo>
                <a:cubicBezTo>
                  <a:pt x="42" y="21"/>
                  <a:pt x="42" y="21"/>
                  <a:pt x="42" y="21"/>
                </a:cubicBezTo>
                <a:cubicBezTo>
                  <a:pt x="44" y="16"/>
                  <a:pt x="44" y="16"/>
                  <a:pt x="44" y="16"/>
                </a:cubicBezTo>
                <a:cubicBezTo>
                  <a:pt x="41" y="14"/>
                  <a:pt x="41" y="14"/>
                  <a:pt x="41" y="14"/>
                </a:cubicBezTo>
                <a:cubicBezTo>
                  <a:pt x="41" y="9"/>
                  <a:pt x="41" y="9"/>
                  <a:pt x="41" y="9"/>
                </a:cubicBezTo>
                <a:cubicBezTo>
                  <a:pt x="52" y="7"/>
                  <a:pt x="52" y="7"/>
                  <a:pt x="52" y="7"/>
                </a:cubicBezTo>
                <a:cubicBezTo>
                  <a:pt x="51" y="6"/>
                  <a:pt x="51" y="6"/>
                  <a:pt x="51" y="6"/>
                </a:cubicBezTo>
                <a:cubicBezTo>
                  <a:pt x="47" y="1"/>
                  <a:pt x="47" y="1"/>
                  <a:pt x="47" y="1"/>
                </a:cubicBezTo>
                <a:cubicBezTo>
                  <a:pt x="44" y="0"/>
                  <a:pt x="44" y="0"/>
                  <a:pt x="44" y="0"/>
                </a:cubicBezTo>
                <a:cubicBezTo>
                  <a:pt x="37" y="1"/>
                  <a:pt x="37" y="1"/>
                  <a:pt x="37" y="1"/>
                </a:cubicBezTo>
                <a:cubicBezTo>
                  <a:pt x="32" y="3"/>
                  <a:pt x="32" y="3"/>
                  <a:pt x="32" y="3"/>
                </a:cubicBezTo>
                <a:cubicBezTo>
                  <a:pt x="32" y="6"/>
                  <a:pt x="32" y="6"/>
                  <a:pt x="32" y="6"/>
                </a:cubicBezTo>
                <a:cubicBezTo>
                  <a:pt x="32" y="6"/>
                  <a:pt x="31" y="11"/>
                  <a:pt x="30" y="11"/>
                </a:cubicBezTo>
                <a:cubicBezTo>
                  <a:pt x="30" y="11"/>
                  <a:pt x="28" y="12"/>
                  <a:pt x="28" y="12"/>
                </a:cubicBezTo>
                <a:cubicBezTo>
                  <a:pt x="28" y="14"/>
                  <a:pt x="28" y="14"/>
                  <a:pt x="28" y="14"/>
                </a:cubicBezTo>
                <a:cubicBezTo>
                  <a:pt x="27" y="15"/>
                  <a:pt x="27" y="15"/>
                  <a:pt x="27" y="15"/>
                </a:cubicBezTo>
                <a:cubicBezTo>
                  <a:pt x="26" y="19"/>
                  <a:pt x="26" y="19"/>
                  <a:pt x="26" y="19"/>
                </a:cubicBezTo>
                <a:cubicBezTo>
                  <a:pt x="26" y="19"/>
                  <a:pt x="21" y="21"/>
                  <a:pt x="20" y="21"/>
                </a:cubicBezTo>
                <a:cubicBezTo>
                  <a:pt x="20" y="21"/>
                  <a:pt x="17" y="23"/>
                  <a:pt x="17" y="23"/>
                </a:cubicBezTo>
                <a:cubicBezTo>
                  <a:pt x="14" y="28"/>
                  <a:pt x="14" y="28"/>
                  <a:pt x="14" y="28"/>
                </a:cubicBezTo>
                <a:cubicBezTo>
                  <a:pt x="14" y="28"/>
                  <a:pt x="9" y="28"/>
                  <a:pt x="8" y="28"/>
                </a:cubicBezTo>
                <a:cubicBezTo>
                  <a:pt x="7" y="28"/>
                  <a:pt x="4" y="27"/>
                  <a:pt x="4" y="27"/>
                </a:cubicBezTo>
                <a:cubicBezTo>
                  <a:pt x="0" y="27"/>
                  <a:pt x="0" y="27"/>
                  <a:pt x="0" y="27"/>
                </a:cubicBezTo>
                <a:cubicBezTo>
                  <a:pt x="1" y="29"/>
                  <a:pt x="1" y="29"/>
                  <a:pt x="1" y="29"/>
                </a:cubicBezTo>
                <a:cubicBezTo>
                  <a:pt x="5" y="33"/>
                  <a:pt x="5" y="33"/>
                  <a:pt x="5" y="33"/>
                </a:cubicBezTo>
                <a:cubicBezTo>
                  <a:pt x="6" y="35"/>
                  <a:pt x="6" y="35"/>
                  <a:pt x="6" y="35"/>
                </a:cubicBezTo>
                <a:cubicBezTo>
                  <a:pt x="7" y="38"/>
                  <a:pt x="7" y="38"/>
                  <a:pt x="7" y="38"/>
                </a:cubicBezTo>
                <a:cubicBezTo>
                  <a:pt x="2" y="40"/>
                  <a:pt x="2" y="40"/>
                  <a:pt x="2" y="40"/>
                </a:cubicBezTo>
                <a:cubicBezTo>
                  <a:pt x="2" y="44"/>
                  <a:pt x="2" y="44"/>
                  <a:pt x="2" y="44"/>
                </a:cubicBezTo>
                <a:cubicBezTo>
                  <a:pt x="7" y="43"/>
                  <a:pt x="7" y="43"/>
                  <a:pt x="7" y="43"/>
                </a:cubicBezTo>
                <a:cubicBezTo>
                  <a:pt x="18" y="43"/>
                  <a:pt x="18" y="43"/>
                  <a:pt x="18" y="43"/>
                </a:cubicBezTo>
                <a:cubicBezTo>
                  <a:pt x="22" y="49"/>
                  <a:pt x="22" y="49"/>
                  <a:pt x="22" y="49"/>
                </a:cubicBezTo>
                <a:cubicBezTo>
                  <a:pt x="24" y="48"/>
                  <a:pt x="24" y="48"/>
                  <a:pt x="24" y="48"/>
                </a:cubicBezTo>
                <a:lnTo>
                  <a:pt x="28" y="47"/>
                </a:lnTo>
                <a:close/>
              </a:path>
            </a:pathLst>
          </a:custGeom>
          <a:solidFill>
            <a:schemeClr val="bg1"/>
          </a:solidFill>
          <a:ln w="9525">
            <a:solidFill>
              <a:schemeClr val="bg2"/>
            </a:solidFill>
            <a:round/>
            <a:headEnd/>
            <a:tailEnd/>
          </a:ln>
        </p:spPr>
        <p:txBody>
          <a:bodyPr/>
          <a:lstStyle/>
          <a:p>
            <a:endParaRPr lang="el-GR"/>
          </a:p>
        </p:txBody>
      </p:sp>
      <p:sp>
        <p:nvSpPr>
          <p:cNvPr id="14369" name="Freeform 296"/>
          <p:cNvSpPr>
            <a:spLocks/>
          </p:cNvSpPr>
          <p:nvPr/>
        </p:nvSpPr>
        <p:spPr bwMode="auto">
          <a:xfrm>
            <a:off x="6191250" y="3713163"/>
            <a:ext cx="723900" cy="742950"/>
          </a:xfrm>
          <a:custGeom>
            <a:avLst/>
            <a:gdLst>
              <a:gd name="T0" fmla="*/ 2147483647 w 553"/>
              <a:gd name="T1" fmla="*/ 2147483647 h 571"/>
              <a:gd name="T2" fmla="*/ 2147483647 w 553"/>
              <a:gd name="T3" fmla="*/ 2147483647 h 571"/>
              <a:gd name="T4" fmla="*/ 2147483647 w 553"/>
              <a:gd name="T5" fmla="*/ 2147483647 h 571"/>
              <a:gd name="T6" fmla="*/ 2147483647 w 553"/>
              <a:gd name="T7" fmla="*/ 2147483647 h 571"/>
              <a:gd name="T8" fmla="*/ 2147483647 w 553"/>
              <a:gd name="T9" fmla="*/ 2147483647 h 571"/>
              <a:gd name="T10" fmla="*/ 2147483647 w 553"/>
              <a:gd name="T11" fmla="*/ 2147483647 h 571"/>
              <a:gd name="T12" fmla="*/ 2147483647 w 553"/>
              <a:gd name="T13" fmla="*/ 2147483647 h 571"/>
              <a:gd name="T14" fmla="*/ 2147483647 w 553"/>
              <a:gd name="T15" fmla="*/ 2147483647 h 571"/>
              <a:gd name="T16" fmla="*/ 2147483647 w 553"/>
              <a:gd name="T17" fmla="*/ 2147483647 h 571"/>
              <a:gd name="T18" fmla="*/ 2147483647 w 553"/>
              <a:gd name="T19" fmla="*/ 2147483647 h 571"/>
              <a:gd name="T20" fmla="*/ 2147483647 w 553"/>
              <a:gd name="T21" fmla="*/ 2147483647 h 571"/>
              <a:gd name="T22" fmla="*/ 2147483647 w 553"/>
              <a:gd name="T23" fmla="*/ 2147483647 h 571"/>
              <a:gd name="T24" fmla="*/ 2147483647 w 553"/>
              <a:gd name="T25" fmla="*/ 0 h 571"/>
              <a:gd name="T26" fmla="*/ 2147483647 w 553"/>
              <a:gd name="T27" fmla="*/ 0 h 571"/>
              <a:gd name="T28" fmla="*/ 2147483647 w 553"/>
              <a:gd name="T29" fmla="*/ 2147483647 h 571"/>
              <a:gd name="T30" fmla="*/ 2147483647 w 553"/>
              <a:gd name="T31" fmla="*/ 2147483647 h 571"/>
              <a:gd name="T32" fmla="*/ 2147483647 w 553"/>
              <a:gd name="T33" fmla="*/ 2147483647 h 571"/>
              <a:gd name="T34" fmla="*/ 2147483647 w 553"/>
              <a:gd name="T35" fmla="*/ 2147483647 h 571"/>
              <a:gd name="T36" fmla="*/ 2147483647 w 553"/>
              <a:gd name="T37" fmla="*/ 2147483647 h 571"/>
              <a:gd name="T38" fmla="*/ 2147483647 w 553"/>
              <a:gd name="T39" fmla="*/ 2147483647 h 571"/>
              <a:gd name="T40" fmla="*/ 2147483647 w 553"/>
              <a:gd name="T41" fmla="*/ 2147483647 h 571"/>
              <a:gd name="T42" fmla="*/ 0 w 553"/>
              <a:gd name="T43" fmla="*/ 2147483647 h 571"/>
              <a:gd name="T44" fmla="*/ 2147483647 w 553"/>
              <a:gd name="T45" fmla="*/ 2147483647 h 571"/>
              <a:gd name="T46" fmla="*/ 2147483647 w 553"/>
              <a:gd name="T47" fmla="*/ 2147483647 h 571"/>
              <a:gd name="T48" fmla="*/ 2147483647 w 553"/>
              <a:gd name="T49" fmla="*/ 2147483647 h 571"/>
              <a:gd name="T50" fmla="*/ 2147483647 w 553"/>
              <a:gd name="T51" fmla="*/ 2147483647 h 571"/>
              <a:gd name="T52" fmla="*/ 2147483647 w 553"/>
              <a:gd name="T53" fmla="*/ 2147483647 h 571"/>
              <a:gd name="T54" fmla="*/ 2147483647 w 553"/>
              <a:gd name="T55" fmla="*/ 2147483647 h 571"/>
              <a:gd name="T56" fmla="*/ 2147483647 w 553"/>
              <a:gd name="T57" fmla="*/ 2147483647 h 571"/>
              <a:gd name="T58" fmla="*/ 2147483647 w 553"/>
              <a:gd name="T59" fmla="*/ 2147483647 h 571"/>
              <a:gd name="T60" fmla="*/ 2147483647 w 553"/>
              <a:gd name="T61" fmla="*/ 2147483647 h 571"/>
              <a:gd name="T62" fmla="*/ 2147483647 w 553"/>
              <a:gd name="T63" fmla="*/ 2147483647 h 571"/>
              <a:gd name="T64" fmla="*/ 2147483647 w 553"/>
              <a:gd name="T65" fmla="*/ 2147483647 h 571"/>
              <a:gd name="T66" fmla="*/ 2147483647 w 553"/>
              <a:gd name="T67" fmla="*/ 2147483647 h 571"/>
              <a:gd name="T68" fmla="*/ 2147483647 w 553"/>
              <a:gd name="T69" fmla="*/ 2147483647 h 571"/>
              <a:gd name="T70" fmla="*/ 2147483647 w 553"/>
              <a:gd name="T71" fmla="*/ 2147483647 h 571"/>
              <a:gd name="T72" fmla="*/ 2147483647 w 553"/>
              <a:gd name="T73" fmla="*/ 2147483647 h 571"/>
              <a:gd name="T74" fmla="*/ 2147483647 w 553"/>
              <a:gd name="T75" fmla="*/ 2147483647 h 5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53"/>
              <a:gd name="T115" fmla="*/ 0 h 571"/>
              <a:gd name="T116" fmla="*/ 553 w 553"/>
              <a:gd name="T117" fmla="*/ 571 h 5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53" h="571">
                <a:moveTo>
                  <a:pt x="493" y="252"/>
                </a:moveTo>
                <a:lnTo>
                  <a:pt x="511" y="234"/>
                </a:lnTo>
                <a:lnTo>
                  <a:pt x="523" y="198"/>
                </a:lnTo>
                <a:lnTo>
                  <a:pt x="547" y="180"/>
                </a:lnTo>
                <a:lnTo>
                  <a:pt x="553" y="168"/>
                </a:lnTo>
                <a:lnTo>
                  <a:pt x="529" y="150"/>
                </a:lnTo>
                <a:lnTo>
                  <a:pt x="499" y="150"/>
                </a:lnTo>
                <a:lnTo>
                  <a:pt x="474" y="168"/>
                </a:lnTo>
                <a:lnTo>
                  <a:pt x="456" y="192"/>
                </a:lnTo>
                <a:lnTo>
                  <a:pt x="432" y="192"/>
                </a:lnTo>
                <a:lnTo>
                  <a:pt x="408" y="192"/>
                </a:lnTo>
                <a:lnTo>
                  <a:pt x="390" y="180"/>
                </a:lnTo>
                <a:lnTo>
                  <a:pt x="378" y="180"/>
                </a:lnTo>
                <a:lnTo>
                  <a:pt x="366" y="198"/>
                </a:lnTo>
                <a:lnTo>
                  <a:pt x="354" y="198"/>
                </a:lnTo>
                <a:lnTo>
                  <a:pt x="330" y="192"/>
                </a:lnTo>
                <a:lnTo>
                  <a:pt x="288" y="186"/>
                </a:lnTo>
                <a:lnTo>
                  <a:pt x="228" y="156"/>
                </a:lnTo>
                <a:lnTo>
                  <a:pt x="246" y="120"/>
                </a:lnTo>
                <a:lnTo>
                  <a:pt x="216" y="108"/>
                </a:lnTo>
                <a:lnTo>
                  <a:pt x="204" y="84"/>
                </a:lnTo>
                <a:lnTo>
                  <a:pt x="216" y="66"/>
                </a:lnTo>
                <a:lnTo>
                  <a:pt x="210" y="48"/>
                </a:lnTo>
                <a:lnTo>
                  <a:pt x="234" y="12"/>
                </a:lnTo>
                <a:lnTo>
                  <a:pt x="228" y="0"/>
                </a:lnTo>
                <a:lnTo>
                  <a:pt x="192" y="0"/>
                </a:lnTo>
                <a:lnTo>
                  <a:pt x="168" y="0"/>
                </a:lnTo>
                <a:lnTo>
                  <a:pt x="174" y="6"/>
                </a:lnTo>
                <a:lnTo>
                  <a:pt x="180" y="12"/>
                </a:lnTo>
                <a:lnTo>
                  <a:pt x="114" y="24"/>
                </a:lnTo>
                <a:lnTo>
                  <a:pt x="114" y="54"/>
                </a:lnTo>
                <a:lnTo>
                  <a:pt x="132" y="66"/>
                </a:lnTo>
                <a:lnTo>
                  <a:pt x="120" y="96"/>
                </a:lnTo>
                <a:lnTo>
                  <a:pt x="108" y="120"/>
                </a:lnTo>
                <a:lnTo>
                  <a:pt x="72" y="174"/>
                </a:lnTo>
                <a:lnTo>
                  <a:pt x="48" y="174"/>
                </a:lnTo>
                <a:lnTo>
                  <a:pt x="30" y="192"/>
                </a:lnTo>
                <a:lnTo>
                  <a:pt x="42" y="216"/>
                </a:lnTo>
                <a:lnTo>
                  <a:pt x="60" y="240"/>
                </a:lnTo>
                <a:lnTo>
                  <a:pt x="36" y="252"/>
                </a:lnTo>
                <a:lnTo>
                  <a:pt x="12" y="258"/>
                </a:lnTo>
                <a:lnTo>
                  <a:pt x="0" y="264"/>
                </a:lnTo>
                <a:lnTo>
                  <a:pt x="24" y="294"/>
                </a:lnTo>
                <a:lnTo>
                  <a:pt x="42" y="318"/>
                </a:lnTo>
                <a:lnTo>
                  <a:pt x="78" y="294"/>
                </a:lnTo>
                <a:lnTo>
                  <a:pt x="90" y="408"/>
                </a:lnTo>
                <a:lnTo>
                  <a:pt x="108" y="457"/>
                </a:lnTo>
                <a:lnTo>
                  <a:pt x="138" y="511"/>
                </a:lnTo>
                <a:lnTo>
                  <a:pt x="156" y="541"/>
                </a:lnTo>
                <a:lnTo>
                  <a:pt x="174" y="571"/>
                </a:lnTo>
                <a:lnTo>
                  <a:pt x="192" y="553"/>
                </a:lnTo>
                <a:lnTo>
                  <a:pt x="216" y="523"/>
                </a:lnTo>
                <a:lnTo>
                  <a:pt x="222" y="499"/>
                </a:lnTo>
                <a:lnTo>
                  <a:pt x="228" y="457"/>
                </a:lnTo>
                <a:lnTo>
                  <a:pt x="234" y="420"/>
                </a:lnTo>
                <a:lnTo>
                  <a:pt x="276" y="384"/>
                </a:lnTo>
                <a:lnTo>
                  <a:pt x="318" y="354"/>
                </a:lnTo>
                <a:lnTo>
                  <a:pt x="342" y="330"/>
                </a:lnTo>
                <a:lnTo>
                  <a:pt x="360" y="300"/>
                </a:lnTo>
                <a:lnTo>
                  <a:pt x="390" y="294"/>
                </a:lnTo>
                <a:lnTo>
                  <a:pt x="378" y="246"/>
                </a:lnTo>
                <a:lnTo>
                  <a:pt x="372" y="234"/>
                </a:lnTo>
                <a:lnTo>
                  <a:pt x="378" y="228"/>
                </a:lnTo>
                <a:lnTo>
                  <a:pt x="384" y="216"/>
                </a:lnTo>
                <a:lnTo>
                  <a:pt x="402" y="216"/>
                </a:lnTo>
                <a:lnTo>
                  <a:pt x="420" y="228"/>
                </a:lnTo>
                <a:lnTo>
                  <a:pt x="456" y="234"/>
                </a:lnTo>
                <a:lnTo>
                  <a:pt x="450" y="246"/>
                </a:lnTo>
                <a:lnTo>
                  <a:pt x="444" y="258"/>
                </a:lnTo>
                <a:lnTo>
                  <a:pt x="462" y="264"/>
                </a:lnTo>
                <a:lnTo>
                  <a:pt x="456" y="288"/>
                </a:lnTo>
                <a:lnTo>
                  <a:pt x="462" y="306"/>
                </a:lnTo>
                <a:lnTo>
                  <a:pt x="474" y="282"/>
                </a:lnTo>
                <a:lnTo>
                  <a:pt x="493" y="252"/>
                </a:lnTo>
                <a:close/>
              </a:path>
            </a:pathLst>
          </a:custGeom>
          <a:solidFill>
            <a:schemeClr val="bg1"/>
          </a:solidFill>
          <a:ln w="9525">
            <a:solidFill>
              <a:schemeClr val="bg2"/>
            </a:solidFill>
            <a:round/>
            <a:headEnd/>
            <a:tailEnd/>
          </a:ln>
        </p:spPr>
        <p:txBody>
          <a:bodyPr/>
          <a:lstStyle/>
          <a:p>
            <a:endParaRPr lang="el-GR"/>
          </a:p>
        </p:txBody>
      </p:sp>
      <p:sp>
        <p:nvSpPr>
          <p:cNvPr id="14370" name="Freeform 297"/>
          <p:cNvSpPr>
            <a:spLocks/>
          </p:cNvSpPr>
          <p:nvPr/>
        </p:nvSpPr>
        <p:spPr bwMode="auto">
          <a:xfrm>
            <a:off x="6005513" y="3629025"/>
            <a:ext cx="360362" cy="263525"/>
          </a:xfrm>
          <a:custGeom>
            <a:avLst/>
            <a:gdLst>
              <a:gd name="T0" fmla="*/ 2147483647 w 46"/>
              <a:gd name="T1" fmla="*/ 2147483647 h 34"/>
              <a:gd name="T2" fmla="*/ 2147483647 w 46"/>
              <a:gd name="T3" fmla="*/ 2147483647 h 34"/>
              <a:gd name="T4" fmla="*/ 2147483647 w 46"/>
              <a:gd name="T5" fmla="*/ 2147483647 h 34"/>
              <a:gd name="T6" fmla="*/ 2147483647 w 46"/>
              <a:gd name="T7" fmla="*/ 2147483647 h 34"/>
              <a:gd name="T8" fmla="*/ 2147483647 w 46"/>
              <a:gd name="T9" fmla="*/ 0 h 34"/>
              <a:gd name="T10" fmla="*/ 2147483647 w 46"/>
              <a:gd name="T11" fmla="*/ 2147483647 h 34"/>
              <a:gd name="T12" fmla="*/ 2147483647 w 46"/>
              <a:gd name="T13" fmla="*/ 2147483647 h 34"/>
              <a:gd name="T14" fmla="*/ 2147483647 w 46"/>
              <a:gd name="T15" fmla="*/ 2147483647 h 34"/>
              <a:gd name="T16" fmla="*/ 2147483647 w 46"/>
              <a:gd name="T17" fmla="*/ 2147483647 h 34"/>
              <a:gd name="T18" fmla="*/ 2147483647 w 46"/>
              <a:gd name="T19" fmla="*/ 2147483647 h 34"/>
              <a:gd name="T20" fmla="*/ 2147483647 w 46"/>
              <a:gd name="T21" fmla="*/ 2147483647 h 34"/>
              <a:gd name="T22" fmla="*/ 2147483647 w 46"/>
              <a:gd name="T23" fmla="*/ 2147483647 h 34"/>
              <a:gd name="T24" fmla="*/ 2147483647 w 46"/>
              <a:gd name="T25" fmla="*/ 2147483647 h 34"/>
              <a:gd name="T26" fmla="*/ 2147483647 w 46"/>
              <a:gd name="T27" fmla="*/ 2147483647 h 34"/>
              <a:gd name="T28" fmla="*/ 2147483647 w 46"/>
              <a:gd name="T29" fmla="*/ 2147483647 h 34"/>
              <a:gd name="T30" fmla="*/ 2147483647 w 46"/>
              <a:gd name="T31" fmla="*/ 2147483647 h 34"/>
              <a:gd name="T32" fmla="*/ 2147483647 w 46"/>
              <a:gd name="T33" fmla="*/ 2147483647 h 34"/>
              <a:gd name="T34" fmla="*/ 0 w 46"/>
              <a:gd name="T35" fmla="*/ 2147483647 h 34"/>
              <a:gd name="T36" fmla="*/ 0 w 46"/>
              <a:gd name="T37" fmla="*/ 2147483647 h 34"/>
              <a:gd name="T38" fmla="*/ 2147483647 w 46"/>
              <a:gd name="T39" fmla="*/ 2147483647 h 34"/>
              <a:gd name="T40" fmla="*/ 2147483647 w 46"/>
              <a:gd name="T41" fmla="*/ 2147483647 h 34"/>
              <a:gd name="T42" fmla="*/ 2147483647 w 46"/>
              <a:gd name="T43" fmla="*/ 2147483647 h 34"/>
              <a:gd name="T44" fmla="*/ 2147483647 w 46"/>
              <a:gd name="T45" fmla="*/ 2147483647 h 34"/>
              <a:gd name="T46" fmla="*/ 2147483647 w 46"/>
              <a:gd name="T47" fmla="*/ 2147483647 h 34"/>
              <a:gd name="T48" fmla="*/ 2147483647 w 46"/>
              <a:gd name="T49" fmla="*/ 2147483647 h 34"/>
              <a:gd name="T50" fmla="*/ 2147483647 w 46"/>
              <a:gd name="T51" fmla="*/ 2147483647 h 34"/>
              <a:gd name="T52" fmla="*/ 2147483647 w 46"/>
              <a:gd name="T53" fmla="*/ 2147483647 h 34"/>
              <a:gd name="T54" fmla="*/ 2147483647 w 46"/>
              <a:gd name="T55" fmla="*/ 2147483647 h 34"/>
              <a:gd name="T56" fmla="*/ 2147483647 w 46"/>
              <a:gd name="T57" fmla="*/ 2147483647 h 34"/>
              <a:gd name="T58" fmla="*/ 2147483647 w 46"/>
              <a:gd name="T59" fmla="*/ 2147483647 h 34"/>
              <a:gd name="T60" fmla="*/ 2147483647 w 46"/>
              <a:gd name="T61" fmla="*/ 2147483647 h 34"/>
              <a:gd name="T62" fmla="*/ 2147483647 w 46"/>
              <a:gd name="T63" fmla="*/ 2147483647 h 34"/>
              <a:gd name="T64" fmla="*/ 2147483647 w 46"/>
              <a:gd name="T65" fmla="*/ 2147483647 h 34"/>
              <a:gd name="T66" fmla="*/ 2147483647 w 46"/>
              <a:gd name="T67" fmla="*/ 2147483647 h 34"/>
              <a:gd name="T68" fmla="*/ 2147483647 w 46"/>
              <a:gd name="T69" fmla="*/ 2147483647 h 34"/>
              <a:gd name="T70" fmla="*/ 2147483647 w 46"/>
              <a:gd name="T71" fmla="*/ 2147483647 h 34"/>
              <a:gd name="T72" fmla="*/ 2147483647 w 46"/>
              <a:gd name="T73" fmla="*/ 2147483647 h 34"/>
              <a:gd name="T74" fmla="*/ 2147483647 w 46"/>
              <a:gd name="T75" fmla="*/ 2147483647 h 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6"/>
              <a:gd name="T115" fmla="*/ 0 h 34"/>
              <a:gd name="T116" fmla="*/ 46 w 46"/>
              <a:gd name="T117" fmla="*/ 34 h 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6" h="34">
                <a:moveTo>
                  <a:pt x="42" y="3"/>
                </a:moveTo>
                <a:cubicBezTo>
                  <a:pt x="38" y="4"/>
                  <a:pt x="38" y="4"/>
                  <a:pt x="38" y="4"/>
                </a:cubicBezTo>
                <a:cubicBezTo>
                  <a:pt x="35" y="4"/>
                  <a:pt x="35" y="4"/>
                  <a:pt x="35" y="4"/>
                </a:cubicBezTo>
                <a:cubicBezTo>
                  <a:pt x="34" y="1"/>
                  <a:pt x="34" y="1"/>
                  <a:pt x="34" y="1"/>
                </a:cubicBezTo>
                <a:cubicBezTo>
                  <a:pt x="33" y="0"/>
                  <a:pt x="33" y="0"/>
                  <a:pt x="33" y="0"/>
                </a:cubicBezTo>
                <a:cubicBezTo>
                  <a:pt x="30" y="3"/>
                  <a:pt x="30" y="3"/>
                  <a:pt x="30" y="3"/>
                </a:cubicBezTo>
                <a:cubicBezTo>
                  <a:pt x="28" y="5"/>
                  <a:pt x="28" y="5"/>
                  <a:pt x="28" y="5"/>
                </a:cubicBezTo>
                <a:cubicBezTo>
                  <a:pt x="24" y="6"/>
                  <a:pt x="24" y="6"/>
                  <a:pt x="24" y="6"/>
                </a:cubicBezTo>
                <a:cubicBezTo>
                  <a:pt x="22" y="4"/>
                  <a:pt x="22" y="4"/>
                  <a:pt x="22" y="4"/>
                </a:cubicBezTo>
                <a:cubicBezTo>
                  <a:pt x="19" y="4"/>
                  <a:pt x="19" y="4"/>
                  <a:pt x="19" y="4"/>
                </a:cubicBezTo>
                <a:cubicBezTo>
                  <a:pt x="15" y="3"/>
                  <a:pt x="15" y="3"/>
                  <a:pt x="15" y="3"/>
                </a:cubicBezTo>
                <a:cubicBezTo>
                  <a:pt x="14" y="8"/>
                  <a:pt x="14" y="8"/>
                  <a:pt x="14" y="8"/>
                </a:cubicBezTo>
                <a:cubicBezTo>
                  <a:pt x="9" y="10"/>
                  <a:pt x="9" y="10"/>
                  <a:pt x="9" y="10"/>
                </a:cubicBezTo>
                <a:cubicBezTo>
                  <a:pt x="7" y="12"/>
                  <a:pt x="7" y="12"/>
                  <a:pt x="7" y="12"/>
                </a:cubicBezTo>
                <a:cubicBezTo>
                  <a:pt x="4" y="11"/>
                  <a:pt x="4" y="11"/>
                  <a:pt x="4" y="11"/>
                </a:cubicBezTo>
                <a:cubicBezTo>
                  <a:pt x="2" y="10"/>
                  <a:pt x="2" y="10"/>
                  <a:pt x="2" y="10"/>
                </a:cubicBezTo>
                <a:cubicBezTo>
                  <a:pt x="1" y="16"/>
                  <a:pt x="1" y="16"/>
                  <a:pt x="1" y="16"/>
                </a:cubicBezTo>
                <a:cubicBezTo>
                  <a:pt x="0" y="20"/>
                  <a:pt x="0" y="20"/>
                  <a:pt x="0" y="20"/>
                </a:cubicBezTo>
                <a:cubicBezTo>
                  <a:pt x="0" y="25"/>
                  <a:pt x="0" y="25"/>
                  <a:pt x="0" y="25"/>
                </a:cubicBezTo>
                <a:cubicBezTo>
                  <a:pt x="4" y="27"/>
                  <a:pt x="4" y="27"/>
                  <a:pt x="4" y="27"/>
                </a:cubicBezTo>
                <a:cubicBezTo>
                  <a:pt x="2" y="33"/>
                  <a:pt x="2" y="33"/>
                  <a:pt x="2" y="33"/>
                </a:cubicBezTo>
                <a:cubicBezTo>
                  <a:pt x="2" y="33"/>
                  <a:pt x="2" y="33"/>
                  <a:pt x="2" y="33"/>
                </a:cubicBezTo>
                <a:cubicBezTo>
                  <a:pt x="6" y="33"/>
                  <a:pt x="6" y="33"/>
                  <a:pt x="6" y="33"/>
                </a:cubicBezTo>
                <a:cubicBezTo>
                  <a:pt x="6" y="33"/>
                  <a:pt x="9" y="34"/>
                  <a:pt x="10" y="34"/>
                </a:cubicBezTo>
                <a:cubicBezTo>
                  <a:pt x="11" y="34"/>
                  <a:pt x="16" y="34"/>
                  <a:pt x="16" y="34"/>
                </a:cubicBezTo>
                <a:cubicBezTo>
                  <a:pt x="19" y="29"/>
                  <a:pt x="19" y="29"/>
                  <a:pt x="19" y="29"/>
                </a:cubicBezTo>
                <a:cubicBezTo>
                  <a:pt x="19" y="29"/>
                  <a:pt x="22" y="27"/>
                  <a:pt x="22" y="27"/>
                </a:cubicBezTo>
                <a:cubicBezTo>
                  <a:pt x="23" y="27"/>
                  <a:pt x="28" y="25"/>
                  <a:pt x="28" y="25"/>
                </a:cubicBezTo>
                <a:cubicBezTo>
                  <a:pt x="29" y="21"/>
                  <a:pt x="29" y="21"/>
                  <a:pt x="29" y="21"/>
                </a:cubicBezTo>
                <a:cubicBezTo>
                  <a:pt x="30" y="20"/>
                  <a:pt x="30" y="20"/>
                  <a:pt x="30" y="20"/>
                </a:cubicBezTo>
                <a:cubicBezTo>
                  <a:pt x="30" y="18"/>
                  <a:pt x="30" y="18"/>
                  <a:pt x="30" y="18"/>
                </a:cubicBezTo>
                <a:cubicBezTo>
                  <a:pt x="30" y="18"/>
                  <a:pt x="32" y="17"/>
                  <a:pt x="32" y="17"/>
                </a:cubicBezTo>
                <a:cubicBezTo>
                  <a:pt x="33" y="17"/>
                  <a:pt x="34" y="12"/>
                  <a:pt x="34" y="12"/>
                </a:cubicBezTo>
                <a:cubicBezTo>
                  <a:pt x="34" y="9"/>
                  <a:pt x="34" y="9"/>
                  <a:pt x="34" y="9"/>
                </a:cubicBezTo>
                <a:cubicBezTo>
                  <a:pt x="39" y="7"/>
                  <a:pt x="39" y="7"/>
                  <a:pt x="39" y="7"/>
                </a:cubicBezTo>
                <a:cubicBezTo>
                  <a:pt x="46" y="6"/>
                  <a:pt x="46" y="6"/>
                  <a:pt x="46" y="6"/>
                </a:cubicBezTo>
                <a:cubicBezTo>
                  <a:pt x="44" y="3"/>
                  <a:pt x="44" y="3"/>
                  <a:pt x="44" y="3"/>
                </a:cubicBezTo>
                <a:lnTo>
                  <a:pt x="42" y="3"/>
                </a:lnTo>
                <a:close/>
              </a:path>
            </a:pathLst>
          </a:custGeom>
          <a:solidFill>
            <a:schemeClr val="bg1"/>
          </a:solidFill>
          <a:ln w="9525">
            <a:solidFill>
              <a:schemeClr val="bg2"/>
            </a:solidFill>
            <a:round/>
            <a:headEnd/>
            <a:tailEnd/>
          </a:ln>
        </p:spPr>
        <p:txBody>
          <a:bodyPr/>
          <a:lstStyle/>
          <a:p>
            <a:endParaRPr lang="el-GR"/>
          </a:p>
        </p:txBody>
      </p:sp>
      <p:sp>
        <p:nvSpPr>
          <p:cNvPr id="14371" name="Freeform 299"/>
          <p:cNvSpPr>
            <a:spLocks/>
          </p:cNvSpPr>
          <p:nvPr/>
        </p:nvSpPr>
        <p:spPr bwMode="auto">
          <a:xfrm>
            <a:off x="5013325" y="2963863"/>
            <a:ext cx="158750" cy="107950"/>
          </a:xfrm>
          <a:custGeom>
            <a:avLst/>
            <a:gdLst>
              <a:gd name="T0" fmla="*/ 2147483647 w 20"/>
              <a:gd name="T1" fmla="*/ 2147483647 h 14"/>
              <a:gd name="T2" fmla="*/ 2147483647 w 20"/>
              <a:gd name="T3" fmla="*/ 2147483647 h 14"/>
              <a:gd name="T4" fmla="*/ 2147483647 w 20"/>
              <a:gd name="T5" fmla="*/ 0 h 14"/>
              <a:gd name="T6" fmla="*/ 2147483647 w 20"/>
              <a:gd name="T7" fmla="*/ 2147483647 h 14"/>
              <a:gd name="T8" fmla="*/ 2147483647 w 20"/>
              <a:gd name="T9" fmla="*/ 0 h 14"/>
              <a:gd name="T10" fmla="*/ 2147483647 w 20"/>
              <a:gd name="T11" fmla="*/ 0 h 14"/>
              <a:gd name="T12" fmla="*/ 2147483647 w 20"/>
              <a:gd name="T13" fmla="*/ 2147483647 h 14"/>
              <a:gd name="T14" fmla="*/ 2147483647 w 20"/>
              <a:gd name="T15" fmla="*/ 2147483647 h 14"/>
              <a:gd name="T16" fmla="*/ 0 w 20"/>
              <a:gd name="T17" fmla="*/ 2147483647 h 14"/>
              <a:gd name="T18" fmla="*/ 2147483647 w 20"/>
              <a:gd name="T19" fmla="*/ 2147483647 h 14"/>
              <a:gd name="T20" fmla="*/ 2147483647 w 20"/>
              <a:gd name="T21" fmla="*/ 2147483647 h 14"/>
              <a:gd name="T22" fmla="*/ 2147483647 w 20"/>
              <a:gd name="T23" fmla="*/ 2147483647 h 14"/>
              <a:gd name="T24" fmla="*/ 2147483647 w 20"/>
              <a:gd name="T25" fmla="*/ 2147483647 h 14"/>
              <a:gd name="T26" fmla="*/ 2147483647 w 20"/>
              <a:gd name="T27" fmla="*/ 2147483647 h 14"/>
              <a:gd name="T28" fmla="*/ 2147483647 w 20"/>
              <a:gd name="T29" fmla="*/ 2147483647 h 14"/>
              <a:gd name="T30" fmla="*/ 2147483647 w 20"/>
              <a:gd name="T31" fmla="*/ 2147483647 h 14"/>
              <a:gd name="T32" fmla="*/ 2147483647 w 20"/>
              <a:gd name="T33" fmla="*/ 2147483647 h 14"/>
              <a:gd name="T34" fmla="*/ 2147483647 w 20"/>
              <a:gd name="T35" fmla="*/ 2147483647 h 14"/>
              <a:gd name="T36" fmla="*/ 2147483647 w 20"/>
              <a:gd name="T37" fmla="*/ 2147483647 h 14"/>
              <a:gd name="T38" fmla="*/ 2147483647 w 20"/>
              <a:gd name="T39" fmla="*/ 2147483647 h 14"/>
              <a:gd name="T40" fmla="*/ 2147483647 w 20"/>
              <a:gd name="T41" fmla="*/ 2147483647 h 14"/>
              <a:gd name="T42" fmla="*/ 2147483647 w 20"/>
              <a:gd name="T43" fmla="*/ 2147483647 h 14"/>
              <a:gd name="T44" fmla="*/ 2147483647 w 20"/>
              <a:gd name="T45" fmla="*/ 2147483647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
              <a:gd name="T70" fmla="*/ 0 h 14"/>
              <a:gd name="T71" fmla="*/ 20 w 20"/>
              <a:gd name="T72" fmla="*/ 14 h 1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 h="14">
                <a:moveTo>
                  <a:pt x="19" y="4"/>
                </a:moveTo>
                <a:cubicBezTo>
                  <a:pt x="17" y="2"/>
                  <a:pt x="17" y="2"/>
                  <a:pt x="17" y="2"/>
                </a:cubicBezTo>
                <a:cubicBezTo>
                  <a:pt x="15" y="0"/>
                  <a:pt x="15" y="0"/>
                  <a:pt x="15" y="0"/>
                </a:cubicBezTo>
                <a:cubicBezTo>
                  <a:pt x="13" y="1"/>
                  <a:pt x="13" y="1"/>
                  <a:pt x="13" y="1"/>
                </a:cubicBezTo>
                <a:cubicBezTo>
                  <a:pt x="9" y="0"/>
                  <a:pt x="9" y="0"/>
                  <a:pt x="9" y="0"/>
                </a:cubicBezTo>
                <a:cubicBezTo>
                  <a:pt x="5" y="0"/>
                  <a:pt x="5" y="0"/>
                  <a:pt x="5" y="0"/>
                </a:cubicBezTo>
                <a:cubicBezTo>
                  <a:pt x="1" y="1"/>
                  <a:pt x="1" y="1"/>
                  <a:pt x="1" y="1"/>
                </a:cubicBezTo>
                <a:cubicBezTo>
                  <a:pt x="1" y="3"/>
                  <a:pt x="1" y="5"/>
                  <a:pt x="1" y="5"/>
                </a:cubicBezTo>
                <a:cubicBezTo>
                  <a:pt x="0" y="6"/>
                  <a:pt x="0" y="6"/>
                  <a:pt x="0" y="6"/>
                </a:cubicBezTo>
                <a:cubicBezTo>
                  <a:pt x="2" y="6"/>
                  <a:pt x="2" y="6"/>
                  <a:pt x="2" y="6"/>
                </a:cubicBezTo>
                <a:cubicBezTo>
                  <a:pt x="4" y="7"/>
                  <a:pt x="4" y="7"/>
                  <a:pt x="4" y="7"/>
                </a:cubicBezTo>
                <a:cubicBezTo>
                  <a:pt x="6" y="8"/>
                  <a:pt x="6" y="8"/>
                  <a:pt x="6" y="8"/>
                </a:cubicBezTo>
                <a:cubicBezTo>
                  <a:pt x="7" y="10"/>
                  <a:pt x="7" y="10"/>
                  <a:pt x="7" y="10"/>
                </a:cubicBezTo>
                <a:cubicBezTo>
                  <a:pt x="6" y="12"/>
                  <a:pt x="6" y="12"/>
                  <a:pt x="6" y="12"/>
                </a:cubicBezTo>
                <a:cubicBezTo>
                  <a:pt x="7" y="12"/>
                  <a:pt x="7" y="12"/>
                  <a:pt x="7" y="12"/>
                </a:cubicBezTo>
                <a:cubicBezTo>
                  <a:pt x="9" y="14"/>
                  <a:pt x="9" y="14"/>
                  <a:pt x="9" y="14"/>
                </a:cubicBezTo>
                <a:cubicBezTo>
                  <a:pt x="11" y="13"/>
                  <a:pt x="11" y="13"/>
                  <a:pt x="11" y="13"/>
                </a:cubicBezTo>
                <a:cubicBezTo>
                  <a:pt x="13" y="12"/>
                  <a:pt x="13" y="12"/>
                  <a:pt x="13" y="12"/>
                </a:cubicBezTo>
                <a:cubicBezTo>
                  <a:pt x="13" y="12"/>
                  <a:pt x="15" y="12"/>
                  <a:pt x="16" y="12"/>
                </a:cubicBezTo>
                <a:cubicBezTo>
                  <a:pt x="17" y="12"/>
                  <a:pt x="16" y="9"/>
                  <a:pt x="16" y="9"/>
                </a:cubicBezTo>
                <a:cubicBezTo>
                  <a:pt x="18" y="7"/>
                  <a:pt x="18" y="7"/>
                  <a:pt x="18" y="7"/>
                </a:cubicBezTo>
                <a:cubicBezTo>
                  <a:pt x="20" y="4"/>
                  <a:pt x="20" y="4"/>
                  <a:pt x="20" y="4"/>
                </a:cubicBezTo>
                <a:cubicBezTo>
                  <a:pt x="19" y="4"/>
                  <a:pt x="19" y="4"/>
                  <a:pt x="19" y="4"/>
                </a:cubicBezTo>
              </a:path>
            </a:pathLst>
          </a:custGeom>
          <a:solidFill>
            <a:schemeClr val="bg1"/>
          </a:solidFill>
          <a:ln w="9525">
            <a:solidFill>
              <a:schemeClr val="bg2"/>
            </a:solidFill>
            <a:round/>
            <a:headEnd/>
            <a:tailEnd/>
          </a:ln>
        </p:spPr>
        <p:txBody>
          <a:bodyPr/>
          <a:lstStyle/>
          <a:p>
            <a:endParaRPr lang="el-GR"/>
          </a:p>
        </p:txBody>
      </p:sp>
      <p:sp>
        <p:nvSpPr>
          <p:cNvPr id="14372" name="Freeform 300"/>
          <p:cNvSpPr>
            <a:spLocks/>
          </p:cNvSpPr>
          <p:nvPr/>
        </p:nvSpPr>
        <p:spPr bwMode="auto">
          <a:xfrm>
            <a:off x="5083175" y="2814638"/>
            <a:ext cx="119063" cy="101600"/>
          </a:xfrm>
          <a:custGeom>
            <a:avLst/>
            <a:gdLst>
              <a:gd name="T0" fmla="*/ 2147483647 w 90"/>
              <a:gd name="T1" fmla="*/ 2147483647 h 78"/>
              <a:gd name="T2" fmla="*/ 2147483647 w 90"/>
              <a:gd name="T3" fmla="*/ 2147483647 h 78"/>
              <a:gd name="T4" fmla="*/ 2147483647 w 90"/>
              <a:gd name="T5" fmla="*/ 2147483647 h 78"/>
              <a:gd name="T6" fmla="*/ 2147483647 w 90"/>
              <a:gd name="T7" fmla="*/ 2147483647 h 78"/>
              <a:gd name="T8" fmla="*/ 2147483647 w 90"/>
              <a:gd name="T9" fmla="*/ 2147483647 h 78"/>
              <a:gd name="T10" fmla="*/ 2147483647 w 90"/>
              <a:gd name="T11" fmla="*/ 0 h 78"/>
              <a:gd name="T12" fmla="*/ 2147483647 w 90"/>
              <a:gd name="T13" fmla="*/ 0 h 78"/>
              <a:gd name="T14" fmla="*/ 2147483647 w 90"/>
              <a:gd name="T15" fmla="*/ 0 h 78"/>
              <a:gd name="T16" fmla="*/ 0 w 90"/>
              <a:gd name="T17" fmla="*/ 2147483647 h 78"/>
              <a:gd name="T18" fmla="*/ 0 w 90"/>
              <a:gd name="T19" fmla="*/ 2147483647 h 78"/>
              <a:gd name="T20" fmla="*/ 2147483647 w 90"/>
              <a:gd name="T21" fmla="*/ 2147483647 h 78"/>
              <a:gd name="T22" fmla="*/ 2147483647 w 90"/>
              <a:gd name="T23" fmla="*/ 2147483647 h 78"/>
              <a:gd name="T24" fmla="*/ 2147483647 w 90"/>
              <a:gd name="T25" fmla="*/ 2147483647 h 78"/>
              <a:gd name="T26" fmla="*/ 2147483647 w 90"/>
              <a:gd name="T27" fmla="*/ 2147483647 h 78"/>
              <a:gd name="T28" fmla="*/ 2147483647 w 90"/>
              <a:gd name="T29" fmla="*/ 2147483647 h 78"/>
              <a:gd name="T30" fmla="*/ 2147483647 w 90"/>
              <a:gd name="T31" fmla="*/ 2147483647 h 7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0"/>
              <a:gd name="T49" fmla="*/ 0 h 78"/>
              <a:gd name="T50" fmla="*/ 90 w 90"/>
              <a:gd name="T51" fmla="*/ 78 h 7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0" h="78">
                <a:moveTo>
                  <a:pt x="54" y="66"/>
                </a:moveTo>
                <a:lnTo>
                  <a:pt x="78" y="78"/>
                </a:lnTo>
                <a:lnTo>
                  <a:pt x="84" y="42"/>
                </a:lnTo>
                <a:lnTo>
                  <a:pt x="84" y="30"/>
                </a:lnTo>
                <a:lnTo>
                  <a:pt x="90" y="6"/>
                </a:lnTo>
                <a:lnTo>
                  <a:pt x="84" y="0"/>
                </a:lnTo>
                <a:lnTo>
                  <a:pt x="72" y="0"/>
                </a:lnTo>
                <a:lnTo>
                  <a:pt x="36" y="0"/>
                </a:lnTo>
                <a:lnTo>
                  <a:pt x="0" y="18"/>
                </a:lnTo>
                <a:lnTo>
                  <a:pt x="0" y="30"/>
                </a:lnTo>
                <a:lnTo>
                  <a:pt x="6" y="42"/>
                </a:lnTo>
                <a:lnTo>
                  <a:pt x="12" y="48"/>
                </a:lnTo>
                <a:lnTo>
                  <a:pt x="18" y="54"/>
                </a:lnTo>
                <a:lnTo>
                  <a:pt x="12" y="60"/>
                </a:lnTo>
                <a:lnTo>
                  <a:pt x="36" y="54"/>
                </a:lnTo>
                <a:lnTo>
                  <a:pt x="54" y="66"/>
                </a:lnTo>
                <a:close/>
              </a:path>
            </a:pathLst>
          </a:custGeom>
          <a:solidFill>
            <a:schemeClr val="bg1"/>
          </a:solidFill>
          <a:ln w="9525">
            <a:solidFill>
              <a:schemeClr val="bg2"/>
            </a:solidFill>
            <a:round/>
            <a:headEnd/>
            <a:tailEnd/>
          </a:ln>
        </p:spPr>
        <p:txBody>
          <a:bodyPr/>
          <a:lstStyle/>
          <a:p>
            <a:endParaRPr lang="el-GR"/>
          </a:p>
        </p:txBody>
      </p:sp>
      <p:sp>
        <p:nvSpPr>
          <p:cNvPr id="14373" name="Freeform 301"/>
          <p:cNvSpPr>
            <a:spLocks/>
          </p:cNvSpPr>
          <p:nvPr/>
        </p:nvSpPr>
        <p:spPr bwMode="auto">
          <a:xfrm>
            <a:off x="5078413" y="2971800"/>
            <a:ext cx="233362" cy="211138"/>
          </a:xfrm>
          <a:custGeom>
            <a:avLst/>
            <a:gdLst>
              <a:gd name="T0" fmla="*/ 2147483647 w 30"/>
              <a:gd name="T1" fmla="*/ 2147483647 h 27"/>
              <a:gd name="T2" fmla="*/ 2147483647 w 30"/>
              <a:gd name="T3" fmla="*/ 2147483647 h 27"/>
              <a:gd name="T4" fmla="*/ 2147483647 w 30"/>
              <a:gd name="T5" fmla="*/ 2147483647 h 27"/>
              <a:gd name="T6" fmla="*/ 2147483647 w 30"/>
              <a:gd name="T7" fmla="*/ 2147483647 h 27"/>
              <a:gd name="T8" fmla="*/ 2147483647 w 30"/>
              <a:gd name="T9" fmla="*/ 0 h 27"/>
              <a:gd name="T10" fmla="*/ 2147483647 w 30"/>
              <a:gd name="T11" fmla="*/ 2147483647 h 27"/>
              <a:gd name="T12" fmla="*/ 2147483647 w 30"/>
              <a:gd name="T13" fmla="*/ 2147483647 h 27"/>
              <a:gd name="T14" fmla="*/ 2147483647 w 30"/>
              <a:gd name="T15" fmla="*/ 2147483647 h 27"/>
              <a:gd name="T16" fmla="*/ 2147483647 w 30"/>
              <a:gd name="T17" fmla="*/ 2147483647 h 27"/>
              <a:gd name="T18" fmla="*/ 2147483647 w 30"/>
              <a:gd name="T19" fmla="*/ 2147483647 h 27"/>
              <a:gd name="T20" fmla="*/ 2147483647 w 30"/>
              <a:gd name="T21" fmla="*/ 2147483647 h 27"/>
              <a:gd name="T22" fmla="*/ 2147483647 w 30"/>
              <a:gd name="T23" fmla="*/ 2147483647 h 27"/>
              <a:gd name="T24" fmla="*/ 2147483647 w 30"/>
              <a:gd name="T25" fmla="*/ 2147483647 h 27"/>
              <a:gd name="T26" fmla="*/ 2147483647 w 30"/>
              <a:gd name="T27" fmla="*/ 2147483647 h 27"/>
              <a:gd name="T28" fmla="*/ 2147483647 w 30"/>
              <a:gd name="T29" fmla="*/ 2147483647 h 27"/>
              <a:gd name="T30" fmla="*/ 2147483647 w 30"/>
              <a:gd name="T31" fmla="*/ 2147483647 h 27"/>
              <a:gd name="T32" fmla="*/ 0 w 30"/>
              <a:gd name="T33" fmla="*/ 2147483647 h 27"/>
              <a:gd name="T34" fmla="*/ 2147483647 w 30"/>
              <a:gd name="T35" fmla="*/ 2147483647 h 27"/>
              <a:gd name="T36" fmla="*/ 2147483647 w 30"/>
              <a:gd name="T37" fmla="*/ 2147483647 h 27"/>
              <a:gd name="T38" fmla="*/ 2147483647 w 30"/>
              <a:gd name="T39" fmla="*/ 2147483647 h 27"/>
              <a:gd name="T40" fmla="*/ 2147483647 w 30"/>
              <a:gd name="T41" fmla="*/ 2147483647 h 27"/>
              <a:gd name="T42" fmla="*/ 2147483647 w 30"/>
              <a:gd name="T43" fmla="*/ 2147483647 h 27"/>
              <a:gd name="T44" fmla="*/ 2147483647 w 30"/>
              <a:gd name="T45" fmla="*/ 2147483647 h 27"/>
              <a:gd name="T46" fmla="*/ 2147483647 w 30"/>
              <a:gd name="T47" fmla="*/ 2147483647 h 27"/>
              <a:gd name="T48" fmla="*/ 2147483647 w 30"/>
              <a:gd name="T49" fmla="*/ 2147483647 h 27"/>
              <a:gd name="T50" fmla="*/ 2147483647 w 30"/>
              <a:gd name="T51" fmla="*/ 2147483647 h 27"/>
              <a:gd name="T52" fmla="*/ 2147483647 w 30"/>
              <a:gd name="T53" fmla="*/ 2147483647 h 27"/>
              <a:gd name="T54" fmla="*/ 2147483647 w 30"/>
              <a:gd name="T55" fmla="*/ 2147483647 h 27"/>
              <a:gd name="T56" fmla="*/ 2147483647 w 30"/>
              <a:gd name="T57" fmla="*/ 2147483647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0"/>
              <a:gd name="T88" fmla="*/ 0 h 27"/>
              <a:gd name="T89" fmla="*/ 30 w 30"/>
              <a:gd name="T90" fmla="*/ 27 h 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0" h="27">
                <a:moveTo>
                  <a:pt x="30" y="14"/>
                </a:moveTo>
                <a:cubicBezTo>
                  <a:pt x="27" y="11"/>
                  <a:pt x="27" y="11"/>
                  <a:pt x="27" y="11"/>
                </a:cubicBezTo>
                <a:cubicBezTo>
                  <a:pt x="23" y="3"/>
                  <a:pt x="23" y="3"/>
                  <a:pt x="23" y="3"/>
                </a:cubicBezTo>
                <a:cubicBezTo>
                  <a:pt x="20" y="2"/>
                  <a:pt x="20" y="2"/>
                  <a:pt x="20" y="2"/>
                </a:cubicBezTo>
                <a:cubicBezTo>
                  <a:pt x="17" y="0"/>
                  <a:pt x="17" y="0"/>
                  <a:pt x="17" y="0"/>
                </a:cubicBezTo>
                <a:cubicBezTo>
                  <a:pt x="14" y="2"/>
                  <a:pt x="14" y="2"/>
                  <a:pt x="14" y="2"/>
                </a:cubicBezTo>
                <a:cubicBezTo>
                  <a:pt x="11" y="3"/>
                  <a:pt x="11" y="3"/>
                  <a:pt x="11" y="3"/>
                </a:cubicBezTo>
                <a:cubicBezTo>
                  <a:pt x="12" y="3"/>
                  <a:pt x="12" y="3"/>
                  <a:pt x="12" y="3"/>
                </a:cubicBezTo>
                <a:cubicBezTo>
                  <a:pt x="10" y="6"/>
                  <a:pt x="10" y="6"/>
                  <a:pt x="10" y="6"/>
                </a:cubicBezTo>
                <a:cubicBezTo>
                  <a:pt x="8" y="8"/>
                  <a:pt x="8" y="8"/>
                  <a:pt x="8" y="8"/>
                </a:cubicBezTo>
                <a:cubicBezTo>
                  <a:pt x="8" y="8"/>
                  <a:pt x="9" y="11"/>
                  <a:pt x="8" y="11"/>
                </a:cubicBezTo>
                <a:cubicBezTo>
                  <a:pt x="7" y="11"/>
                  <a:pt x="5" y="11"/>
                  <a:pt x="5" y="11"/>
                </a:cubicBezTo>
                <a:cubicBezTo>
                  <a:pt x="3" y="12"/>
                  <a:pt x="3" y="12"/>
                  <a:pt x="3" y="12"/>
                </a:cubicBezTo>
                <a:cubicBezTo>
                  <a:pt x="1" y="13"/>
                  <a:pt x="1" y="13"/>
                  <a:pt x="1" y="13"/>
                </a:cubicBezTo>
                <a:cubicBezTo>
                  <a:pt x="1" y="14"/>
                  <a:pt x="1" y="14"/>
                  <a:pt x="1" y="14"/>
                </a:cubicBezTo>
                <a:cubicBezTo>
                  <a:pt x="2" y="18"/>
                  <a:pt x="2" y="18"/>
                  <a:pt x="2" y="18"/>
                </a:cubicBezTo>
                <a:cubicBezTo>
                  <a:pt x="0" y="20"/>
                  <a:pt x="0" y="20"/>
                  <a:pt x="0" y="20"/>
                </a:cubicBezTo>
                <a:cubicBezTo>
                  <a:pt x="1" y="23"/>
                  <a:pt x="1" y="23"/>
                  <a:pt x="1" y="23"/>
                </a:cubicBezTo>
                <a:cubicBezTo>
                  <a:pt x="1" y="25"/>
                  <a:pt x="1" y="25"/>
                  <a:pt x="1" y="25"/>
                </a:cubicBezTo>
                <a:cubicBezTo>
                  <a:pt x="3" y="24"/>
                  <a:pt x="3" y="24"/>
                  <a:pt x="3" y="24"/>
                </a:cubicBezTo>
                <a:cubicBezTo>
                  <a:pt x="7" y="24"/>
                  <a:pt x="7" y="24"/>
                  <a:pt x="7" y="24"/>
                </a:cubicBezTo>
                <a:cubicBezTo>
                  <a:pt x="13" y="26"/>
                  <a:pt x="13" y="26"/>
                  <a:pt x="13" y="26"/>
                </a:cubicBezTo>
                <a:cubicBezTo>
                  <a:pt x="20" y="26"/>
                  <a:pt x="20" y="26"/>
                  <a:pt x="20" y="26"/>
                </a:cubicBezTo>
                <a:cubicBezTo>
                  <a:pt x="24" y="27"/>
                  <a:pt x="24" y="27"/>
                  <a:pt x="24" y="27"/>
                </a:cubicBezTo>
                <a:cubicBezTo>
                  <a:pt x="26" y="21"/>
                  <a:pt x="26" y="21"/>
                  <a:pt x="26" y="21"/>
                </a:cubicBezTo>
                <a:cubicBezTo>
                  <a:pt x="27" y="21"/>
                  <a:pt x="27" y="21"/>
                  <a:pt x="27" y="21"/>
                </a:cubicBezTo>
                <a:cubicBezTo>
                  <a:pt x="26" y="17"/>
                  <a:pt x="26" y="17"/>
                  <a:pt x="26" y="17"/>
                </a:cubicBezTo>
                <a:cubicBezTo>
                  <a:pt x="29" y="16"/>
                  <a:pt x="29" y="16"/>
                  <a:pt x="29" y="16"/>
                </a:cubicBezTo>
                <a:lnTo>
                  <a:pt x="30" y="14"/>
                </a:lnTo>
                <a:close/>
              </a:path>
            </a:pathLst>
          </a:custGeom>
          <a:solidFill>
            <a:schemeClr val="bg1"/>
          </a:solidFill>
          <a:ln w="9525">
            <a:solidFill>
              <a:schemeClr val="bg2"/>
            </a:solidFill>
            <a:round/>
            <a:headEnd/>
            <a:tailEnd/>
          </a:ln>
        </p:spPr>
        <p:txBody>
          <a:bodyPr/>
          <a:lstStyle/>
          <a:p>
            <a:endParaRPr lang="el-GR"/>
          </a:p>
        </p:txBody>
      </p:sp>
      <p:sp>
        <p:nvSpPr>
          <p:cNvPr id="14374" name="Freeform 302"/>
          <p:cNvSpPr>
            <a:spLocks/>
          </p:cNvSpPr>
          <p:nvPr/>
        </p:nvSpPr>
        <p:spPr bwMode="auto">
          <a:xfrm>
            <a:off x="5021263" y="2886075"/>
            <a:ext cx="190500" cy="107950"/>
          </a:xfrm>
          <a:custGeom>
            <a:avLst/>
            <a:gdLst>
              <a:gd name="T0" fmla="*/ 2147483647 w 24"/>
              <a:gd name="T1" fmla="*/ 2147483647 h 14"/>
              <a:gd name="T2" fmla="*/ 2147483647 w 24"/>
              <a:gd name="T3" fmla="*/ 2147483647 h 14"/>
              <a:gd name="T4" fmla="*/ 2147483647 w 24"/>
              <a:gd name="T5" fmla="*/ 2147483647 h 14"/>
              <a:gd name="T6" fmla="*/ 2147483647 w 24"/>
              <a:gd name="T7" fmla="*/ 2147483647 h 14"/>
              <a:gd name="T8" fmla="*/ 2147483647 w 24"/>
              <a:gd name="T9" fmla="*/ 2147483647 h 14"/>
              <a:gd name="T10" fmla="*/ 2147483647 w 24"/>
              <a:gd name="T11" fmla="*/ 2147483647 h 14"/>
              <a:gd name="T12" fmla="*/ 2147483647 w 24"/>
              <a:gd name="T13" fmla="*/ 2147483647 h 14"/>
              <a:gd name="T14" fmla="*/ 2147483647 w 24"/>
              <a:gd name="T15" fmla="*/ 2147483647 h 14"/>
              <a:gd name="T16" fmla="*/ 2147483647 w 24"/>
              <a:gd name="T17" fmla="*/ 2147483647 h 14"/>
              <a:gd name="T18" fmla="*/ 2147483647 w 24"/>
              <a:gd name="T19" fmla="*/ 2147483647 h 14"/>
              <a:gd name="T20" fmla="*/ 2147483647 w 24"/>
              <a:gd name="T21" fmla="*/ 2147483647 h 14"/>
              <a:gd name="T22" fmla="*/ 2147483647 w 24"/>
              <a:gd name="T23" fmla="*/ 0 h 14"/>
              <a:gd name="T24" fmla="*/ 2147483647 w 24"/>
              <a:gd name="T25" fmla="*/ 2147483647 h 14"/>
              <a:gd name="T26" fmla="*/ 2147483647 w 24"/>
              <a:gd name="T27" fmla="*/ 2147483647 h 14"/>
              <a:gd name="T28" fmla="*/ 2147483647 w 24"/>
              <a:gd name="T29" fmla="*/ 2147483647 h 14"/>
              <a:gd name="T30" fmla="*/ 2147483647 w 24"/>
              <a:gd name="T31" fmla="*/ 2147483647 h 14"/>
              <a:gd name="T32" fmla="*/ 2147483647 w 24"/>
              <a:gd name="T33" fmla="*/ 2147483647 h 14"/>
              <a:gd name="T34" fmla="*/ 2147483647 w 24"/>
              <a:gd name="T35" fmla="*/ 2147483647 h 14"/>
              <a:gd name="T36" fmla="*/ 0 w 24"/>
              <a:gd name="T37" fmla="*/ 2147483647 h 14"/>
              <a:gd name="T38" fmla="*/ 2147483647 w 24"/>
              <a:gd name="T39" fmla="*/ 2147483647 h 14"/>
              <a:gd name="T40" fmla="*/ 2147483647 w 24"/>
              <a:gd name="T41" fmla="*/ 2147483647 h 1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
              <a:gd name="T64" fmla="*/ 0 h 14"/>
              <a:gd name="T65" fmla="*/ 24 w 24"/>
              <a:gd name="T66" fmla="*/ 14 h 1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 h="14">
                <a:moveTo>
                  <a:pt x="8" y="10"/>
                </a:moveTo>
                <a:cubicBezTo>
                  <a:pt x="12" y="11"/>
                  <a:pt x="12" y="11"/>
                  <a:pt x="12" y="11"/>
                </a:cubicBezTo>
                <a:cubicBezTo>
                  <a:pt x="14" y="10"/>
                  <a:pt x="14" y="10"/>
                  <a:pt x="14" y="10"/>
                </a:cubicBezTo>
                <a:cubicBezTo>
                  <a:pt x="16" y="12"/>
                  <a:pt x="16" y="12"/>
                  <a:pt x="16" y="12"/>
                </a:cubicBezTo>
                <a:cubicBezTo>
                  <a:pt x="18" y="14"/>
                  <a:pt x="18" y="14"/>
                  <a:pt x="18" y="14"/>
                </a:cubicBezTo>
                <a:cubicBezTo>
                  <a:pt x="21" y="13"/>
                  <a:pt x="21" y="13"/>
                  <a:pt x="21" y="13"/>
                </a:cubicBezTo>
                <a:cubicBezTo>
                  <a:pt x="24" y="11"/>
                  <a:pt x="24" y="11"/>
                  <a:pt x="24" y="11"/>
                </a:cubicBezTo>
                <a:cubicBezTo>
                  <a:pt x="23" y="10"/>
                  <a:pt x="23" y="10"/>
                  <a:pt x="23" y="10"/>
                </a:cubicBezTo>
                <a:cubicBezTo>
                  <a:pt x="21" y="5"/>
                  <a:pt x="21" y="5"/>
                  <a:pt x="21" y="5"/>
                </a:cubicBezTo>
                <a:cubicBezTo>
                  <a:pt x="21" y="4"/>
                  <a:pt x="21" y="4"/>
                  <a:pt x="21" y="4"/>
                </a:cubicBezTo>
                <a:cubicBezTo>
                  <a:pt x="17" y="2"/>
                  <a:pt x="17" y="2"/>
                  <a:pt x="17" y="2"/>
                </a:cubicBezTo>
                <a:cubicBezTo>
                  <a:pt x="14" y="0"/>
                  <a:pt x="14" y="0"/>
                  <a:pt x="14" y="0"/>
                </a:cubicBezTo>
                <a:cubicBezTo>
                  <a:pt x="10" y="1"/>
                  <a:pt x="10" y="1"/>
                  <a:pt x="10" y="1"/>
                </a:cubicBezTo>
                <a:cubicBezTo>
                  <a:pt x="9" y="5"/>
                  <a:pt x="9" y="5"/>
                  <a:pt x="9" y="5"/>
                </a:cubicBezTo>
                <a:cubicBezTo>
                  <a:pt x="8" y="6"/>
                  <a:pt x="8" y="6"/>
                  <a:pt x="8" y="6"/>
                </a:cubicBezTo>
                <a:cubicBezTo>
                  <a:pt x="5" y="3"/>
                  <a:pt x="5" y="3"/>
                  <a:pt x="5" y="3"/>
                </a:cubicBezTo>
                <a:cubicBezTo>
                  <a:pt x="3" y="3"/>
                  <a:pt x="3" y="3"/>
                  <a:pt x="3" y="3"/>
                </a:cubicBezTo>
                <a:cubicBezTo>
                  <a:pt x="3" y="3"/>
                  <a:pt x="1" y="7"/>
                  <a:pt x="1" y="8"/>
                </a:cubicBezTo>
                <a:cubicBezTo>
                  <a:pt x="1" y="8"/>
                  <a:pt x="0" y="10"/>
                  <a:pt x="0" y="11"/>
                </a:cubicBezTo>
                <a:cubicBezTo>
                  <a:pt x="4" y="10"/>
                  <a:pt x="4" y="10"/>
                  <a:pt x="4" y="10"/>
                </a:cubicBezTo>
                <a:lnTo>
                  <a:pt x="8" y="10"/>
                </a:lnTo>
                <a:close/>
              </a:path>
            </a:pathLst>
          </a:custGeom>
          <a:solidFill>
            <a:schemeClr val="bg1"/>
          </a:solidFill>
          <a:ln w="9525">
            <a:solidFill>
              <a:schemeClr val="bg2"/>
            </a:solidFill>
            <a:round/>
            <a:headEnd/>
            <a:tailEnd/>
          </a:ln>
        </p:spPr>
        <p:txBody>
          <a:bodyPr/>
          <a:lstStyle/>
          <a:p>
            <a:endParaRPr lang="el-GR"/>
          </a:p>
        </p:txBody>
      </p:sp>
      <p:sp>
        <p:nvSpPr>
          <p:cNvPr id="14375" name="Freeform 303"/>
          <p:cNvSpPr>
            <a:spLocks/>
          </p:cNvSpPr>
          <p:nvPr/>
        </p:nvSpPr>
        <p:spPr bwMode="auto">
          <a:xfrm>
            <a:off x="4119563" y="4337050"/>
            <a:ext cx="188912" cy="141288"/>
          </a:xfrm>
          <a:custGeom>
            <a:avLst/>
            <a:gdLst>
              <a:gd name="T0" fmla="*/ 2147483647 w 24"/>
              <a:gd name="T1" fmla="*/ 2147483647 h 18"/>
              <a:gd name="T2" fmla="*/ 2147483647 w 24"/>
              <a:gd name="T3" fmla="*/ 2147483647 h 18"/>
              <a:gd name="T4" fmla="*/ 2147483647 w 24"/>
              <a:gd name="T5" fmla="*/ 2147483647 h 18"/>
              <a:gd name="T6" fmla="*/ 2147483647 w 24"/>
              <a:gd name="T7" fmla="*/ 2147483647 h 18"/>
              <a:gd name="T8" fmla="*/ 2147483647 w 24"/>
              <a:gd name="T9" fmla="*/ 2147483647 h 18"/>
              <a:gd name="T10" fmla="*/ 2147483647 w 24"/>
              <a:gd name="T11" fmla="*/ 2147483647 h 18"/>
              <a:gd name="T12" fmla="*/ 2147483647 w 24"/>
              <a:gd name="T13" fmla="*/ 2147483647 h 18"/>
              <a:gd name="T14" fmla="*/ 2147483647 w 24"/>
              <a:gd name="T15" fmla="*/ 2147483647 h 18"/>
              <a:gd name="T16" fmla="*/ 2147483647 w 24"/>
              <a:gd name="T17" fmla="*/ 2147483647 h 18"/>
              <a:gd name="T18" fmla="*/ 2147483647 w 24"/>
              <a:gd name="T19" fmla="*/ 2147483647 h 18"/>
              <a:gd name="T20" fmla="*/ 2147483647 w 24"/>
              <a:gd name="T21" fmla="*/ 2147483647 h 18"/>
              <a:gd name="T22" fmla="*/ 2147483647 w 24"/>
              <a:gd name="T23" fmla="*/ 2147483647 h 18"/>
              <a:gd name="T24" fmla="*/ 2147483647 w 24"/>
              <a:gd name="T25" fmla="*/ 2147483647 h 18"/>
              <a:gd name="T26" fmla="*/ 2147483647 w 24"/>
              <a:gd name="T27" fmla="*/ 2147483647 h 18"/>
              <a:gd name="T28" fmla="*/ 2147483647 w 24"/>
              <a:gd name="T29" fmla="*/ 2147483647 h 18"/>
              <a:gd name="T30" fmla="*/ 2147483647 w 24"/>
              <a:gd name="T31" fmla="*/ 2147483647 h 18"/>
              <a:gd name="T32" fmla="*/ 2147483647 w 24"/>
              <a:gd name="T33" fmla="*/ 0 h 18"/>
              <a:gd name="T34" fmla="*/ 2147483647 w 24"/>
              <a:gd name="T35" fmla="*/ 0 h 18"/>
              <a:gd name="T36" fmla="*/ 2147483647 w 24"/>
              <a:gd name="T37" fmla="*/ 2147483647 h 18"/>
              <a:gd name="T38" fmla="*/ 2147483647 w 24"/>
              <a:gd name="T39" fmla="*/ 2147483647 h 18"/>
              <a:gd name="T40" fmla="*/ 2147483647 w 24"/>
              <a:gd name="T41" fmla="*/ 2147483647 h 18"/>
              <a:gd name="T42" fmla="*/ 0 w 24"/>
              <a:gd name="T43" fmla="*/ 2147483647 h 18"/>
              <a:gd name="T44" fmla="*/ 2147483647 w 24"/>
              <a:gd name="T45" fmla="*/ 2147483647 h 18"/>
              <a:gd name="T46" fmla="*/ 2147483647 w 24"/>
              <a:gd name="T47" fmla="*/ 2147483647 h 18"/>
              <a:gd name="T48" fmla="*/ 2147483647 w 24"/>
              <a:gd name="T49" fmla="*/ 2147483647 h 18"/>
              <a:gd name="T50" fmla="*/ 2147483647 w 24"/>
              <a:gd name="T51" fmla="*/ 2147483647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
              <a:gd name="T79" fmla="*/ 0 h 18"/>
              <a:gd name="T80" fmla="*/ 24 w 24"/>
              <a:gd name="T81" fmla="*/ 18 h 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 h="18">
                <a:moveTo>
                  <a:pt x="9" y="10"/>
                </a:moveTo>
                <a:cubicBezTo>
                  <a:pt x="13" y="10"/>
                  <a:pt x="13" y="10"/>
                  <a:pt x="13" y="10"/>
                </a:cubicBezTo>
                <a:cubicBezTo>
                  <a:pt x="15" y="13"/>
                  <a:pt x="15" y="13"/>
                  <a:pt x="15" y="13"/>
                </a:cubicBezTo>
                <a:cubicBezTo>
                  <a:pt x="16" y="14"/>
                  <a:pt x="16" y="14"/>
                  <a:pt x="16" y="14"/>
                </a:cubicBezTo>
                <a:cubicBezTo>
                  <a:pt x="18" y="15"/>
                  <a:pt x="18" y="15"/>
                  <a:pt x="18" y="15"/>
                </a:cubicBezTo>
                <a:cubicBezTo>
                  <a:pt x="18" y="15"/>
                  <a:pt x="19" y="18"/>
                  <a:pt x="20" y="18"/>
                </a:cubicBezTo>
                <a:cubicBezTo>
                  <a:pt x="20" y="18"/>
                  <a:pt x="21" y="17"/>
                  <a:pt x="22" y="17"/>
                </a:cubicBezTo>
                <a:cubicBezTo>
                  <a:pt x="23" y="17"/>
                  <a:pt x="24" y="16"/>
                  <a:pt x="24" y="16"/>
                </a:cubicBezTo>
                <a:cubicBezTo>
                  <a:pt x="24" y="12"/>
                  <a:pt x="24" y="12"/>
                  <a:pt x="24" y="12"/>
                </a:cubicBezTo>
                <a:cubicBezTo>
                  <a:pt x="24" y="8"/>
                  <a:pt x="24" y="8"/>
                  <a:pt x="24" y="8"/>
                </a:cubicBezTo>
                <a:cubicBezTo>
                  <a:pt x="23" y="8"/>
                  <a:pt x="23" y="8"/>
                  <a:pt x="23" y="8"/>
                </a:cubicBezTo>
                <a:cubicBezTo>
                  <a:pt x="21" y="3"/>
                  <a:pt x="21" y="3"/>
                  <a:pt x="21" y="3"/>
                </a:cubicBezTo>
                <a:cubicBezTo>
                  <a:pt x="21" y="3"/>
                  <a:pt x="21" y="1"/>
                  <a:pt x="20" y="1"/>
                </a:cubicBezTo>
                <a:cubicBezTo>
                  <a:pt x="20" y="1"/>
                  <a:pt x="16" y="2"/>
                  <a:pt x="16" y="2"/>
                </a:cubicBezTo>
                <a:cubicBezTo>
                  <a:pt x="12" y="2"/>
                  <a:pt x="12" y="2"/>
                  <a:pt x="12" y="2"/>
                </a:cubicBezTo>
                <a:cubicBezTo>
                  <a:pt x="12" y="1"/>
                  <a:pt x="12" y="1"/>
                  <a:pt x="12" y="1"/>
                </a:cubicBezTo>
                <a:cubicBezTo>
                  <a:pt x="7" y="0"/>
                  <a:pt x="7" y="0"/>
                  <a:pt x="7" y="0"/>
                </a:cubicBezTo>
                <a:cubicBezTo>
                  <a:pt x="5" y="0"/>
                  <a:pt x="5" y="0"/>
                  <a:pt x="5" y="0"/>
                </a:cubicBezTo>
                <a:cubicBezTo>
                  <a:pt x="5" y="1"/>
                  <a:pt x="5" y="1"/>
                  <a:pt x="5" y="1"/>
                </a:cubicBezTo>
                <a:cubicBezTo>
                  <a:pt x="5" y="4"/>
                  <a:pt x="5" y="4"/>
                  <a:pt x="5" y="4"/>
                </a:cubicBezTo>
                <a:cubicBezTo>
                  <a:pt x="3" y="4"/>
                  <a:pt x="3" y="4"/>
                  <a:pt x="3" y="4"/>
                </a:cubicBezTo>
                <a:cubicBezTo>
                  <a:pt x="0" y="6"/>
                  <a:pt x="0" y="6"/>
                  <a:pt x="0" y="6"/>
                </a:cubicBezTo>
                <a:cubicBezTo>
                  <a:pt x="1" y="6"/>
                  <a:pt x="1" y="6"/>
                  <a:pt x="1" y="6"/>
                </a:cubicBezTo>
                <a:cubicBezTo>
                  <a:pt x="6" y="13"/>
                  <a:pt x="6" y="13"/>
                  <a:pt x="6" y="13"/>
                </a:cubicBezTo>
                <a:cubicBezTo>
                  <a:pt x="8" y="12"/>
                  <a:pt x="8" y="12"/>
                  <a:pt x="8" y="12"/>
                </a:cubicBezTo>
                <a:lnTo>
                  <a:pt x="9" y="10"/>
                </a:lnTo>
                <a:close/>
              </a:path>
            </a:pathLst>
          </a:custGeom>
          <a:solidFill>
            <a:schemeClr val="bg1"/>
          </a:solidFill>
          <a:ln w="9525">
            <a:solidFill>
              <a:schemeClr val="bg2"/>
            </a:solidFill>
            <a:round/>
            <a:headEnd/>
            <a:tailEnd/>
          </a:ln>
        </p:spPr>
        <p:txBody>
          <a:bodyPr/>
          <a:lstStyle/>
          <a:p>
            <a:endParaRPr lang="el-GR"/>
          </a:p>
        </p:txBody>
      </p:sp>
      <p:sp>
        <p:nvSpPr>
          <p:cNvPr id="14376" name="Freeform 304"/>
          <p:cNvSpPr>
            <a:spLocks/>
          </p:cNvSpPr>
          <p:nvPr/>
        </p:nvSpPr>
        <p:spPr bwMode="auto">
          <a:xfrm>
            <a:off x="4073525" y="4235450"/>
            <a:ext cx="147638" cy="111125"/>
          </a:xfrm>
          <a:custGeom>
            <a:avLst/>
            <a:gdLst>
              <a:gd name="T0" fmla="*/ 2147483647 w 114"/>
              <a:gd name="T1" fmla="*/ 2147483647 h 85"/>
              <a:gd name="T2" fmla="*/ 2147483647 w 114"/>
              <a:gd name="T3" fmla="*/ 2147483647 h 85"/>
              <a:gd name="T4" fmla="*/ 2147483647 w 114"/>
              <a:gd name="T5" fmla="*/ 2147483647 h 85"/>
              <a:gd name="T6" fmla="*/ 2147483647 w 114"/>
              <a:gd name="T7" fmla="*/ 2147483647 h 85"/>
              <a:gd name="T8" fmla="*/ 2147483647 w 114"/>
              <a:gd name="T9" fmla="*/ 2147483647 h 85"/>
              <a:gd name="T10" fmla="*/ 2147483647 w 114"/>
              <a:gd name="T11" fmla="*/ 2147483647 h 85"/>
              <a:gd name="T12" fmla="*/ 2147483647 w 114"/>
              <a:gd name="T13" fmla="*/ 2147483647 h 85"/>
              <a:gd name="T14" fmla="*/ 2147483647 w 114"/>
              <a:gd name="T15" fmla="*/ 2147483647 h 85"/>
              <a:gd name="T16" fmla="*/ 2147483647 w 114"/>
              <a:gd name="T17" fmla="*/ 2147483647 h 85"/>
              <a:gd name="T18" fmla="*/ 2147483647 w 114"/>
              <a:gd name="T19" fmla="*/ 2147483647 h 85"/>
              <a:gd name="T20" fmla="*/ 2147483647 w 114"/>
              <a:gd name="T21" fmla="*/ 2147483647 h 85"/>
              <a:gd name="T22" fmla="*/ 2147483647 w 114"/>
              <a:gd name="T23" fmla="*/ 0 h 85"/>
              <a:gd name="T24" fmla="*/ 2147483647 w 114"/>
              <a:gd name="T25" fmla="*/ 2147483647 h 85"/>
              <a:gd name="T26" fmla="*/ 2147483647 w 114"/>
              <a:gd name="T27" fmla="*/ 2147483647 h 85"/>
              <a:gd name="T28" fmla="*/ 0 w 114"/>
              <a:gd name="T29" fmla="*/ 2147483647 h 85"/>
              <a:gd name="T30" fmla="*/ 2147483647 w 114"/>
              <a:gd name="T31" fmla="*/ 2147483647 h 85"/>
              <a:gd name="T32" fmla="*/ 2147483647 w 114"/>
              <a:gd name="T33" fmla="*/ 2147483647 h 85"/>
              <a:gd name="T34" fmla="*/ 2147483647 w 114"/>
              <a:gd name="T35" fmla="*/ 2147483647 h 85"/>
              <a:gd name="T36" fmla="*/ 2147483647 w 114"/>
              <a:gd name="T37" fmla="*/ 2147483647 h 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4"/>
              <a:gd name="T58" fmla="*/ 0 h 85"/>
              <a:gd name="T59" fmla="*/ 114 w 114"/>
              <a:gd name="T60" fmla="*/ 85 h 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4" h="85">
                <a:moveTo>
                  <a:pt x="54" y="79"/>
                </a:moveTo>
                <a:lnTo>
                  <a:pt x="66" y="79"/>
                </a:lnTo>
                <a:lnTo>
                  <a:pt x="78" y="79"/>
                </a:lnTo>
                <a:lnTo>
                  <a:pt x="108" y="85"/>
                </a:lnTo>
                <a:lnTo>
                  <a:pt x="114" y="85"/>
                </a:lnTo>
                <a:lnTo>
                  <a:pt x="102" y="61"/>
                </a:lnTo>
                <a:lnTo>
                  <a:pt x="96" y="43"/>
                </a:lnTo>
                <a:lnTo>
                  <a:pt x="96" y="36"/>
                </a:lnTo>
                <a:lnTo>
                  <a:pt x="84" y="30"/>
                </a:lnTo>
                <a:lnTo>
                  <a:pt x="72" y="18"/>
                </a:lnTo>
                <a:lnTo>
                  <a:pt x="42" y="0"/>
                </a:lnTo>
                <a:lnTo>
                  <a:pt x="30" y="6"/>
                </a:lnTo>
                <a:lnTo>
                  <a:pt x="12" y="6"/>
                </a:lnTo>
                <a:lnTo>
                  <a:pt x="0" y="43"/>
                </a:lnTo>
                <a:lnTo>
                  <a:pt x="12" y="85"/>
                </a:lnTo>
                <a:lnTo>
                  <a:pt x="18" y="85"/>
                </a:lnTo>
                <a:lnTo>
                  <a:pt x="24" y="85"/>
                </a:lnTo>
                <a:lnTo>
                  <a:pt x="54" y="79"/>
                </a:lnTo>
                <a:close/>
              </a:path>
            </a:pathLst>
          </a:custGeom>
          <a:solidFill>
            <a:schemeClr val="bg1"/>
          </a:solidFill>
          <a:ln w="9525">
            <a:solidFill>
              <a:schemeClr val="bg2"/>
            </a:solidFill>
            <a:round/>
            <a:headEnd/>
            <a:tailEnd/>
          </a:ln>
        </p:spPr>
        <p:txBody>
          <a:bodyPr/>
          <a:lstStyle/>
          <a:p>
            <a:endParaRPr lang="el-GR"/>
          </a:p>
        </p:txBody>
      </p:sp>
      <p:sp>
        <p:nvSpPr>
          <p:cNvPr id="14377" name="Freeform 305"/>
          <p:cNvSpPr>
            <a:spLocks/>
          </p:cNvSpPr>
          <p:nvPr/>
        </p:nvSpPr>
        <p:spPr bwMode="auto">
          <a:xfrm>
            <a:off x="4081463" y="3963988"/>
            <a:ext cx="298450" cy="319087"/>
          </a:xfrm>
          <a:custGeom>
            <a:avLst/>
            <a:gdLst>
              <a:gd name="T0" fmla="*/ 2147483647 w 38"/>
              <a:gd name="T1" fmla="*/ 2147483647 h 41"/>
              <a:gd name="T2" fmla="*/ 2147483647 w 38"/>
              <a:gd name="T3" fmla="*/ 2147483647 h 41"/>
              <a:gd name="T4" fmla="*/ 2147483647 w 38"/>
              <a:gd name="T5" fmla="*/ 2147483647 h 41"/>
              <a:gd name="T6" fmla="*/ 2147483647 w 38"/>
              <a:gd name="T7" fmla="*/ 2147483647 h 41"/>
              <a:gd name="T8" fmla="*/ 2147483647 w 38"/>
              <a:gd name="T9" fmla="*/ 2147483647 h 41"/>
              <a:gd name="T10" fmla="*/ 2147483647 w 38"/>
              <a:gd name="T11" fmla="*/ 2147483647 h 41"/>
              <a:gd name="T12" fmla="*/ 2147483647 w 38"/>
              <a:gd name="T13" fmla="*/ 2147483647 h 41"/>
              <a:gd name="T14" fmla="*/ 2147483647 w 38"/>
              <a:gd name="T15" fmla="*/ 2147483647 h 41"/>
              <a:gd name="T16" fmla="*/ 2147483647 w 38"/>
              <a:gd name="T17" fmla="*/ 2147483647 h 41"/>
              <a:gd name="T18" fmla="*/ 2147483647 w 38"/>
              <a:gd name="T19" fmla="*/ 2147483647 h 41"/>
              <a:gd name="T20" fmla="*/ 2147483647 w 38"/>
              <a:gd name="T21" fmla="*/ 2147483647 h 41"/>
              <a:gd name="T22" fmla="*/ 2147483647 w 38"/>
              <a:gd name="T23" fmla="*/ 2147483647 h 41"/>
              <a:gd name="T24" fmla="*/ 2147483647 w 38"/>
              <a:gd name="T25" fmla="*/ 2147483647 h 41"/>
              <a:gd name="T26" fmla="*/ 2147483647 w 38"/>
              <a:gd name="T27" fmla="*/ 0 h 41"/>
              <a:gd name="T28" fmla="*/ 2147483647 w 38"/>
              <a:gd name="T29" fmla="*/ 2147483647 h 41"/>
              <a:gd name="T30" fmla="*/ 2147483647 w 38"/>
              <a:gd name="T31" fmla="*/ 2147483647 h 41"/>
              <a:gd name="T32" fmla="*/ 2147483647 w 38"/>
              <a:gd name="T33" fmla="*/ 2147483647 h 41"/>
              <a:gd name="T34" fmla="*/ 2147483647 w 38"/>
              <a:gd name="T35" fmla="*/ 2147483647 h 41"/>
              <a:gd name="T36" fmla="*/ 2147483647 w 38"/>
              <a:gd name="T37" fmla="*/ 2147483647 h 41"/>
              <a:gd name="T38" fmla="*/ 2147483647 w 38"/>
              <a:gd name="T39" fmla="*/ 2147483647 h 41"/>
              <a:gd name="T40" fmla="*/ 0 w 38"/>
              <a:gd name="T41" fmla="*/ 2147483647 h 41"/>
              <a:gd name="T42" fmla="*/ 2147483647 w 38"/>
              <a:gd name="T43" fmla="*/ 2147483647 h 41"/>
              <a:gd name="T44" fmla="*/ 2147483647 w 38"/>
              <a:gd name="T45" fmla="*/ 2147483647 h 41"/>
              <a:gd name="T46" fmla="*/ 2147483647 w 38"/>
              <a:gd name="T47" fmla="*/ 2147483647 h 41"/>
              <a:gd name="T48" fmla="*/ 2147483647 w 38"/>
              <a:gd name="T49" fmla="*/ 2147483647 h 41"/>
              <a:gd name="T50" fmla="*/ 2147483647 w 38"/>
              <a:gd name="T51" fmla="*/ 2147483647 h 4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8"/>
              <a:gd name="T79" fmla="*/ 0 h 41"/>
              <a:gd name="T80" fmla="*/ 38 w 38"/>
              <a:gd name="T81" fmla="*/ 41 h 4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8" h="41">
                <a:moveTo>
                  <a:pt x="6" y="35"/>
                </a:moveTo>
                <a:cubicBezTo>
                  <a:pt x="11" y="38"/>
                  <a:pt x="11" y="38"/>
                  <a:pt x="11" y="38"/>
                </a:cubicBezTo>
                <a:cubicBezTo>
                  <a:pt x="13" y="40"/>
                  <a:pt x="13" y="40"/>
                  <a:pt x="13" y="40"/>
                </a:cubicBezTo>
                <a:cubicBezTo>
                  <a:pt x="15" y="41"/>
                  <a:pt x="15" y="41"/>
                  <a:pt x="15" y="41"/>
                </a:cubicBezTo>
                <a:cubicBezTo>
                  <a:pt x="15" y="41"/>
                  <a:pt x="15" y="41"/>
                  <a:pt x="15" y="41"/>
                </a:cubicBezTo>
                <a:cubicBezTo>
                  <a:pt x="18" y="38"/>
                  <a:pt x="18" y="38"/>
                  <a:pt x="18" y="38"/>
                </a:cubicBezTo>
                <a:cubicBezTo>
                  <a:pt x="20" y="40"/>
                  <a:pt x="20" y="40"/>
                  <a:pt x="20" y="40"/>
                </a:cubicBezTo>
                <a:cubicBezTo>
                  <a:pt x="21" y="39"/>
                  <a:pt x="21" y="39"/>
                  <a:pt x="21" y="39"/>
                </a:cubicBezTo>
                <a:cubicBezTo>
                  <a:pt x="35" y="39"/>
                  <a:pt x="35" y="39"/>
                  <a:pt x="35" y="39"/>
                </a:cubicBezTo>
                <a:cubicBezTo>
                  <a:pt x="38" y="37"/>
                  <a:pt x="38" y="37"/>
                  <a:pt x="38" y="37"/>
                </a:cubicBezTo>
                <a:cubicBezTo>
                  <a:pt x="36" y="36"/>
                  <a:pt x="36" y="36"/>
                  <a:pt x="36" y="36"/>
                </a:cubicBezTo>
                <a:cubicBezTo>
                  <a:pt x="33" y="7"/>
                  <a:pt x="33" y="7"/>
                  <a:pt x="33" y="7"/>
                </a:cubicBezTo>
                <a:cubicBezTo>
                  <a:pt x="36" y="7"/>
                  <a:pt x="36" y="7"/>
                  <a:pt x="36" y="7"/>
                </a:cubicBezTo>
                <a:cubicBezTo>
                  <a:pt x="27" y="0"/>
                  <a:pt x="27" y="0"/>
                  <a:pt x="27" y="0"/>
                </a:cubicBezTo>
                <a:cubicBezTo>
                  <a:pt x="27" y="3"/>
                  <a:pt x="27" y="3"/>
                  <a:pt x="27" y="3"/>
                </a:cubicBezTo>
                <a:cubicBezTo>
                  <a:pt x="17" y="3"/>
                  <a:pt x="17" y="3"/>
                  <a:pt x="17" y="3"/>
                </a:cubicBezTo>
                <a:cubicBezTo>
                  <a:pt x="16" y="11"/>
                  <a:pt x="16" y="11"/>
                  <a:pt x="16" y="11"/>
                </a:cubicBezTo>
                <a:cubicBezTo>
                  <a:pt x="14" y="13"/>
                  <a:pt x="14" y="13"/>
                  <a:pt x="14" y="13"/>
                </a:cubicBezTo>
                <a:cubicBezTo>
                  <a:pt x="14" y="13"/>
                  <a:pt x="14" y="20"/>
                  <a:pt x="13" y="20"/>
                </a:cubicBezTo>
                <a:cubicBezTo>
                  <a:pt x="13" y="20"/>
                  <a:pt x="5" y="19"/>
                  <a:pt x="1" y="19"/>
                </a:cubicBezTo>
                <a:cubicBezTo>
                  <a:pt x="0" y="20"/>
                  <a:pt x="0" y="20"/>
                  <a:pt x="0" y="20"/>
                </a:cubicBezTo>
                <a:cubicBezTo>
                  <a:pt x="3" y="26"/>
                  <a:pt x="3" y="26"/>
                  <a:pt x="3" y="26"/>
                </a:cubicBezTo>
                <a:cubicBezTo>
                  <a:pt x="3" y="33"/>
                  <a:pt x="3" y="33"/>
                  <a:pt x="3" y="33"/>
                </a:cubicBezTo>
                <a:cubicBezTo>
                  <a:pt x="1" y="36"/>
                  <a:pt x="1" y="36"/>
                  <a:pt x="1" y="36"/>
                </a:cubicBezTo>
                <a:cubicBezTo>
                  <a:pt x="4" y="36"/>
                  <a:pt x="4" y="36"/>
                  <a:pt x="4" y="36"/>
                </a:cubicBezTo>
                <a:lnTo>
                  <a:pt x="6" y="35"/>
                </a:lnTo>
                <a:close/>
              </a:path>
            </a:pathLst>
          </a:custGeom>
          <a:solidFill>
            <a:schemeClr val="bg1"/>
          </a:solidFill>
          <a:ln w="9525">
            <a:solidFill>
              <a:schemeClr val="bg2"/>
            </a:solidFill>
            <a:round/>
            <a:headEnd/>
            <a:tailEnd/>
          </a:ln>
        </p:spPr>
        <p:txBody>
          <a:bodyPr/>
          <a:lstStyle/>
          <a:p>
            <a:endParaRPr lang="el-GR"/>
          </a:p>
        </p:txBody>
      </p:sp>
      <p:sp>
        <p:nvSpPr>
          <p:cNvPr id="14378" name="Freeform 306"/>
          <p:cNvSpPr>
            <a:spLocks/>
          </p:cNvSpPr>
          <p:nvPr/>
        </p:nvSpPr>
        <p:spPr bwMode="auto">
          <a:xfrm>
            <a:off x="5108575" y="3830638"/>
            <a:ext cx="282575" cy="273050"/>
          </a:xfrm>
          <a:custGeom>
            <a:avLst/>
            <a:gdLst>
              <a:gd name="T0" fmla="*/ 0 w 36"/>
              <a:gd name="T1" fmla="*/ 2147483647 h 35"/>
              <a:gd name="T2" fmla="*/ 2147483647 w 36"/>
              <a:gd name="T3" fmla="*/ 2147483647 h 35"/>
              <a:gd name="T4" fmla="*/ 2147483647 w 36"/>
              <a:gd name="T5" fmla="*/ 2147483647 h 35"/>
              <a:gd name="T6" fmla="*/ 2147483647 w 36"/>
              <a:gd name="T7" fmla="*/ 2147483647 h 35"/>
              <a:gd name="T8" fmla="*/ 2147483647 w 36"/>
              <a:gd name="T9" fmla="*/ 2147483647 h 35"/>
              <a:gd name="T10" fmla="*/ 2147483647 w 36"/>
              <a:gd name="T11" fmla="*/ 2147483647 h 35"/>
              <a:gd name="T12" fmla="*/ 2147483647 w 36"/>
              <a:gd name="T13" fmla="*/ 2147483647 h 35"/>
              <a:gd name="T14" fmla="*/ 2147483647 w 36"/>
              <a:gd name="T15" fmla="*/ 2147483647 h 35"/>
              <a:gd name="T16" fmla="*/ 2147483647 w 36"/>
              <a:gd name="T17" fmla="*/ 2147483647 h 35"/>
              <a:gd name="T18" fmla="*/ 2147483647 w 36"/>
              <a:gd name="T19" fmla="*/ 2147483647 h 35"/>
              <a:gd name="T20" fmla="*/ 2147483647 w 36"/>
              <a:gd name="T21" fmla="*/ 2147483647 h 35"/>
              <a:gd name="T22" fmla="*/ 2147483647 w 36"/>
              <a:gd name="T23" fmla="*/ 2147483647 h 35"/>
              <a:gd name="T24" fmla="*/ 2147483647 w 36"/>
              <a:gd name="T25" fmla="*/ 2147483647 h 35"/>
              <a:gd name="T26" fmla="*/ 2147483647 w 36"/>
              <a:gd name="T27" fmla="*/ 2147483647 h 35"/>
              <a:gd name="T28" fmla="*/ 2147483647 w 36"/>
              <a:gd name="T29" fmla="*/ 2147483647 h 35"/>
              <a:gd name="T30" fmla="*/ 2147483647 w 36"/>
              <a:gd name="T31" fmla="*/ 2147483647 h 35"/>
              <a:gd name="T32" fmla="*/ 2147483647 w 36"/>
              <a:gd name="T33" fmla="*/ 2147483647 h 35"/>
              <a:gd name="T34" fmla="*/ 2147483647 w 36"/>
              <a:gd name="T35" fmla="*/ 2147483647 h 35"/>
              <a:gd name="T36" fmla="*/ 2147483647 w 36"/>
              <a:gd name="T37" fmla="*/ 2147483647 h 35"/>
              <a:gd name="T38" fmla="*/ 2147483647 w 36"/>
              <a:gd name="T39" fmla="*/ 2147483647 h 35"/>
              <a:gd name="T40" fmla="*/ 2147483647 w 36"/>
              <a:gd name="T41" fmla="*/ 0 h 35"/>
              <a:gd name="T42" fmla="*/ 2147483647 w 36"/>
              <a:gd name="T43" fmla="*/ 0 h 35"/>
              <a:gd name="T44" fmla="*/ 2147483647 w 36"/>
              <a:gd name="T45" fmla="*/ 2147483647 h 35"/>
              <a:gd name="T46" fmla="*/ 0 w 36"/>
              <a:gd name="T47" fmla="*/ 2147483647 h 3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6"/>
              <a:gd name="T73" fmla="*/ 0 h 35"/>
              <a:gd name="T74" fmla="*/ 36 w 36"/>
              <a:gd name="T75" fmla="*/ 35 h 3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6" h="35">
                <a:moveTo>
                  <a:pt x="0" y="5"/>
                </a:moveTo>
                <a:cubicBezTo>
                  <a:pt x="0" y="5"/>
                  <a:pt x="1" y="7"/>
                  <a:pt x="1" y="8"/>
                </a:cubicBezTo>
                <a:cubicBezTo>
                  <a:pt x="1" y="8"/>
                  <a:pt x="2" y="10"/>
                  <a:pt x="2" y="10"/>
                </a:cubicBezTo>
                <a:cubicBezTo>
                  <a:pt x="2" y="10"/>
                  <a:pt x="1" y="35"/>
                  <a:pt x="2" y="35"/>
                </a:cubicBezTo>
                <a:cubicBezTo>
                  <a:pt x="2" y="35"/>
                  <a:pt x="2" y="35"/>
                  <a:pt x="3" y="35"/>
                </a:cubicBezTo>
                <a:cubicBezTo>
                  <a:pt x="7" y="35"/>
                  <a:pt x="29" y="35"/>
                  <a:pt x="29" y="35"/>
                </a:cubicBezTo>
                <a:cubicBezTo>
                  <a:pt x="34" y="32"/>
                  <a:pt x="34" y="32"/>
                  <a:pt x="34" y="32"/>
                </a:cubicBezTo>
                <a:cubicBezTo>
                  <a:pt x="36" y="30"/>
                  <a:pt x="36" y="30"/>
                  <a:pt x="36" y="30"/>
                </a:cubicBezTo>
                <a:cubicBezTo>
                  <a:pt x="36" y="30"/>
                  <a:pt x="36" y="30"/>
                  <a:pt x="36" y="30"/>
                </a:cubicBezTo>
                <a:cubicBezTo>
                  <a:pt x="33" y="23"/>
                  <a:pt x="33" y="23"/>
                  <a:pt x="33" y="23"/>
                </a:cubicBezTo>
                <a:cubicBezTo>
                  <a:pt x="29" y="15"/>
                  <a:pt x="29" y="15"/>
                  <a:pt x="29" y="15"/>
                </a:cubicBezTo>
                <a:cubicBezTo>
                  <a:pt x="24" y="8"/>
                  <a:pt x="24" y="8"/>
                  <a:pt x="24" y="8"/>
                </a:cubicBezTo>
                <a:cubicBezTo>
                  <a:pt x="31" y="12"/>
                  <a:pt x="31" y="12"/>
                  <a:pt x="31" y="12"/>
                </a:cubicBezTo>
                <a:cubicBezTo>
                  <a:pt x="34" y="9"/>
                  <a:pt x="34" y="9"/>
                  <a:pt x="34" y="9"/>
                </a:cubicBezTo>
                <a:cubicBezTo>
                  <a:pt x="33" y="9"/>
                  <a:pt x="33" y="9"/>
                  <a:pt x="33" y="9"/>
                </a:cubicBezTo>
                <a:cubicBezTo>
                  <a:pt x="30" y="1"/>
                  <a:pt x="30" y="1"/>
                  <a:pt x="30" y="1"/>
                </a:cubicBezTo>
                <a:cubicBezTo>
                  <a:pt x="28" y="3"/>
                  <a:pt x="28" y="3"/>
                  <a:pt x="28" y="3"/>
                </a:cubicBezTo>
                <a:cubicBezTo>
                  <a:pt x="22" y="2"/>
                  <a:pt x="22" y="2"/>
                  <a:pt x="22" y="2"/>
                </a:cubicBezTo>
                <a:cubicBezTo>
                  <a:pt x="19" y="1"/>
                  <a:pt x="19" y="1"/>
                  <a:pt x="19" y="1"/>
                </a:cubicBezTo>
                <a:cubicBezTo>
                  <a:pt x="12" y="3"/>
                  <a:pt x="12" y="3"/>
                  <a:pt x="12" y="3"/>
                </a:cubicBezTo>
                <a:cubicBezTo>
                  <a:pt x="6" y="0"/>
                  <a:pt x="6" y="0"/>
                  <a:pt x="6" y="0"/>
                </a:cubicBezTo>
                <a:cubicBezTo>
                  <a:pt x="2" y="0"/>
                  <a:pt x="2" y="0"/>
                  <a:pt x="2" y="0"/>
                </a:cubicBezTo>
                <a:cubicBezTo>
                  <a:pt x="1" y="2"/>
                  <a:pt x="1" y="2"/>
                  <a:pt x="1" y="2"/>
                </a:cubicBezTo>
                <a:lnTo>
                  <a:pt x="0" y="5"/>
                </a:lnTo>
                <a:close/>
              </a:path>
            </a:pathLst>
          </a:custGeom>
          <a:solidFill>
            <a:schemeClr val="bg1"/>
          </a:solidFill>
          <a:ln w="9525">
            <a:solidFill>
              <a:schemeClr val="bg2"/>
            </a:solidFill>
            <a:round/>
            <a:headEnd/>
            <a:tailEnd/>
          </a:ln>
        </p:spPr>
        <p:txBody>
          <a:bodyPr/>
          <a:lstStyle/>
          <a:p>
            <a:endParaRPr lang="el-GR"/>
          </a:p>
        </p:txBody>
      </p:sp>
      <p:sp>
        <p:nvSpPr>
          <p:cNvPr id="14379" name="Freeform 307"/>
          <p:cNvSpPr>
            <a:spLocks/>
          </p:cNvSpPr>
          <p:nvPr/>
        </p:nvSpPr>
        <p:spPr bwMode="auto">
          <a:xfrm>
            <a:off x="4722813" y="3783013"/>
            <a:ext cx="409575" cy="388937"/>
          </a:xfrm>
          <a:custGeom>
            <a:avLst/>
            <a:gdLst>
              <a:gd name="T0" fmla="*/ 2147483647 w 52"/>
              <a:gd name="T1" fmla="*/ 2147483647 h 50"/>
              <a:gd name="T2" fmla="*/ 2147483647 w 52"/>
              <a:gd name="T3" fmla="*/ 2147483647 h 50"/>
              <a:gd name="T4" fmla="*/ 2147483647 w 52"/>
              <a:gd name="T5" fmla="*/ 2147483647 h 50"/>
              <a:gd name="T6" fmla="*/ 0 w 52"/>
              <a:gd name="T7" fmla="*/ 2147483647 h 50"/>
              <a:gd name="T8" fmla="*/ 0 w 52"/>
              <a:gd name="T9" fmla="*/ 2147483647 h 50"/>
              <a:gd name="T10" fmla="*/ 2147483647 w 52"/>
              <a:gd name="T11" fmla="*/ 2147483647 h 50"/>
              <a:gd name="T12" fmla="*/ 2147483647 w 52"/>
              <a:gd name="T13" fmla="*/ 2147483647 h 50"/>
              <a:gd name="T14" fmla="*/ 2147483647 w 52"/>
              <a:gd name="T15" fmla="*/ 2147483647 h 50"/>
              <a:gd name="T16" fmla="*/ 2147483647 w 52"/>
              <a:gd name="T17" fmla="*/ 2147483647 h 50"/>
              <a:gd name="T18" fmla="*/ 2147483647 w 52"/>
              <a:gd name="T19" fmla="*/ 2147483647 h 50"/>
              <a:gd name="T20" fmla="*/ 2147483647 w 52"/>
              <a:gd name="T21" fmla="*/ 2147483647 h 50"/>
              <a:gd name="T22" fmla="*/ 2147483647 w 52"/>
              <a:gd name="T23" fmla="*/ 2147483647 h 50"/>
              <a:gd name="T24" fmla="*/ 2147483647 w 52"/>
              <a:gd name="T25" fmla="*/ 2147483647 h 50"/>
              <a:gd name="T26" fmla="*/ 2147483647 w 52"/>
              <a:gd name="T27" fmla="*/ 2147483647 h 50"/>
              <a:gd name="T28" fmla="*/ 2147483647 w 52"/>
              <a:gd name="T29" fmla="*/ 2147483647 h 50"/>
              <a:gd name="T30" fmla="*/ 2147483647 w 52"/>
              <a:gd name="T31" fmla="*/ 2147483647 h 50"/>
              <a:gd name="T32" fmla="*/ 2147483647 w 52"/>
              <a:gd name="T33" fmla="*/ 2147483647 h 50"/>
              <a:gd name="T34" fmla="*/ 2147483647 w 52"/>
              <a:gd name="T35" fmla="*/ 2147483647 h 50"/>
              <a:gd name="T36" fmla="*/ 2147483647 w 52"/>
              <a:gd name="T37" fmla="*/ 2147483647 h 50"/>
              <a:gd name="T38" fmla="*/ 2147483647 w 52"/>
              <a:gd name="T39" fmla="*/ 2147483647 h 50"/>
              <a:gd name="T40" fmla="*/ 2147483647 w 52"/>
              <a:gd name="T41" fmla="*/ 2147483647 h 50"/>
              <a:gd name="T42" fmla="*/ 2147483647 w 52"/>
              <a:gd name="T43" fmla="*/ 2147483647 h 50"/>
              <a:gd name="T44" fmla="*/ 2147483647 w 52"/>
              <a:gd name="T45" fmla="*/ 2147483647 h 50"/>
              <a:gd name="T46" fmla="*/ 2147483647 w 52"/>
              <a:gd name="T47" fmla="*/ 2147483647 h 50"/>
              <a:gd name="T48" fmla="*/ 2147483647 w 52"/>
              <a:gd name="T49" fmla="*/ 2147483647 h 50"/>
              <a:gd name="T50" fmla="*/ 2147483647 w 52"/>
              <a:gd name="T51" fmla="*/ 2147483647 h 50"/>
              <a:gd name="T52" fmla="*/ 2147483647 w 52"/>
              <a:gd name="T53" fmla="*/ 2147483647 h 50"/>
              <a:gd name="T54" fmla="*/ 2147483647 w 52"/>
              <a:gd name="T55" fmla="*/ 2147483647 h 50"/>
              <a:gd name="T56" fmla="*/ 2147483647 w 52"/>
              <a:gd name="T57" fmla="*/ 2147483647 h 50"/>
              <a:gd name="T58" fmla="*/ 2147483647 w 52"/>
              <a:gd name="T59" fmla="*/ 2147483647 h 50"/>
              <a:gd name="T60" fmla="*/ 2147483647 w 52"/>
              <a:gd name="T61" fmla="*/ 2147483647 h 50"/>
              <a:gd name="T62" fmla="*/ 2147483647 w 52"/>
              <a:gd name="T63" fmla="*/ 2147483647 h 50"/>
              <a:gd name="T64" fmla="*/ 2147483647 w 52"/>
              <a:gd name="T65" fmla="*/ 2147483647 h 50"/>
              <a:gd name="T66" fmla="*/ 2147483647 w 52"/>
              <a:gd name="T67" fmla="*/ 0 h 50"/>
              <a:gd name="T68" fmla="*/ 2147483647 w 52"/>
              <a:gd name="T69" fmla="*/ 2147483647 h 50"/>
              <a:gd name="T70" fmla="*/ 2147483647 w 52"/>
              <a:gd name="T71" fmla="*/ 2147483647 h 5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2"/>
              <a:gd name="T109" fmla="*/ 0 h 50"/>
              <a:gd name="T110" fmla="*/ 52 w 52"/>
              <a:gd name="T111" fmla="*/ 50 h 5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2" h="50">
                <a:moveTo>
                  <a:pt x="4" y="6"/>
                </a:moveTo>
                <a:cubicBezTo>
                  <a:pt x="3" y="9"/>
                  <a:pt x="3" y="9"/>
                  <a:pt x="3" y="9"/>
                </a:cubicBezTo>
                <a:cubicBezTo>
                  <a:pt x="2" y="10"/>
                  <a:pt x="2" y="10"/>
                  <a:pt x="2" y="10"/>
                </a:cubicBezTo>
                <a:cubicBezTo>
                  <a:pt x="0" y="12"/>
                  <a:pt x="0" y="12"/>
                  <a:pt x="0" y="12"/>
                </a:cubicBezTo>
                <a:cubicBezTo>
                  <a:pt x="0" y="29"/>
                  <a:pt x="0" y="29"/>
                  <a:pt x="0" y="29"/>
                </a:cubicBezTo>
                <a:cubicBezTo>
                  <a:pt x="6" y="34"/>
                  <a:pt x="6" y="34"/>
                  <a:pt x="6" y="34"/>
                </a:cubicBezTo>
                <a:cubicBezTo>
                  <a:pt x="9" y="35"/>
                  <a:pt x="9" y="35"/>
                  <a:pt x="9" y="35"/>
                </a:cubicBezTo>
                <a:cubicBezTo>
                  <a:pt x="17" y="36"/>
                  <a:pt x="17" y="36"/>
                  <a:pt x="17" y="36"/>
                </a:cubicBezTo>
                <a:cubicBezTo>
                  <a:pt x="19" y="38"/>
                  <a:pt x="19" y="38"/>
                  <a:pt x="19" y="38"/>
                </a:cubicBezTo>
                <a:cubicBezTo>
                  <a:pt x="23" y="36"/>
                  <a:pt x="23" y="36"/>
                  <a:pt x="23" y="36"/>
                </a:cubicBezTo>
                <a:cubicBezTo>
                  <a:pt x="47" y="49"/>
                  <a:pt x="47" y="49"/>
                  <a:pt x="47" y="49"/>
                </a:cubicBezTo>
                <a:cubicBezTo>
                  <a:pt x="47" y="48"/>
                  <a:pt x="47" y="48"/>
                  <a:pt x="47" y="48"/>
                </a:cubicBezTo>
                <a:cubicBezTo>
                  <a:pt x="47" y="49"/>
                  <a:pt x="47" y="49"/>
                  <a:pt x="47" y="49"/>
                </a:cubicBezTo>
                <a:cubicBezTo>
                  <a:pt x="48" y="50"/>
                  <a:pt x="48" y="50"/>
                  <a:pt x="48" y="50"/>
                </a:cubicBezTo>
                <a:cubicBezTo>
                  <a:pt x="48" y="47"/>
                  <a:pt x="48" y="47"/>
                  <a:pt x="48" y="47"/>
                </a:cubicBezTo>
                <a:cubicBezTo>
                  <a:pt x="51" y="47"/>
                  <a:pt x="51" y="47"/>
                  <a:pt x="51" y="47"/>
                </a:cubicBezTo>
                <a:cubicBezTo>
                  <a:pt x="52" y="41"/>
                  <a:pt x="52" y="41"/>
                  <a:pt x="52" y="41"/>
                </a:cubicBezTo>
                <a:cubicBezTo>
                  <a:pt x="51" y="41"/>
                  <a:pt x="51" y="41"/>
                  <a:pt x="51" y="41"/>
                </a:cubicBezTo>
                <a:cubicBezTo>
                  <a:pt x="50" y="41"/>
                  <a:pt x="51" y="16"/>
                  <a:pt x="51" y="16"/>
                </a:cubicBezTo>
                <a:cubicBezTo>
                  <a:pt x="51" y="16"/>
                  <a:pt x="50" y="14"/>
                  <a:pt x="50" y="14"/>
                </a:cubicBezTo>
                <a:cubicBezTo>
                  <a:pt x="50" y="13"/>
                  <a:pt x="49" y="11"/>
                  <a:pt x="49" y="11"/>
                </a:cubicBezTo>
                <a:cubicBezTo>
                  <a:pt x="50" y="8"/>
                  <a:pt x="50" y="8"/>
                  <a:pt x="50" y="8"/>
                </a:cubicBezTo>
                <a:cubicBezTo>
                  <a:pt x="51" y="6"/>
                  <a:pt x="51" y="6"/>
                  <a:pt x="51" y="6"/>
                </a:cubicBezTo>
                <a:cubicBezTo>
                  <a:pt x="48" y="5"/>
                  <a:pt x="48" y="5"/>
                  <a:pt x="48" y="5"/>
                </a:cubicBezTo>
                <a:cubicBezTo>
                  <a:pt x="45" y="3"/>
                  <a:pt x="45" y="3"/>
                  <a:pt x="45" y="3"/>
                </a:cubicBezTo>
                <a:cubicBezTo>
                  <a:pt x="41" y="2"/>
                  <a:pt x="41" y="2"/>
                  <a:pt x="41" y="2"/>
                </a:cubicBezTo>
                <a:cubicBezTo>
                  <a:pt x="35" y="4"/>
                  <a:pt x="35" y="4"/>
                  <a:pt x="35" y="4"/>
                </a:cubicBezTo>
                <a:cubicBezTo>
                  <a:pt x="35" y="8"/>
                  <a:pt x="35" y="8"/>
                  <a:pt x="35" y="8"/>
                </a:cubicBezTo>
                <a:cubicBezTo>
                  <a:pt x="29" y="10"/>
                  <a:pt x="29" y="10"/>
                  <a:pt x="29" y="10"/>
                </a:cubicBezTo>
                <a:cubicBezTo>
                  <a:pt x="25" y="7"/>
                  <a:pt x="25" y="7"/>
                  <a:pt x="25" y="7"/>
                </a:cubicBezTo>
                <a:cubicBezTo>
                  <a:pt x="22" y="5"/>
                  <a:pt x="22" y="5"/>
                  <a:pt x="22" y="5"/>
                </a:cubicBezTo>
                <a:cubicBezTo>
                  <a:pt x="20" y="3"/>
                  <a:pt x="20" y="3"/>
                  <a:pt x="20" y="3"/>
                </a:cubicBezTo>
                <a:cubicBezTo>
                  <a:pt x="13" y="2"/>
                  <a:pt x="13" y="2"/>
                  <a:pt x="13" y="2"/>
                </a:cubicBezTo>
                <a:cubicBezTo>
                  <a:pt x="8" y="0"/>
                  <a:pt x="8" y="0"/>
                  <a:pt x="8" y="0"/>
                </a:cubicBezTo>
                <a:cubicBezTo>
                  <a:pt x="8" y="2"/>
                  <a:pt x="8" y="2"/>
                  <a:pt x="8" y="2"/>
                </a:cubicBezTo>
                <a:lnTo>
                  <a:pt x="4" y="6"/>
                </a:lnTo>
                <a:close/>
              </a:path>
            </a:pathLst>
          </a:custGeom>
          <a:solidFill>
            <a:schemeClr val="bg1"/>
          </a:solidFill>
          <a:ln w="9525">
            <a:solidFill>
              <a:schemeClr val="bg2"/>
            </a:solidFill>
            <a:round/>
            <a:headEnd/>
            <a:tailEnd/>
          </a:ln>
        </p:spPr>
        <p:txBody>
          <a:bodyPr/>
          <a:lstStyle/>
          <a:p>
            <a:endParaRPr lang="el-GR"/>
          </a:p>
        </p:txBody>
      </p:sp>
      <p:sp>
        <p:nvSpPr>
          <p:cNvPr id="14380" name="Freeform 308"/>
          <p:cNvSpPr>
            <a:spLocks/>
          </p:cNvSpPr>
          <p:nvPr/>
        </p:nvSpPr>
        <p:spPr bwMode="auto">
          <a:xfrm>
            <a:off x="4683125" y="3667125"/>
            <a:ext cx="103188" cy="193675"/>
          </a:xfrm>
          <a:custGeom>
            <a:avLst/>
            <a:gdLst>
              <a:gd name="T0" fmla="*/ 2147483647 w 78"/>
              <a:gd name="T1" fmla="*/ 2147483647 h 150"/>
              <a:gd name="T2" fmla="*/ 2147483647 w 78"/>
              <a:gd name="T3" fmla="*/ 2147483647 h 150"/>
              <a:gd name="T4" fmla="*/ 2147483647 w 78"/>
              <a:gd name="T5" fmla="*/ 2147483647 h 150"/>
              <a:gd name="T6" fmla="*/ 0 w 78"/>
              <a:gd name="T7" fmla="*/ 2147483647 h 150"/>
              <a:gd name="T8" fmla="*/ 0 w 78"/>
              <a:gd name="T9" fmla="*/ 2147483647 h 150"/>
              <a:gd name="T10" fmla="*/ 2147483647 w 78"/>
              <a:gd name="T11" fmla="*/ 2147483647 h 150"/>
              <a:gd name="T12" fmla="*/ 2147483647 w 78"/>
              <a:gd name="T13" fmla="*/ 2147483647 h 150"/>
              <a:gd name="T14" fmla="*/ 2147483647 w 78"/>
              <a:gd name="T15" fmla="*/ 2147483647 h 150"/>
              <a:gd name="T16" fmla="*/ 2147483647 w 78"/>
              <a:gd name="T17" fmla="*/ 2147483647 h 150"/>
              <a:gd name="T18" fmla="*/ 2147483647 w 78"/>
              <a:gd name="T19" fmla="*/ 2147483647 h 150"/>
              <a:gd name="T20" fmla="*/ 2147483647 w 78"/>
              <a:gd name="T21" fmla="*/ 2147483647 h 150"/>
              <a:gd name="T22" fmla="*/ 2147483647 w 78"/>
              <a:gd name="T23" fmla="*/ 2147483647 h 150"/>
              <a:gd name="T24" fmla="*/ 2147483647 w 78"/>
              <a:gd name="T25" fmla="*/ 2147483647 h 150"/>
              <a:gd name="T26" fmla="*/ 2147483647 w 78"/>
              <a:gd name="T27" fmla="*/ 2147483647 h 150"/>
              <a:gd name="T28" fmla="*/ 2147483647 w 78"/>
              <a:gd name="T29" fmla="*/ 2147483647 h 150"/>
              <a:gd name="T30" fmla="*/ 2147483647 w 78"/>
              <a:gd name="T31" fmla="*/ 2147483647 h 150"/>
              <a:gd name="T32" fmla="*/ 2147483647 w 78"/>
              <a:gd name="T33" fmla="*/ 2147483647 h 150"/>
              <a:gd name="T34" fmla="*/ 2147483647 w 78"/>
              <a:gd name="T35" fmla="*/ 2147483647 h 150"/>
              <a:gd name="T36" fmla="*/ 2147483647 w 78"/>
              <a:gd name="T37" fmla="*/ 0 h 150"/>
              <a:gd name="T38" fmla="*/ 2147483647 w 78"/>
              <a:gd name="T39" fmla="*/ 0 h 150"/>
              <a:gd name="T40" fmla="*/ 2147483647 w 78"/>
              <a:gd name="T41" fmla="*/ 2147483647 h 150"/>
              <a:gd name="T42" fmla="*/ 2147483647 w 78"/>
              <a:gd name="T43" fmla="*/ 2147483647 h 1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8"/>
              <a:gd name="T67" fmla="*/ 0 h 150"/>
              <a:gd name="T68" fmla="*/ 78 w 78"/>
              <a:gd name="T69" fmla="*/ 150 h 15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8" h="150">
                <a:moveTo>
                  <a:pt x="18" y="12"/>
                </a:moveTo>
                <a:lnTo>
                  <a:pt x="18" y="30"/>
                </a:lnTo>
                <a:lnTo>
                  <a:pt x="18" y="54"/>
                </a:lnTo>
                <a:lnTo>
                  <a:pt x="0" y="78"/>
                </a:lnTo>
                <a:lnTo>
                  <a:pt x="0" y="90"/>
                </a:lnTo>
                <a:lnTo>
                  <a:pt x="12" y="102"/>
                </a:lnTo>
                <a:lnTo>
                  <a:pt x="18" y="108"/>
                </a:lnTo>
                <a:lnTo>
                  <a:pt x="36" y="120"/>
                </a:lnTo>
                <a:lnTo>
                  <a:pt x="36" y="144"/>
                </a:lnTo>
                <a:lnTo>
                  <a:pt x="42" y="150"/>
                </a:lnTo>
                <a:lnTo>
                  <a:pt x="48" y="144"/>
                </a:lnTo>
                <a:lnTo>
                  <a:pt x="54" y="126"/>
                </a:lnTo>
                <a:lnTo>
                  <a:pt x="78" y="102"/>
                </a:lnTo>
                <a:lnTo>
                  <a:pt x="78" y="90"/>
                </a:lnTo>
                <a:lnTo>
                  <a:pt x="60" y="84"/>
                </a:lnTo>
                <a:lnTo>
                  <a:pt x="42" y="72"/>
                </a:lnTo>
                <a:lnTo>
                  <a:pt x="66" y="36"/>
                </a:lnTo>
                <a:lnTo>
                  <a:pt x="60" y="12"/>
                </a:lnTo>
                <a:lnTo>
                  <a:pt x="36" y="0"/>
                </a:lnTo>
                <a:lnTo>
                  <a:pt x="24" y="0"/>
                </a:lnTo>
                <a:lnTo>
                  <a:pt x="24" y="6"/>
                </a:lnTo>
                <a:lnTo>
                  <a:pt x="18" y="12"/>
                </a:lnTo>
                <a:close/>
              </a:path>
            </a:pathLst>
          </a:custGeom>
          <a:solidFill>
            <a:schemeClr val="bg1"/>
          </a:solidFill>
          <a:ln w="9525">
            <a:solidFill>
              <a:schemeClr val="bg2"/>
            </a:solidFill>
            <a:round/>
            <a:headEnd/>
            <a:tailEnd/>
          </a:ln>
        </p:spPr>
        <p:txBody>
          <a:bodyPr/>
          <a:lstStyle/>
          <a:p>
            <a:endParaRPr lang="el-GR"/>
          </a:p>
        </p:txBody>
      </p:sp>
      <p:sp>
        <p:nvSpPr>
          <p:cNvPr id="14381" name="Freeform 309"/>
          <p:cNvSpPr>
            <a:spLocks/>
          </p:cNvSpPr>
          <p:nvPr/>
        </p:nvSpPr>
        <p:spPr bwMode="auto">
          <a:xfrm>
            <a:off x="4176713" y="3713163"/>
            <a:ext cx="296862" cy="227012"/>
          </a:xfrm>
          <a:custGeom>
            <a:avLst/>
            <a:gdLst>
              <a:gd name="T0" fmla="*/ 2147483647 w 228"/>
              <a:gd name="T1" fmla="*/ 2147483647 h 174"/>
              <a:gd name="T2" fmla="*/ 2147483647 w 228"/>
              <a:gd name="T3" fmla="*/ 2147483647 h 174"/>
              <a:gd name="T4" fmla="*/ 2147483647 w 228"/>
              <a:gd name="T5" fmla="*/ 2147483647 h 174"/>
              <a:gd name="T6" fmla="*/ 2147483647 w 228"/>
              <a:gd name="T7" fmla="*/ 2147483647 h 174"/>
              <a:gd name="T8" fmla="*/ 2147483647 w 228"/>
              <a:gd name="T9" fmla="*/ 2147483647 h 174"/>
              <a:gd name="T10" fmla="*/ 2147483647 w 228"/>
              <a:gd name="T11" fmla="*/ 2147483647 h 174"/>
              <a:gd name="T12" fmla="*/ 2147483647 w 228"/>
              <a:gd name="T13" fmla="*/ 2147483647 h 174"/>
              <a:gd name="T14" fmla="*/ 2147483647 w 228"/>
              <a:gd name="T15" fmla="*/ 2147483647 h 174"/>
              <a:gd name="T16" fmla="*/ 2147483647 w 228"/>
              <a:gd name="T17" fmla="*/ 2147483647 h 174"/>
              <a:gd name="T18" fmla="*/ 2147483647 w 228"/>
              <a:gd name="T19" fmla="*/ 2147483647 h 174"/>
              <a:gd name="T20" fmla="*/ 2147483647 w 228"/>
              <a:gd name="T21" fmla="*/ 2147483647 h 174"/>
              <a:gd name="T22" fmla="*/ 2147483647 w 228"/>
              <a:gd name="T23" fmla="*/ 2147483647 h 174"/>
              <a:gd name="T24" fmla="*/ 2147483647 w 228"/>
              <a:gd name="T25" fmla="*/ 2147483647 h 174"/>
              <a:gd name="T26" fmla="*/ 2147483647 w 228"/>
              <a:gd name="T27" fmla="*/ 0 h 174"/>
              <a:gd name="T28" fmla="*/ 2147483647 w 228"/>
              <a:gd name="T29" fmla="*/ 2147483647 h 174"/>
              <a:gd name="T30" fmla="*/ 2147483647 w 228"/>
              <a:gd name="T31" fmla="*/ 2147483647 h 174"/>
              <a:gd name="T32" fmla="*/ 2147483647 w 228"/>
              <a:gd name="T33" fmla="*/ 2147483647 h 174"/>
              <a:gd name="T34" fmla="*/ 2147483647 w 228"/>
              <a:gd name="T35" fmla="*/ 2147483647 h 174"/>
              <a:gd name="T36" fmla="*/ 2147483647 w 228"/>
              <a:gd name="T37" fmla="*/ 2147483647 h 174"/>
              <a:gd name="T38" fmla="*/ 0 w 228"/>
              <a:gd name="T39" fmla="*/ 2147483647 h 174"/>
              <a:gd name="T40" fmla="*/ 2147483647 w 228"/>
              <a:gd name="T41" fmla="*/ 2147483647 h 174"/>
              <a:gd name="T42" fmla="*/ 2147483647 w 228"/>
              <a:gd name="T43" fmla="*/ 2147483647 h 17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8"/>
              <a:gd name="T67" fmla="*/ 0 h 174"/>
              <a:gd name="T68" fmla="*/ 228 w 228"/>
              <a:gd name="T69" fmla="*/ 174 h 17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8" h="174">
                <a:moveTo>
                  <a:pt x="90" y="156"/>
                </a:moveTo>
                <a:lnTo>
                  <a:pt x="114" y="138"/>
                </a:lnTo>
                <a:lnTo>
                  <a:pt x="144" y="120"/>
                </a:lnTo>
                <a:lnTo>
                  <a:pt x="180" y="108"/>
                </a:lnTo>
                <a:lnTo>
                  <a:pt x="186" y="96"/>
                </a:lnTo>
                <a:lnTo>
                  <a:pt x="192" y="84"/>
                </a:lnTo>
                <a:lnTo>
                  <a:pt x="216" y="78"/>
                </a:lnTo>
                <a:lnTo>
                  <a:pt x="228" y="72"/>
                </a:lnTo>
                <a:lnTo>
                  <a:pt x="222" y="42"/>
                </a:lnTo>
                <a:lnTo>
                  <a:pt x="216" y="12"/>
                </a:lnTo>
                <a:lnTo>
                  <a:pt x="210" y="12"/>
                </a:lnTo>
                <a:lnTo>
                  <a:pt x="186" y="12"/>
                </a:lnTo>
                <a:lnTo>
                  <a:pt x="168" y="12"/>
                </a:lnTo>
                <a:lnTo>
                  <a:pt x="144" y="0"/>
                </a:lnTo>
                <a:lnTo>
                  <a:pt x="120" y="36"/>
                </a:lnTo>
                <a:lnTo>
                  <a:pt x="96" y="60"/>
                </a:lnTo>
                <a:lnTo>
                  <a:pt x="72" y="90"/>
                </a:lnTo>
                <a:lnTo>
                  <a:pt x="66" y="138"/>
                </a:lnTo>
                <a:lnTo>
                  <a:pt x="12" y="162"/>
                </a:lnTo>
                <a:lnTo>
                  <a:pt x="0" y="174"/>
                </a:lnTo>
                <a:lnTo>
                  <a:pt x="84" y="174"/>
                </a:lnTo>
                <a:lnTo>
                  <a:pt x="90" y="156"/>
                </a:lnTo>
                <a:close/>
              </a:path>
            </a:pathLst>
          </a:custGeom>
          <a:solidFill>
            <a:schemeClr val="bg1"/>
          </a:solidFill>
          <a:ln w="9525">
            <a:solidFill>
              <a:schemeClr val="bg2"/>
            </a:solidFill>
            <a:round/>
            <a:headEnd/>
            <a:tailEnd/>
          </a:ln>
        </p:spPr>
        <p:txBody>
          <a:bodyPr/>
          <a:lstStyle/>
          <a:p>
            <a:endParaRPr lang="el-GR"/>
          </a:p>
        </p:txBody>
      </p:sp>
      <p:sp>
        <p:nvSpPr>
          <p:cNvPr id="14382" name="Freeform 310"/>
          <p:cNvSpPr>
            <a:spLocks/>
          </p:cNvSpPr>
          <p:nvPr/>
        </p:nvSpPr>
        <p:spPr bwMode="auto">
          <a:xfrm>
            <a:off x="4087813" y="3940175"/>
            <a:ext cx="204787" cy="177800"/>
          </a:xfrm>
          <a:custGeom>
            <a:avLst/>
            <a:gdLst>
              <a:gd name="T0" fmla="*/ 2147483647 w 26"/>
              <a:gd name="T1" fmla="*/ 2147483647 h 23"/>
              <a:gd name="T2" fmla="*/ 2147483647 w 26"/>
              <a:gd name="T3" fmla="*/ 2147483647 h 23"/>
              <a:gd name="T4" fmla="*/ 2147483647 w 26"/>
              <a:gd name="T5" fmla="*/ 2147483647 h 23"/>
              <a:gd name="T6" fmla="*/ 2147483647 w 26"/>
              <a:gd name="T7" fmla="*/ 2147483647 h 23"/>
              <a:gd name="T8" fmla="*/ 2147483647 w 26"/>
              <a:gd name="T9" fmla="*/ 2147483647 h 23"/>
              <a:gd name="T10" fmla="*/ 2147483647 w 26"/>
              <a:gd name="T11" fmla="*/ 2147483647 h 23"/>
              <a:gd name="T12" fmla="*/ 2147483647 w 26"/>
              <a:gd name="T13" fmla="*/ 0 h 23"/>
              <a:gd name="T14" fmla="*/ 2147483647 w 26"/>
              <a:gd name="T15" fmla="*/ 0 h 23"/>
              <a:gd name="T16" fmla="*/ 2147483647 w 26"/>
              <a:gd name="T17" fmla="*/ 2147483647 h 23"/>
              <a:gd name="T18" fmla="*/ 2147483647 w 26"/>
              <a:gd name="T19" fmla="*/ 2147483647 h 23"/>
              <a:gd name="T20" fmla="*/ 0 w 26"/>
              <a:gd name="T21" fmla="*/ 2147483647 h 23"/>
              <a:gd name="T22" fmla="*/ 2147483647 w 26"/>
              <a:gd name="T23" fmla="*/ 2147483647 h 23"/>
              <a:gd name="T24" fmla="*/ 2147483647 w 26"/>
              <a:gd name="T25" fmla="*/ 2147483647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
              <a:gd name="T40" fmla="*/ 0 h 23"/>
              <a:gd name="T41" fmla="*/ 26 w 26"/>
              <a:gd name="T42" fmla="*/ 23 h 2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 h="23">
                <a:moveTo>
                  <a:pt x="13" y="16"/>
                </a:moveTo>
                <a:cubicBezTo>
                  <a:pt x="15" y="14"/>
                  <a:pt x="15" y="14"/>
                  <a:pt x="15" y="14"/>
                </a:cubicBezTo>
                <a:cubicBezTo>
                  <a:pt x="16" y="6"/>
                  <a:pt x="16" y="6"/>
                  <a:pt x="16" y="6"/>
                </a:cubicBezTo>
                <a:cubicBezTo>
                  <a:pt x="26" y="6"/>
                  <a:pt x="26" y="6"/>
                  <a:pt x="26" y="6"/>
                </a:cubicBezTo>
                <a:cubicBezTo>
                  <a:pt x="26" y="3"/>
                  <a:pt x="26" y="3"/>
                  <a:pt x="26" y="3"/>
                </a:cubicBezTo>
                <a:cubicBezTo>
                  <a:pt x="25" y="3"/>
                  <a:pt x="25" y="3"/>
                  <a:pt x="25" y="3"/>
                </a:cubicBezTo>
                <a:cubicBezTo>
                  <a:pt x="25" y="0"/>
                  <a:pt x="25" y="0"/>
                  <a:pt x="25" y="0"/>
                </a:cubicBezTo>
                <a:cubicBezTo>
                  <a:pt x="11" y="0"/>
                  <a:pt x="11" y="0"/>
                  <a:pt x="11" y="0"/>
                </a:cubicBezTo>
                <a:cubicBezTo>
                  <a:pt x="9" y="2"/>
                  <a:pt x="9" y="2"/>
                  <a:pt x="9" y="2"/>
                </a:cubicBezTo>
                <a:cubicBezTo>
                  <a:pt x="4" y="13"/>
                  <a:pt x="4" y="13"/>
                  <a:pt x="4" y="13"/>
                </a:cubicBezTo>
                <a:cubicBezTo>
                  <a:pt x="0" y="22"/>
                  <a:pt x="0" y="22"/>
                  <a:pt x="0" y="22"/>
                </a:cubicBezTo>
                <a:cubicBezTo>
                  <a:pt x="4" y="22"/>
                  <a:pt x="12" y="23"/>
                  <a:pt x="12" y="23"/>
                </a:cubicBezTo>
                <a:cubicBezTo>
                  <a:pt x="13" y="23"/>
                  <a:pt x="13" y="16"/>
                  <a:pt x="13" y="16"/>
                </a:cubicBezTo>
                <a:close/>
              </a:path>
            </a:pathLst>
          </a:custGeom>
          <a:solidFill>
            <a:schemeClr val="bg1"/>
          </a:solidFill>
          <a:ln w="9525">
            <a:solidFill>
              <a:schemeClr val="bg2"/>
            </a:solidFill>
            <a:round/>
            <a:headEnd/>
            <a:tailEnd/>
          </a:ln>
        </p:spPr>
        <p:txBody>
          <a:bodyPr/>
          <a:lstStyle/>
          <a:p>
            <a:endParaRPr lang="el-GR"/>
          </a:p>
        </p:txBody>
      </p:sp>
      <p:sp>
        <p:nvSpPr>
          <p:cNvPr id="14383" name="Freeform 311"/>
          <p:cNvSpPr>
            <a:spLocks/>
          </p:cNvSpPr>
          <p:nvPr/>
        </p:nvSpPr>
        <p:spPr bwMode="auto">
          <a:xfrm>
            <a:off x="4097338" y="4337050"/>
            <a:ext cx="61912" cy="47625"/>
          </a:xfrm>
          <a:custGeom>
            <a:avLst/>
            <a:gdLst>
              <a:gd name="T0" fmla="*/ 2147483647 w 48"/>
              <a:gd name="T1" fmla="*/ 2147483647 h 36"/>
              <a:gd name="T2" fmla="*/ 2147483647 w 48"/>
              <a:gd name="T3" fmla="*/ 2147483647 h 36"/>
              <a:gd name="T4" fmla="*/ 2147483647 w 48"/>
              <a:gd name="T5" fmla="*/ 0 h 36"/>
              <a:gd name="T6" fmla="*/ 2147483647 w 48"/>
              <a:gd name="T7" fmla="*/ 0 h 36"/>
              <a:gd name="T8" fmla="*/ 2147483647 w 48"/>
              <a:gd name="T9" fmla="*/ 2147483647 h 36"/>
              <a:gd name="T10" fmla="*/ 0 w 48"/>
              <a:gd name="T11" fmla="*/ 2147483647 h 36"/>
              <a:gd name="T12" fmla="*/ 2147483647 w 48"/>
              <a:gd name="T13" fmla="*/ 2147483647 h 36"/>
              <a:gd name="T14" fmla="*/ 2147483647 w 48"/>
              <a:gd name="T15" fmla="*/ 2147483647 h 36"/>
              <a:gd name="T16" fmla="*/ 2147483647 w 48"/>
              <a:gd name="T17" fmla="*/ 2147483647 h 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
              <a:gd name="T28" fmla="*/ 0 h 36"/>
              <a:gd name="T29" fmla="*/ 48 w 48"/>
              <a:gd name="T30" fmla="*/ 36 h 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 h="36">
                <a:moveTo>
                  <a:pt x="48" y="24"/>
                </a:moveTo>
                <a:lnTo>
                  <a:pt x="48" y="6"/>
                </a:lnTo>
                <a:lnTo>
                  <a:pt x="48" y="0"/>
                </a:lnTo>
                <a:lnTo>
                  <a:pt x="36" y="0"/>
                </a:lnTo>
                <a:lnTo>
                  <a:pt x="6" y="6"/>
                </a:lnTo>
                <a:lnTo>
                  <a:pt x="0" y="6"/>
                </a:lnTo>
                <a:lnTo>
                  <a:pt x="18" y="36"/>
                </a:lnTo>
                <a:lnTo>
                  <a:pt x="36" y="24"/>
                </a:lnTo>
                <a:lnTo>
                  <a:pt x="48" y="24"/>
                </a:lnTo>
                <a:close/>
              </a:path>
            </a:pathLst>
          </a:custGeom>
          <a:solidFill>
            <a:schemeClr val="bg1"/>
          </a:solidFill>
          <a:ln w="9525">
            <a:solidFill>
              <a:schemeClr val="bg2"/>
            </a:solidFill>
            <a:round/>
            <a:headEnd/>
            <a:tailEnd/>
          </a:ln>
        </p:spPr>
        <p:txBody>
          <a:bodyPr/>
          <a:lstStyle/>
          <a:p>
            <a:endParaRPr lang="el-GR"/>
          </a:p>
        </p:txBody>
      </p:sp>
      <p:sp>
        <p:nvSpPr>
          <p:cNvPr id="14384" name="Freeform 312"/>
          <p:cNvSpPr>
            <a:spLocks/>
          </p:cNvSpPr>
          <p:nvPr/>
        </p:nvSpPr>
        <p:spPr bwMode="auto">
          <a:xfrm>
            <a:off x="5046663" y="4065588"/>
            <a:ext cx="406400" cy="498475"/>
          </a:xfrm>
          <a:custGeom>
            <a:avLst/>
            <a:gdLst>
              <a:gd name="T0" fmla="*/ 2147483647 w 52"/>
              <a:gd name="T1" fmla="*/ 2147483647 h 64"/>
              <a:gd name="T2" fmla="*/ 2147483647 w 52"/>
              <a:gd name="T3" fmla="*/ 2147483647 h 64"/>
              <a:gd name="T4" fmla="*/ 2147483647 w 52"/>
              <a:gd name="T5" fmla="*/ 2147483647 h 64"/>
              <a:gd name="T6" fmla="*/ 2147483647 w 52"/>
              <a:gd name="T7" fmla="*/ 2147483647 h 64"/>
              <a:gd name="T8" fmla="*/ 2147483647 w 52"/>
              <a:gd name="T9" fmla="*/ 2147483647 h 64"/>
              <a:gd name="T10" fmla="*/ 2147483647 w 52"/>
              <a:gd name="T11" fmla="*/ 2147483647 h 64"/>
              <a:gd name="T12" fmla="*/ 2147483647 w 52"/>
              <a:gd name="T13" fmla="*/ 2147483647 h 64"/>
              <a:gd name="T14" fmla="*/ 2147483647 w 52"/>
              <a:gd name="T15" fmla="*/ 2147483647 h 64"/>
              <a:gd name="T16" fmla="*/ 2147483647 w 52"/>
              <a:gd name="T17" fmla="*/ 2147483647 h 64"/>
              <a:gd name="T18" fmla="*/ 0 w 52"/>
              <a:gd name="T19" fmla="*/ 2147483647 h 64"/>
              <a:gd name="T20" fmla="*/ 2147483647 w 52"/>
              <a:gd name="T21" fmla="*/ 2147483647 h 64"/>
              <a:gd name="T22" fmla="*/ 2147483647 w 52"/>
              <a:gd name="T23" fmla="*/ 2147483647 h 64"/>
              <a:gd name="T24" fmla="*/ 2147483647 w 52"/>
              <a:gd name="T25" fmla="*/ 2147483647 h 64"/>
              <a:gd name="T26" fmla="*/ 2147483647 w 52"/>
              <a:gd name="T27" fmla="*/ 2147483647 h 64"/>
              <a:gd name="T28" fmla="*/ 2147483647 w 52"/>
              <a:gd name="T29" fmla="*/ 2147483647 h 64"/>
              <a:gd name="T30" fmla="*/ 2147483647 w 52"/>
              <a:gd name="T31" fmla="*/ 2147483647 h 64"/>
              <a:gd name="T32" fmla="*/ 2147483647 w 52"/>
              <a:gd name="T33" fmla="*/ 2147483647 h 64"/>
              <a:gd name="T34" fmla="*/ 2147483647 w 52"/>
              <a:gd name="T35" fmla="*/ 2147483647 h 64"/>
              <a:gd name="T36" fmla="*/ 2147483647 w 52"/>
              <a:gd name="T37" fmla="*/ 2147483647 h 64"/>
              <a:gd name="T38" fmla="*/ 2147483647 w 52"/>
              <a:gd name="T39" fmla="*/ 2147483647 h 64"/>
              <a:gd name="T40" fmla="*/ 2147483647 w 52"/>
              <a:gd name="T41" fmla="*/ 2147483647 h 64"/>
              <a:gd name="T42" fmla="*/ 2147483647 w 52"/>
              <a:gd name="T43" fmla="*/ 2147483647 h 64"/>
              <a:gd name="T44" fmla="*/ 2147483647 w 52"/>
              <a:gd name="T45" fmla="*/ 2147483647 h 64"/>
              <a:gd name="T46" fmla="*/ 2147483647 w 52"/>
              <a:gd name="T47" fmla="*/ 2147483647 h 64"/>
              <a:gd name="T48" fmla="*/ 2147483647 w 52"/>
              <a:gd name="T49" fmla="*/ 2147483647 h 64"/>
              <a:gd name="T50" fmla="*/ 2147483647 w 52"/>
              <a:gd name="T51" fmla="*/ 2147483647 h 64"/>
              <a:gd name="T52" fmla="*/ 2147483647 w 52"/>
              <a:gd name="T53" fmla="*/ 2147483647 h 64"/>
              <a:gd name="T54" fmla="*/ 2147483647 w 52"/>
              <a:gd name="T55" fmla="*/ 2147483647 h 64"/>
              <a:gd name="T56" fmla="*/ 2147483647 w 52"/>
              <a:gd name="T57" fmla="*/ 2147483647 h 64"/>
              <a:gd name="T58" fmla="*/ 2147483647 w 52"/>
              <a:gd name="T59" fmla="*/ 2147483647 h 64"/>
              <a:gd name="T60" fmla="*/ 2147483647 w 52"/>
              <a:gd name="T61" fmla="*/ 2147483647 h 64"/>
              <a:gd name="T62" fmla="*/ 2147483647 w 52"/>
              <a:gd name="T63" fmla="*/ 2147483647 h 64"/>
              <a:gd name="T64" fmla="*/ 2147483647 w 52"/>
              <a:gd name="T65" fmla="*/ 2147483647 h 64"/>
              <a:gd name="T66" fmla="*/ 2147483647 w 52"/>
              <a:gd name="T67" fmla="*/ 2147483647 h 64"/>
              <a:gd name="T68" fmla="*/ 2147483647 w 52"/>
              <a:gd name="T69" fmla="*/ 2147483647 h 64"/>
              <a:gd name="T70" fmla="*/ 2147483647 w 52"/>
              <a:gd name="T71" fmla="*/ 0 h 64"/>
              <a:gd name="T72" fmla="*/ 2147483647 w 52"/>
              <a:gd name="T73" fmla="*/ 2147483647 h 64"/>
              <a:gd name="T74" fmla="*/ 2147483647 w 52"/>
              <a:gd name="T75" fmla="*/ 2147483647 h 6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2"/>
              <a:gd name="T115" fmla="*/ 0 h 64"/>
              <a:gd name="T116" fmla="*/ 52 w 52"/>
              <a:gd name="T117" fmla="*/ 64 h 6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2" h="64">
                <a:moveTo>
                  <a:pt x="37" y="5"/>
                </a:moveTo>
                <a:cubicBezTo>
                  <a:pt x="37" y="5"/>
                  <a:pt x="15" y="5"/>
                  <a:pt x="11" y="5"/>
                </a:cubicBezTo>
                <a:cubicBezTo>
                  <a:pt x="10" y="11"/>
                  <a:pt x="10" y="11"/>
                  <a:pt x="10" y="11"/>
                </a:cubicBezTo>
                <a:cubicBezTo>
                  <a:pt x="7" y="11"/>
                  <a:pt x="7" y="11"/>
                  <a:pt x="7" y="11"/>
                </a:cubicBezTo>
                <a:cubicBezTo>
                  <a:pt x="7" y="14"/>
                  <a:pt x="7" y="14"/>
                  <a:pt x="7" y="14"/>
                </a:cubicBezTo>
                <a:cubicBezTo>
                  <a:pt x="6" y="13"/>
                  <a:pt x="6" y="13"/>
                  <a:pt x="6" y="13"/>
                </a:cubicBezTo>
                <a:cubicBezTo>
                  <a:pt x="5" y="25"/>
                  <a:pt x="5" y="25"/>
                  <a:pt x="5" y="25"/>
                </a:cubicBezTo>
                <a:cubicBezTo>
                  <a:pt x="2" y="27"/>
                  <a:pt x="2" y="27"/>
                  <a:pt x="2" y="27"/>
                </a:cubicBezTo>
                <a:cubicBezTo>
                  <a:pt x="1" y="32"/>
                  <a:pt x="1" y="32"/>
                  <a:pt x="1" y="32"/>
                </a:cubicBezTo>
                <a:cubicBezTo>
                  <a:pt x="0" y="35"/>
                  <a:pt x="0" y="35"/>
                  <a:pt x="0" y="35"/>
                </a:cubicBezTo>
                <a:cubicBezTo>
                  <a:pt x="3" y="41"/>
                  <a:pt x="3" y="41"/>
                  <a:pt x="3" y="41"/>
                </a:cubicBezTo>
                <a:cubicBezTo>
                  <a:pt x="5" y="45"/>
                  <a:pt x="5" y="45"/>
                  <a:pt x="5" y="45"/>
                </a:cubicBezTo>
                <a:cubicBezTo>
                  <a:pt x="8" y="50"/>
                  <a:pt x="8" y="50"/>
                  <a:pt x="8" y="50"/>
                </a:cubicBezTo>
                <a:cubicBezTo>
                  <a:pt x="12" y="52"/>
                  <a:pt x="12" y="52"/>
                  <a:pt x="12" y="52"/>
                </a:cubicBezTo>
                <a:cubicBezTo>
                  <a:pt x="18" y="58"/>
                  <a:pt x="18" y="58"/>
                  <a:pt x="18" y="58"/>
                </a:cubicBezTo>
                <a:cubicBezTo>
                  <a:pt x="20" y="61"/>
                  <a:pt x="20" y="61"/>
                  <a:pt x="20" y="61"/>
                </a:cubicBezTo>
                <a:cubicBezTo>
                  <a:pt x="25" y="61"/>
                  <a:pt x="25" y="61"/>
                  <a:pt x="25" y="61"/>
                </a:cubicBezTo>
                <a:cubicBezTo>
                  <a:pt x="29" y="64"/>
                  <a:pt x="29" y="64"/>
                  <a:pt x="29" y="64"/>
                </a:cubicBezTo>
                <a:cubicBezTo>
                  <a:pt x="36" y="63"/>
                  <a:pt x="36" y="63"/>
                  <a:pt x="36" y="63"/>
                </a:cubicBezTo>
                <a:cubicBezTo>
                  <a:pt x="41" y="61"/>
                  <a:pt x="41" y="61"/>
                  <a:pt x="41" y="61"/>
                </a:cubicBezTo>
                <a:cubicBezTo>
                  <a:pt x="44" y="61"/>
                  <a:pt x="44" y="61"/>
                  <a:pt x="44" y="61"/>
                </a:cubicBezTo>
                <a:cubicBezTo>
                  <a:pt x="44" y="59"/>
                  <a:pt x="44" y="59"/>
                  <a:pt x="44" y="59"/>
                </a:cubicBezTo>
                <a:cubicBezTo>
                  <a:pt x="42" y="57"/>
                  <a:pt x="42" y="57"/>
                  <a:pt x="42" y="57"/>
                </a:cubicBezTo>
                <a:cubicBezTo>
                  <a:pt x="39" y="54"/>
                  <a:pt x="39" y="54"/>
                  <a:pt x="39" y="54"/>
                </a:cubicBezTo>
                <a:cubicBezTo>
                  <a:pt x="35" y="51"/>
                  <a:pt x="35" y="51"/>
                  <a:pt x="35" y="51"/>
                </a:cubicBezTo>
                <a:cubicBezTo>
                  <a:pt x="36" y="48"/>
                  <a:pt x="36" y="48"/>
                  <a:pt x="36" y="48"/>
                </a:cubicBezTo>
                <a:cubicBezTo>
                  <a:pt x="38" y="48"/>
                  <a:pt x="38" y="48"/>
                  <a:pt x="38" y="48"/>
                </a:cubicBezTo>
                <a:cubicBezTo>
                  <a:pt x="39" y="42"/>
                  <a:pt x="39" y="42"/>
                  <a:pt x="39" y="42"/>
                </a:cubicBezTo>
                <a:cubicBezTo>
                  <a:pt x="43" y="38"/>
                  <a:pt x="43" y="38"/>
                  <a:pt x="43" y="38"/>
                </a:cubicBezTo>
                <a:cubicBezTo>
                  <a:pt x="46" y="32"/>
                  <a:pt x="46" y="32"/>
                  <a:pt x="46" y="32"/>
                </a:cubicBezTo>
                <a:cubicBezTo>
                  <a:pt x="47" y="21"/>
                  <a:pt x="47" y="21"/>
                  <a:pt x="47" y="21"/>
                </a:cubicBezTo>
                <a:cubicBezTo>
                  <a:pt x="50" y="19"/>
                  <a:pt x="50" y="19"/>
                  <a:pt x="50" y="19"/>
                </a:cubicBezTo>
                <a:cubicBezTo>
                  <a:pt x="52" y="18"/>
                  <a:pt x="52" y="18"/>
                  <a:pt x="52" y="18"/>
                </a:cubicBezTo>
                <a:cubicBezTo>
                  <a:pt x="50" y="13"/>
                  <a:pt x="50" y="13"/>
                  <a:pt x="50" y="13"/>
                </a:cubicBezTo>
                <a:cubicBezTo>
                  <a:pt x="47" y="4"/>
                  <a:pt x="47" y="4"/>
                  <a:pt x="47" y="4"/>
                </a:cubicBezTo>
                <a:cubicBezTo>
                  <a:pt x="44" y="0"/>
                  <a:pt x="44" y="0"/>
                  <a:pt x="44" y="0"/>
                </a:cubicBezTo>
                <a:cubicBezTo>
                  <a:pt x="42" y="2"/>
                  <a:pt x="42" y="2"/>
                  <a:pt x="42" y="2"/>
                </a:cubicBezTo>
                <a:lnTo>
                  <a:pt x="37" y="5"/>
                </a:lnTo>
                <a:close/>
              </a:path>
            </a:pathLst>
          </a:custGeom>
          <a:solidFill>
            <a:schemeClr val="bg1"/>
          </a:solidFill>
          <a:ln w="9525">
            <a:solidFill>
              <a:schemeClr val="bg2"/>
            </a:solidFill>
            <a:round/>
            <a:headEnd/>
            <a:tailEnd/>
          </a:ln>
        </p:spPr>
        <p:txBody>
          <a:bodyPr/>
          <a:lstStyle/>
          <a:p>
            <a:endParaRPr lang="el-GR"/>
          </a:p>
        </p:txBody>
      </p:sp>
      <p:sp>
        <p:nvSpPr>
          <p:cNvPr id="14385" name="Freeform 313"/>
          <p:cNvSpPr>
            <a:spLocks/>
          </p:cNvSpPr>
          <p:nvPr/>
        </p:nvSpPr>
        <p:spPr bwMode="auto">
          <a:xfrm>
            <a:off x="4292600" y="4392613"/>
            <a:ext cx="149225" cy="147637"/>
          </a:xfrm>
          <a:custGeom>
            <a:avLst/>
            <a:gdLst>
              <a:gd name="T0" fmla="*/ 2147483647 w 19"/>
              <a:gd name="T1" fmla="*/ 2147483647 h 19"/>
              <a:gd name="T2" fmla="*/ 2147483647 w 19"/>
              <a:gd name="T3" fmla="*/ 2147483647 h 19"/>
              <a:gd name="T4" fmla="*/ 2147483647 w 19"/>
              <a:gd name="T5" fmla="*/ 2147483647 h 19"/>
              <a:gd name="T6" fmla="*/ 2147483647 w 19"/>
              <a:gd name="T7" fmla="*/ 2147483647 h 19"/>
              <a:gd name="T8" fmla="*/ 2147483647 w 19"/>
              <a:gd name="T9" fmla="*/ 2147483647 h 19"/>
              <a:gd name="T10" fmla="*/ 2147483647 w 19"/>
              <a:gd name="T11" fmla="*/ 2147483647 h 19"/>
              <a:gd name="T12" fmla="*/ 2147483647 w 19"/>
              <a:gd name="T13" fmla="*/ 0 h 19"/>
              <a:gd name="T14" fmla="*/ 2147483647 w 19"/>
              <a:gd name="T15" fmla="*/ 0 h 19"/>
              <a:gd name="T16" fmla="*/ 2147483647 w 19"/>
              <a:gd name="T17" fmla="*/ 0 h 19"/>
              <a:gd name="T18" fmla="*/ 2147483647 w 19"/>
              <a:gd name="T19" fmla="*/ 2147483647 h 19"/>
              <a:gd name="T20" fmla="*/ 2147483647 w 19"/>
              <a:gd name="T21" fmla="*/ 2147483647 h 19"/>
              <a:gd name="T22" fmla="*/ 2147483647 w 19"/>
              <a:gd name="T23" fmla="*/ 2147483647 h 19"/>
              <a:gd name="T24" fmla="*/ 2147483647 w 19"/>
              <a:gd name="T25" fmla="*/ 2147483647 h 19"/>
              <a:gd name="T26" fmla="*/ 0 w 19"/>
              <a:gd name="T27" fmla="*/ 2147483647 h 19"/>
              <a:gd name="T28" fmla="*/ 2147483647 w 19"/>
              <a:gd name="T29" fmla="*/ 2147483647 h 19"/>
              <a:gd name="T30" fmla="*/ 2147483647 w 19"/>
              <a:gd name="T31" fmla="*/ 2147483647 h 19"/>
              <a:gd name="T32" fmla="*/ 2147483647 w 19"/>
              <a:gd name="T33" fmla="*/ 2147483647 h 19"/>
              <a:gd name="T34" fmla="*/ 2147483647 w 19"/>
              <a:gd name="T35" fmla="*/ 2147483647 h 19"/>
              <a:gd name="T36" fmla="*/ 2147483647 w 19"/>
              <a:gd name="T37" fmla="*/ 2147483647 h 19"/>
              <a:gd name="T38" fmla="*/ 2147483647 w 19"/>
              <a:gd name="T39" fmla="*/ 2147483647 h 19"/>
              <a:gd name="T40" fmla="*/ 2147483647 w 19"/>
              <a:gd name="T41" fmla="*/ 2147483647 h 19"/>
              <a:gd name="T42" fmla="*/ 2147483647 w 19"/>
              <a:gd name="T43" fmla="*/ 2147483647 h 19"/>
              <a:gd name="T44" fmla="*/ 2147483647 w 19"/>
              <a:gd name="T45" fmla="*/ 2147483647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9"/>
              <a:gd name="T70" fmla="*/ 0 h 19"/>
              <a:gd name="T71" fmla="*/ 19 w 19"/>
              <a:gd name="T72" fmla="*/ 19 h 1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9" h="19">
                <a:moveTo>
                  <a:pt x="17" y="10"/>
                </a:moveTo>
                <a:cubicBezTo>
                  <a:pt x="19" y="6"/>
                  <a:pt x="19" y="6"/>
                  <a:pt x="19" y="6"/>
                </a:cubicBezTo>
                <a:cubicBezTo>
                  <a:pt x="17" y="2"/>
                  <a:pt x="17" y="2"/>
                  <a:pt x="17" y="2"/>
                </a:cubicBezTo>
                <a:cubicBezTo>
                  <a:pt x="12" y="3"/>
                  <a:pt x="12" y="3"/>
                  <a:pt x="12" y="3"/>
                </a:cubicBezTo>
                <a:cubicBezTo>
                  <a:pt x="10" y="1"/>
                  <a:pt x="10" y="1"/>
                  <a:pt x="10" y="1"/>
                </a:cubicBezTo>
                <a:cubicBezTo>
                  <a:pt x="8" y="1"/>
                  <a:pt x="8" y="1"/>
                  <a:pt x="8" y="1"/>
                </a:cubicBezTo>
                <a:cubicBezTo>
                  <a:pt x="6" y="0"/>
                  <a:pt x="6" y="0"/>
                  <a:pt x="6" y="0"/>
                </a:cubicBezTo>
                <a:cubicBezTo>
                  <a:pt x="5" y="0"/>
                  <a:pt x="5" y="0"/>
                  <a:pt x="5" y="0"/>
                </a:cubicBezTo>
                <a:cubicBezTo>
                  <a:pt x="3" y="0"/>
                  <a:pt x="3" y="0"/>
                  <a:pt x="3" y="0"/>
                </a:cubicBezTo>
                <a:cubicBezTo>
                  <a:pt x="1" y="1"/>
                  <a:pt x="1" y="1"/>
                  <a:pt x="1" y="1"/>
                </a:cubicBezTo>
                <a:cubicBezTo>
                  <a:pt x="2" y="1"/>
                  <a:pt x="2" y="1"/>
                  <a:pt x="2" y="1"/>
                </a:cubicBezTo>
                <a:cubicBezTo>
                  <a:pt x="2" y="5"/>
                  <a:pt x="2" y="5"/>
                  <a:pt x="2" y="5"/>
                </a:cubicBezTo>
                <a:cubicBezTo>
                  <a:pt x="2" y="9"/>
                  <a:pt x="2" y="9"/>
                  <a:pt x="2" y="9"/>
                </a:cubicBezTo>
                <a:cubicBezTo>
                  <a:pt x="2" y="9"/>
                  <a:pt x="1" y="10"/>
                  <a:pt x="0" y="10"/>
                </a:cubicBezTo>
                <a:cubicBezTo>
                  <a:pt x="1" y="11"/>
                  <a:pt x="1" y="11"/>
                  <a:pt x="1" y="11"/>
                </a:cubicBezTo>
                <a:cubicBezTo>
                  <a:pt x="1" y="11"/>
                  <a:pt x="0" y="14"/>
                  <a:pt x="1" y="14"/>
                </a:cubicBezTo>
                <a:cubicBezTo>
                  <a:pt x="1" y="14"/>
                  <a:pt x="4" y="16"/>
                  <a:pt x="4" y="16"/>
                </a:cubicBezTo>
                <a:cubicBezTo>
                  <a:pt x="4" y="19"/>
                  <a:pt x="4" y="19"/>
                  <a:pt x="4" y="19"/>
                </a:cubicBezTo>
                <a:cubicBezTo>
                  <a:pt x="8" y="19"/>
                  <a:pt x="8" y="19"/>
                  <a:pt x="8" y="19"/>
                </a:cubicBezTo>
                <a:cubicBezTo>
                  <a:pt x="15" y="16"/>
                  <a:pt x="15" y="16"/>
                  <a:pt x="15" y="16"/>
                </a:cubicBezTo>
                <a:cubicBezTo>
                  <a:pt x="18" y="16"/>
                  <a:pt x="18" y="16"/>
                  <a:pt x="18" y="16"/>
                </a:cubicBezTo>
                <a:cubicBezTo>
                  <a:pt x="17" y="13"/>
                  <a:pt x="17" y="13"/>
                  <a:pt x="17" y="13"/>
                </a:cubicBezTo>
                <a:lnTo>
                  <a:pt x="17" y="10"/>
                </a:lnTo>
                <a:close/>
              </a:path>
            </a:pathLst>
          </a:custGeom>
          <a:solidFill>
            <a:schemeClr val="bg1"/>
          </a:solidFill>
          <a:ln w="9525">
            <a:solidFill>
              <a:schemeClr val="bg2"/>
            </a:solidFill>
            <a:round/>
            <a:headEnd/>
            <a:tailEnd/>
          </a:ln>
        </p:spPr>
        <p:txBody>
          <a:bodyPr/>
          <a:lstStyle/>
          <a:p>
            <a:endParaRPr lang="el-GR"/>
          </a:p>
        </p:txBody>
      </p:sp>
      <p:sp>
        <p:nvSpPr>
          <p:cNvPr id="14386" name="Freeform 314"/>
          <p:cNvSpPr>
            <a:spLocks/>
          </p:cNvSpPr>
          <p:nvPr/>
        </p:nvSpPr>
        <p:spPr bwMode="auto">
          <a:xfrm>
            <a:off x="4216400" y="4448175"/>
            <a:ext cx="106363" cy="92075"/>
          </a:xfrm>
          <a:custGeom>
            <a:avLst/>
            <a:gdLst>
              <a:gd name="T0" fmla="*/ 2147483647 w 14"/>
              <a:gd name="T1" fmla="*/ 2147483647 h 12"/>
              <a:gd name="T2" fmla="*/ 2147483647 w 14"/>
              <a:gd name="T3" fmla="*/ 2147483647 h 12"/>
              <a:gd name="T4" fmla="*/ 2147483647 w 14"/>
              <a:gd name="T5" fmla="*/ 2147483647 h 12"/>
              <a:gd name="T6" fmla="*/ 2147483647 w 14"/>
              <a:gd name="T7" fmla="*/ 2147483647 h 12"/>
              <a:gd name="T8" fmla="*/ 2147483647 w 14"/>
              <a:gd name="T9" fmla="*/ 2147483647 h 12"/>
              <a:gd name="T10" fmla="*/ 2147483647 w 14"/>
              <a:gd name="T11" fmla="*/ 0 h 12"/>
              <a:gd name="T12" fmla="*/ 2147483647 w 14"/>
              <a:gd name="T13" fmla="*/ 2147483647 h 12"/>
              <a:gd name="T14" fmla="*/ 2147483647 w 14"/>
              <a:gd name="T15" fmla="*/ 2147483647 h 12"/>
              <a:gd name="T16" fmla="*/ 0 w 14"/>
              <a:gd name="T17" fmla="*/ 2147483647 h 12"/>
              <a:gd name="T18" fmla="*/ 2147483647 w 14"/>
              <a:gd name="T19" fmla="*/ 2147483647 h 12"/>
              <a:gd name="T20" fmla="*/ 2147483647 w 14"/>
              <a:gd name="T21" fmla="*/ 2147483647 h 12"/>
              <a:gd name="T22" fmla="*/ 2147483647 w 14"/>
              <a:gd name="T23" fmla="*/ 2147483647 h 12"/>
              <a:gd name="T24" fmla="*/ 2147483647 w 14"/>
              <a:gd name="T25" fmla="*/ 2147483647 h 12"/>
              <a:gd name="T26" fmla="*/ 2147483647 w 14"/>
              <a:gd name="T27" fmla="*/ 2147483647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2"/>
              <a:gd name="T44" fmla="*/ 14 w 1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2">
                <a:moveTo>
                  <a:pt x="11" y="7"/>
                </a:moveTo>
                <a:cubicBezTo>
                  <a:pt x="10" y="7"/>
                  <a:pt x="11" y="4"/>
                  <a:pt x="11" y="4"/>
                </a:cubicBezTo>
                <a:cubicBezTo>
                  <a:pt x="10" y="3"/>
                  <a:pt x="10" y="3"/>
                  <a:pt x="10" y="3"/>
                </a:cubicBezTo>
                <a:cubicBezTo>
                  <a:pt x="9" y="3"/>
                  <a:pt x="8" y="4"/>
                  <a:pt x="8" y="4"/>
                </a:cubicBezTo>
                <a:cubicBezTo>
                  <a:pt x="7" y="4"/>
                  <a:pt x="6" y="1"/>
                  <a:pt x="6" y="1"/>
                </a:cubicBezTo>
                <a:cubicBezTo>
                  <a:pt x="4" y="0"/>
                  <a:pt x="4" y="0"/>
                  <a:pt x="4" y="0"/>
                </a:cubicBezTo>
                <a:cubicBezTo>
                  <a:pt x="3" y="2"/>
                  <a:pt x="3" y="2"/>
                  <a:pt x="3" y="2"/>
                </a:cubicBezTo>
                <a:cubicBezTo>
                  <a:pt x="1" y="3"/>
                  <a:pt x="1" y="3"/>
                  <a:pt x="1" y="3"/>
                </a:cubicBezTo>
                <a:cubicBezTo>
                  <a:pt x="0" y="5"/>
                  <a:pt x="0" y="5"/>
                  <a:pt x="0" y="5"/>
                </a:cubicBezTo>
                <a:cubicBezTo>
                  <a:pt x="1" y="6"/>
                  <a:pt x="1" y="6"/>
                  <a:pt x="1" y="6"/>
                </a:cubicBezTo>
                <a:cubicBezTo>
                  <a:pt x="10" y="12"/>
                  <a:pt x="10" y="12"/>
                  <a:pt x="10" y="12"/>
                </a:cubicBezTo>
                <a:cubicBezTo>
                  <a:pt x="14" y="12"/>
                  <a:pt x="14" y="12"/>
                  <a:pt x="14" y="12"/>
                </a:cubicBezTo>
                <a:cubicBezTo>
                  <a:pt x="14" y="9"/>
                  <a:pt x="14" y="9"/>
                  <a:pt x="14" y="9"/>
                </a:cubicBezTo>
                <a:cubicBezTo>
                  <a:pt x="14" y="9"/>
                  <a:pt x="11" y="7"/>
                  <a:pt x="11" y="7"/>
                </a:cubicBezTo>
                <a:close/>
              </a:path>
            </a:pathLst>
          </a:custGeom>
          <a:solidFill>
            <a:schemeClr val="bg1"/>
          </a:solidFill>
          <a:ln w="9525">
            <a:solidFill>
              <a:schemeClr val="bg2"/>
            </a:solidFill>
            <a:round/>
            <a:headEnd/>
            <a:tailEnd/>
          </a:ln>
        </p:spPr>
        <p:txBody>
          <a:bodyPr/>
          <a:lstStyle/>
          <a:p>
            <a:endParaRPr lang="el-GR"/>
          </a:p>
        </p:txBody>
      </p:sp>
      <p:sp>
        <p:nvSpPr>
          <p:cNvPr id="14387" name="Freeform 315"/>
          <p:cNvSpPr>
            <a:spLocks/>
          </p:cNvSpPr>
          <p:nvPr/>
        </p:nvSpPr>
        <p:spPr bwMode="auto">
          <a:xfrm>
            <a:off x="4167188" y="4416425"/>
            <a:ext cx="79375" cy="69850"/>
          </a:xfrm>
          <a:custGeom>
            <a:avLst/>
            <a:gdLst>
              <a:gd name="T0" fmla="*/ 2147483647 w 60"/>
              <a:gd name="T1" fmla="*/ 2147483647 h 54"/>
              <a:gd name="T2" fmla="*/ 2147483647 w 60"/>
              <a:gd name="T3" fmla="*/ 2147483647 h 54"/>
              <a:gd name="T4" fmla="*/ 2147483647 w 60"/>
              <a:gd name="T5" fmla="*/ 2147483647 h 54"/>
              <a:gd name="T6" fmla="*/ 2147483647 w 60"/>
              <a:gd name="T7" fmla="*/ 0 h 54"/>
              <a:gd name="T8" fmla="*/ 2147483647 w 60"/>
              <a:gd name="T9" fmla="*/ 0 h 54"/>
              <a:gd name="T10" fmla="*/ 2147483647 w 60"/>
              <a:gd name="T11" fmla="*/ 2147483647 h 54"/>
              <a:gd name="T12" fmla="*/ 0 w 60"/>
              <a:gd name="T13" fmla="*/ 2147483647 h 54"/>
              <a:gd name="T14" fmla="*/ 2147483647 w 60"/>
              <a:gd name="T15" fmla="*/ 2147483647 h 54"/>
              <a:gd name="T16" fmla="*/ 2147483647 w 60"/>
              <a:gd name="T17" fmla="*/ 2147483647 h 54"/>
              <a:gd name="T18" fmla="*/ 2147483647 w 60"/>
              <a:gd name="T19" fmla="*/ 2147483647 h 54"/>
              <a:gd name="T20" fmla="*/ 2147483647 w 60"/>
              <a:gd name="T21" fmla="*/ 2147483647 h 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54"/>
              <a:gd name="T35" fmla="*/ 60 w 60"/>
              <a:gd name="T36" fmla="*/ 54 h 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54">
                <a:moveTo>
                  <a:pt x="54" y="36"/>
                </a:moveTo>
                <a:lnTo>
                  <a:pt x="60" y="24"/>
                </a:lnTo>
                <a:lnTo>
                  <a:pt x="54" y="18"/>
                </a:lnTo>
                <a:lnTo>
                  <a:pt x="42" y="0"/>
                </a:lnTo>
                <a:lnTo>
                  <a:pt x="18" y="0"/>
                </a:lnTo>
                <a:lnTo>
                  <a:pt x="12" y="12"/>
                </a:lnTo>
                <a:lnTo>
                  <a:pt x="0" y="18"/>
                </a:lnTo>
                <a:lnTo>
                  <a:pt x="12" y="30"/>
                </a:lnTo>
                <a:lnTo>
                  <a:pt x="36" y="54"/>
                </a:lnTo>
                <a:lnTo>
                  <a:pt x="42" y="42"/>
                </a:lnTo>
                <a:lnTo>
                  <a:pt x="54" y="36"/>
                </a:lnTo>
                <a:close/>
              </a:path>
            </a:pathLst>
          </a:custGeom>
          <a:solidFill>
            <a:schemeClr val="bg1"/>
          </a:solidFill>
          <a:ln w="9525">
            <a:solidFill>
              <a:schemeClr val="bg2"/>
            </a:solidFill>
            <a:round/>
            <a:headEnd/>
            <a:tailEnd/>
          </a:ln>
        </p:spPr>
        <p:txBody>
          <a:bodyPr/>
          <a:lstStyle/>
          <a:p>
            <a:endParaRPr lang="el-GR"/>
          </a:p>
        </p:txBody>
      </p:sp>
      <p:sp>
        <p:nvSpPr>
          <p:cNvPr id="14388" name="Rectangle 316"/>
          <p:cNvSpPr>
            <a:spLocks noChangeArrowheads="1"/>
          </p:cNvSpPr>
          <p:nvPr/>
        </p:nvSpPr>
        <p:spPr bwMode="auto">
          <a:xfrm>
            <a:off x="4283075" y="3940175"/>
            <a:ext cx="9525" cy="23813"/>
          </a:xfrm>
          <a:prstGeom prst="rect">
            <a:avLst/>
          </a:prstGeom>
          <a:solidFill>
            <a:schemeClr val="bg1"/>
          </a:solidFill>
          <a:ln w="9525">
            <a:solidFill>
              <a:schemeClr val="bg2"/>
            </a:solidFill>
            <a:miter lim="800000"/>
            <a:headEnd/>
            <a:tailEnd/>
          </a:ln>
        </p:spPr>
        <p:txBody>
          <a:bodyPr/>
          <a:lstStyle/>
          <a:p>
            <a:pPr algn="ctr">
              <a:spcBef>
                <a:spcPct val="15000"/>
              </a:spcBef>
            </a:pPr>
            <a:endParaRPr lang="el-GR" altLang="en-US"/>
          </a:p>
        </p:txBody>
      </p:sp>
      <p:sp>
        <p:nvSpPr>
          <p:cNvPr id="14389" name="Freeform 317"/>
          <p:cNvSpPr>
            <a:spLocks/>
          </p:cNvSpPr>
          <p:nvPr/>
        </p:nvSpPr>
        <p:spPr bwMode="auto">
          <a:xfrm>
            <a:off x="4283075" y="3667125"/>
            <a:ext cx="512763" cy="504825"/>
          </a:xfrm>
          <a:custGeom>
            <a:avLst/>
            <a:gdLst>
              <a:gd name="T0" fmla="*/ 2147483647 w 390"/>
              <a:gd name="T1" fmla="*/ 2147483647 h 390"/>
              <a:gd name="T2" fmla="*/ 2147483647 w 390"/>
              <a:gd name="T3" fmla="*/ 2147483647 h 390"/>
              <a:gd name="T4" fmla="*/ 2147483647 w 390"/>
              <a:gd name="T5" fmla="*/ 2147483647 h 390"/>
              <a:gd name="T6" fmla="*/ 2147483647 w 390"/>
              <a:gd name="T7" fmla="*/ 2147483647 h 390"/>
              <a:gd name="T8" fmla="*/ 2147483647 w 390"/>
              <a:gd name="T9" fmla="*/ 2147483647 h 390"/>
              <a:gd name="T10" fmla="*/ 2147483647 w 390"/>
              <a:gd name="T11" fmla="*/ 2147483647 h 390"/>
              <a:gd name="T12" fmla="*/ 2147483647 w 390"/>
              <a:gd name="T13" fmla="*/ 2147483647 h 390"/>
              <a:gd name="T14" fmla="*/ 2147483647 w 390"/>
              <a:gd name="T15" fmla="*/ 2147483647 h 390"/>
              <a:gd name="T16" fmla="*/ 2147483647 w 390"/>
              <a:gd name="T17" fmla="*/ 2147483647 h 390"/>
              <a:gd name="T18" fmla="*/ 2147483647 w 390"/>
              <a:gd name="T19" fmla="*/ 2147483647 h 390"/>
              <a:gd name="T20" fmla="*/ 2147483647 w 390"/>
              <a:gd name="T21" fmla="*/ 2147483647 h 390"/>
              <a:gd name="T22" fmla="*/ 2147483647 w 390"/>
              <a:gd name="T23" fmla="*/ 2147483647 h 390"/>
              <a:gd name="T24" fmla="*/ 2147483647 w 390"/>
              <a:gd name="T25" fmla="*/ 2147483647 h 390"/>
              <a:gd name="T26" fmla="*/ 2147483647 w 390"/>
              <a:gd name="T27" fmla="*/ 2147483647 h 390"/>
              <a:gd name="T28" fmla="*/ 2147483647 w 390"/>
              <a:gd name="T29" fmla="*/ 2147483647 h 390"/>
              <a:gd name="T30" fmla="*/ 2147483647 w 390"/>
              <a:gd name="T31" fmla="*/ 2147483647 h 390"/>
              <a:gd name="T32" fmla="*/ 2147483647 w 390"/>
              <a:gd name="T33" fmla="*/ 2147483647 h 390"/>
              <a:gd name="T34" fmla="*/ 2147483647 w 390"/>
              <a:gd name="T35" fmla="*/ 2147483647 h 390"/>
              <a:gd name="T36" fmla="*/ 2147483647 w 390"/>
              <a:gd name="T37" fmla="*/ 2147483647 h 390"/>
              <a:gd name="T38" fmla="*/ 2147483647 w 390"/>
              <a:gd name="T39" fmla="*/ 2147483647 h 390"/>
              <a:gd name="T40" fmla="*/ 2147483647 w 390"/>
              <a:gd name="T41" fmla="*/ 2147483647 h 390"/>
              <a:gd name="T42" fmla="*/ 2147483647 w 390"/>
              <a:gd name="T43" fmla="*/ 2147483647 h 390"/>
              <a:gd name="T44" fmla="*/ 2147483647 w 390"/>
              <a:gd name="T45" fmla="*/ 2147483647 h 390"/>
              <a:gd name="T46" fmla="*/ 2147483647 w 390"/>
              <a:gd name="T47" fmla="*/ 2147483647 h 390"/>
              <a:gd name="T48" fmla="*/ 2147483647 w 390"/>
              <a:gd name="T49" fmla="*/ 0 h 390"/>
              <a:gd name="T50" fmla="*/ 2147483647 w 390"/>
              <a:gd name="T51" fmla="*/ 2147483647 h 390"/>
              <a:gd name="T52" fmla="*/ 2147483647 w 390"/>
              <a:gd name="T53" fmla="*/ 2147483647 h 390"/>
              <a:gd name="T54" fmla="*/ 2147483647 w 390"/>
              <a:gd name="T55" fmla="*/ 2147483647 h 390"/>
              <a:gd name="T56" fmla="*/ 2147483647 w 390"/>
              <a:gd name="T57" fmla="*/ 2147483647 h 390"/>
              <a:gd name="T58" fmla="*/ 2147483647 w 390"/>
              <a:gd name="T59" fmla="*/ 2147483647 h 390"/>
              <a:gd name="T60" fmla="*/ 2147483647 w 390"/>
              <a:gd name="T61" fmla="*/ 2147483647 h 390"/>
              <a:gd name="T62" fmla="*/ 2147483647 w 390"/>
              <a:gd name="T63" fmla="*/ 2147483647 h 390"/>
              <a:gd name="T64" fmla="*/ 2147483647 w 390"/>
              <a:gd name="T65" fmla="*/ 2147483647 h 390"/>
              <a:gd name="T66" fmla="*/ 2147483647 w 390"/>
              <a:gd name="T67" fmla="*/ 2147483647 h 390"/>
              <a:gd name="T68" fmla="*/ 2147483647 w 390"/>
              <a:gd name="T69" fmla="*/ 2147483647 h 390"/>
              <a:gd name="T70" fmla="*/ 2147483647 w 390"/>
              <a:gd name="T71" fmla="*/ 2147483647 h 390"/>
              <a:gd name="T72" fmla="*/ 2147483647 w 390"/>
              <a:gd name="T73" fmla="*/ 2147483647 h 390"/>
              <a:gd name="T74" fmla="*/ 2147483647 w 390"/>
              <a:gd name="T75" fmla="*/ 2147483647 h 390"/>
              <a:gd name="T76" fmla="*/ 2147483647 w 390"/>
              <a:gd name="T77" fmla="*/ 2147483647 h 390"/>
              <a:gd name="T78" fmla="*/ 0 w 390"/>
              <a:gd name="T79" fmla="*/ 2147483647 h 390"/>
              <a:gd name="T80" fmla="*/ 2147483647 w 390"/>
              <a:gd name="T81" fmla="*/ 2147483647 h 390"/>
              <a:gd name="T82" fmla="*/ 2147483647 w 390"/>
              <a:gd name="T83" fmla="*/ 2147483647 h 390"/>
              <a:gd name="T84" fmla="*/ 2147483647 w 390"/>
              <a:gd name="T85" fmla="*/ 2147483647 h 3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90"/>
              <a:gd name="T130" fmla="*/ 0 h 390"/>
              <a:gd name="T131" fmla="*/ 390 w 390"/>
              <a:gd name="T132" fmla="*/ 390 h 3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90" h="390">
                <a:moveTo>
                  <a:pt x="60" y="270"/>
                </a:moveTo>
                <a:lnTo>
                  <a:pt x="216" y="378"/>
                </a:lnTo>
                <a:lnTo>
                  <a:pt x="228" y="390"/>
                </a:lnTo>
                <a:lnTo>
                  <a:pt x="246" y="390"/>
                </a:lnTo>
                <a:lnTo>
                  <a:pt x="282" y="372"/>
                </a:lnTo>
                <a:lnTo>
                  <a:pt x="390" y="300"/>
                </a:lnTo>
                <a:lnTo>
                  <a:pt x="384" y="300"/>
                </a:lnTo>
                <a:lnTo>
                  <a:pt x="366" y="276"/>
                </a:lnTo>
                <a:lnTo>
                  <a:pt x="354" y="270"/>
                </a:lnTo>
                <a:lnTo>
                  <a:pt x="342" y="246"/>
                </a:lnTo>
                <a:lnTo>
                  <a:pt x="348" y="234"/>
                </a:lnTo>
                <a:lnTo>
                  <a:pt x="348" y="174"/>
                </a:lnTo>
                <a:lnTo>
                  <a:pt x="342" y="162"/>
                </a:lnTo>
                <a:lnTo>
                  <a:pt x="348" y="150"/>
                </a:lnTo>
                <a:lnTo>
                  <a:pt x="342" y="144"/>
                </a:lnTo>
                <a:lnTo>
                  <a:pt x="342" y="120"/>
                </a:lnTo>
                <a:lnTo>
                  <a:pt x="324" y="108"/>
                </a:lnTo>
                <a:lnTo>
                  <a:pt x="318" y="102"/>
                </a:lnTo>
                <a:lnTo>
                  <a:pt x="306" y="90"/>
                </a:lnTo>
                <a:lnTo>
                  <a:pt x="306" y="78"/>
                </a:lnTo>
                <a:lnTo>
                  <a:pt x="324" y="54"/>
                </a:lnTo>
                <a:lnTo>
                  <a:pt x="324" y="30"/>
                </a:lnTo>
                <a:lnTo>
                  <a:pt x="324" y="12"/>
                </a:lnTo>
                <a:lnTo>
                  <a:pt x="330" y="6"/>
                </a:lnTo>
                <a:lnTo>
                  <a:pt x="330" y="0"/>
                </a:lnTo>
                <a:lnTo>
                  <a:pt x="318" y="6"/>
                </a:lnTo>
                <a:lnTo>
                  <a:pt x="288" y="12"/>
                </a:lnTo>
                <a:lnTo>
                  <a:pt x="222" y="12"/>
                </a:lnTo>
                <a:lnTo>
                  <a:pt x="162" y="30"/>
                </a:lnTo>
                <a:lnTo>
                  <a:pt x="132" y="48"/>
                </a:lnTo>
                <a:lnTo>
                  <a:pt x="138" y="78"/>
                </a:lnTo>
                <a:lnTo>
                  <a:pt x="144" y="108"/>
                </a:lnTo>
                <a:lnTo>
                  <a:pt x="132" y="114"/>
                </a:lnTo>
                <a:lnTo>
                  <a:pt x="108" y="120"/>
                </a:lnTo>
                <a:lnTo>
                  <a:pt x="102" y="132"/>
                </a:lnTo>
                <a:lnTo>
                  <a:pt x="96" y="144"/>
                </a:lnTo>
                <a:lnTo>
                  <a:pt x="60" y="156"/>
                </a:lnTo>
                <a:lnTo>
                  <a:pt x="30" y="174"/>
                </a:lnTo>
                <a:lnTo>
                  <a:pt x="6" y="192"/>
                </a:lnTo>
                <a:lnTo>
                  <a:pt x="0" y="210"/>
                </a:lnTo>
                <a:lnTo>
                  <a:pt x="6" y="210"/>
                </a:lnTo>
                <a:lnTo>
                  <a:pt x="6" y="228"/>
                </a:lnTo>
                <a:lnTo>
                  <a:pt x="60" y="270"/>
                </a:lnTo>
                <a:close/>
              </a:path>
            </a:pathLst>
          </a:custGeom>
          <a:solidFill>
            <a:schemeClr val="bg1"/>
          </a:solidFill>
          <a:ln w="9525">
            <a:solidFill>
              <a:schemeClr val="bg2"/>
            </a:solidFill>
            <a:round/>
            <a:headEnd/>
            <a:tailEnd/>
          </a:ln>
        </p:spPr>
        <p:txBody>
          <a:bodyPr/>
          <a:lstStyle/>
          <a:p>
            <a:endParaRPr lang="el-GR"/>
          </a:p>
        </p:txBody>
      </p:sp>
      <p:sp>
        <p:nvSpPr>
          <p:cNvPr id="14390" name="Freeform 318"/>
          <p:cNvSpPr>
            <a:spLocks/>
          </p:cNvSpPr>
          <p:nvPr/>
        </p:nvSpPr>
        <p:spPr bwMode="auto">
          <a:xfrm>
            <a:off x="4283075" y="3667125"/>
            <a:ext cx="512763" cy="504825"/>
          </a:xfrm>
          <a:custGeom>
            <a:avLst/>
            <a:gdLst>
              <a:gd name="T0" fmla="*/ 2147483647 w 390"/>
              <a:gd name="T1" fmla="*/ 2147483647 h 390"/>
              <a:gd name="T2" fmla="*/ 2147483647 w 390"/>
              <a:gd name="T3" fmla="*/ 2147483647 h 390"/>
              <a:gd name="T4" fmla="*/ 2147483647 w 390"/>
              <a:gd name="T5" fmla="*/ 2147483647 h 390"/>
              <a:gd name="T6" fmla="*/ 2147483647 w 390"/>
              <a:gd name="T7" fmla="*/ 2147483647 h 390"/>
              <a:gd name="T8" fmla="*/ 2147483647 w 390"/>
              <a:gd name="T9" fmla="*/ 2147483647 h 390"/>
              <a:gd name="T10" fmla="*/ 2147483647 w 390"/>
              <a:gd name="T11" fmla="*/ 2147483647 h 390"/>
              <a:gd name="T12" fmla="*/ 2147483647 w 390"/>
              <a:gd name="T13" fmla="*/ 2147483647 h 390"/>
              <a:gd name="T14" fmla="*/ 2147483647 w 390"/>
              <a:gd name="T15" fmla="*/ 2147483647 h 390"/>
              <a:gd name="T16" fmla="*/ 2147483647 w 390"/>
              <a:gd name="T17" fmla="*/ 2147483647 h 390"/>
              <a:gd name="T18" fmla="*/ 2147483647 w 390"/>
              <a:gd name="T19" fmla="*/ 2147483647 h 390"/>
              <a:gd name="T20" fmla="*/ 2147483647 w 390"/>
              <a:gd name="T21" fmla="*/ 2147483647 h 390"/>
              <a:gd name="T22" fmla="*/ 2147483647 w 390"/>
              <a:gd name="T23" fmla="*/ 2147483647 h 390"/>
              <a:gd name="T24" fmla="*/ 2147483647 w 390"/>
              <a:gd name="T25" fmla="*/ 2147483647 h 390"/>
              <a:gd name="T26" fmla="*/ 2147483647 w 390"/>
              <a:gd name="T27" fmla="*/ 2147483647 h 390"/>
              <a:gd name="T28" fmla="*/ 2147483647 w 390"/>
              <a:gd name="T29" fmla="*/ 2147483647 h 390"/>
              <a:gd name="T30" fmla="*/ 2147483647 w 390"/>
              <a:gd name="T31" fmla="*/ 2147483647 h 390"/>
              <a:gd name="T32" fmla="*/ 2147483647 w 390"/>
              <a:gd name="T33" fmla="*/ 2147483647 h 390"/>
              <a:gd name="T34" fmla="*/ 2147483647 w 390"/>
              <a:gd name="T35" fmla="*/ 2147483647 h 390"/>
              <a:gd name="T36" fmla="*/ 2147483647 w 390"/>
              <a:gd name="T37" fmla="*/ 2147483647 h 390"/>
              <a:gd name="T38" fmla="*/ 2147483647 w 390"/>
              <a:gd name="T39" fmla="*/ 2147483647 h 390"/>
              <a:gd name="T40" fmla="*/ 2147483647 w 390"/>
              <a:gd name="T41" fmla="*/ 2147483647 h 390"/>
              <a:gd name="T42" fmla="*/ 2147483647 w 390"/>
              <a:gd name="T43" fmla="*/ 2147483647 h 390"/>
              <a:gd name="T44" fmla="*/ 2147483647 w 390"/>
              <a:gd name="T45" fmla="*/ 2147483647 h 390"/>
              <a:gd name="T46" fmla="*/ 2147483647 w 390"/>
              <a:gd name="T47" fmla="*/ 2147483647 h 390"/>
              <a:gd name="T48" fmla="*/ 2147483647 w 390"/>
              <a:gd name="T49" fmla="*/ 0 h 390"/>
              <a:gd name="T50" fmla="*/ 2147483647 w 390"/>
              <a:gd name="T51" fmla="*/ 2147483647 h 390"/>
              <a:gd name="T52" fmla="*/ 2147483647 w 390"/>
              <a:gd name="T53" fmla="*/ 2147483647 h 390"/>
              <a:gd name="T54" fmla="*/ 2147483647 w 390"/>
              <a:gd name="T55" fmla="*/ 2147483647 h 390"/>
              <a:gd name="T56" fmla="*/ 2147483647 w 390"/>
              <a:gd name="T57" fmla="*/ 2147483647 h 390"/>
              <a:gd name="T58" fmla="*/ 2147483647 w 390"/>
              <a:gd name="T59" fmla="*/ 2147483647 h 390"/>
              <a:gd name="T60" fmla="*/ 2147483647 w 390"/>
              <a:gd name="T61" fmla="*/ 2147483647 h 390"/>
              <a:gd name="T62" fmla="*/ 2147483647 w 390"/>
              <a:gd name="T63" fmla="*/ 2147483647 h 390"/>
              <a:gd name="T64" fmla="*/ 2147483647 w 390"/>
              <a:gd name="T65" fmla="*/ 2147483647 h 390"/>
              <a:gd name="T66" fmla="*/ 2147483647 w 390"/>
              <a:gd name="T67" fmla="*/ 2147483647 h 390"/>
              <a:gd name="T68" fmla="*/ 2147483647 w 390"/>
              <a:gd name="T69" fmla="*/ 2147483647 h 390"/>
              <a:gd name="T70" fmla="*/ 2147483647 w 390"/>
              <a:gd name="T71" fmla="*/ 2147483647 h 390"/>
              <a:gd name="T72" fmla="*/ 2147483647 w 390"/>
              <a:gd name="T73" fmla="*/ 2147483647 h 390"/>
              <a:gd name="T74" fmla="*/ 2147483647 w 390"/>
              <a:gd name="T75" fmla="*/ 2147483647 h 390"/>
              <a:gd name="T76" fmla="*/ 2147483647 w 390"/>
              <a:gd name="T77" fmla="*/ 2147483647 h 390"/>
              <a:gd name="T78" fmla="*/ 0 w 390"/>
              <a:gd name="T79" fmla="*/ 2147483647 h 390"/>
              <a:gd name="T80" fmla="*/ 2147483647 w 390"/>
              <a:gd name="T81" fmla="*/ 2147483647 h 390"/>
              <a:gd name="T82" fmla="*/ 2147483647 w 390"/>
              <a:gd name="T83" fmla="*/ 2147483647 h 390"/>
              <a:gd name="T84" fmla="*/ 2147483647 w 390"/>
              <a:gd name="T85" fmla="*/ 2147483647 h 3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90"/>
              <a:gd name="T130" fmla="*/ 0 h 390"/>
              <a:gd name="T131" fmla="*/ 390 w 390"/>
              <a:gd name="T132" fmla="*/ 390 h 3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90" h="390">
                <a:moveTo>
                  <a:pt x="60" y="270"/>
                </a:moveTo>
                <a:lnTo>
                  <a:pt x="216" y="378"/>
                </a:lnTo>
                <a:lnTo>
                  <a:pt x="228" y="390"/>
                </a:lnTo>
                <a:lnTo>
                  <a:pt x="246" y="390"/>
                </a:lnTo>
                <a:lnTo>
                  <a:pt x="282" y="372"/>
                </a:lnTo>
                <a:lnTo>
                  <a:pt x="390" y="300"/>
                </a:lnTo>
                <a:lnTo>
                  <a:pt x="384" y="300"/>
                </a:lnTo>
                <a:lnTo>
                  <a:pt x="366" y="276"/>
                </a:lnTo>
                <a:lnTo>
                  <a:pt x="354" y="270"/>
                </a:lnTo>
                <a:lnTo>
                  <a:pt x="342" y="246"/>
                </a:lnTo>
                <a:lnTo>
                  <a:pt x="348" y="234"/>
                </a:lnTo>
                <a:lnTo>
                  <a:pt x="348" y="174"/>
                </a:lnTo>
                <a:lnTo>
                  <a:pt x="342" y="162"/>
                </a:lnTo>
                <a:lnTo>
                  <a:pt x="348" y="150"/>
                </a:lnTo>
                <a:lnTo>
                  <a:pt x="342" y="144"/>
                </a:lnTo>
                <a:lnTo>
                  <a:pt x="342" y="120"/>
                </a:lnTo>
                <a:lnTo>
                  <a:pt x="324" y="108"/>
                </a:lnTo>
                <a:lnTo>
                  <a:pt x="318" y="102"/>
                </a:lnTo>
                <a:lnTo>
                  <a:pt x="306" y="90"/>
                </a:lnTo>
                <a:lnTo>
                  <a:pt x="306" y="78"/>
                </a:lnTo>
                <a:lnTo>
                  <a:pt x="324" y="54"/>
                </a:lnTo>
                <a:lnTo>
                  <a:pt x="324" y="30"/>
                </a:lnTo>
                <a:lnTo>
                  <a:pt x="324" y="12"/>
                </a:lnTo>
                <a:lnTo>
                  <a:pt x="330" y="6"/>
                </a:lnTo>
                <a:lnTo>
                  <a:pt x="330" y="0"/>
                </a:lnTo>
                <a:lnTo>
                  <a:pt x="318" y="6"/>
                </a:lnTo>
                <a:lnTo>
                  <a:pt x="288" y="12"/>
                </a:lnTo>
                <a:lnTo>
                  <a:pt x="222" y="12"/>
                </a:lnTo>
                <a:lnTo>
                  <a:pt x="162" y="30"/>
                </a:lnTo>
                <a:lnTo>
                  <a:pt x="132" y="48"/>
                </a:lnTo>
                <a:lnTo>
                  <a:pt x="138" y="78"/>
                </a:lnTo>
                <a:lnTo>
                  <a:pt x="144" y="108"/>
                </a:lnTo>
                <a:lnTo>
                  <a:pt x="132" y="114"/>
                </a:lnTo>
                <a:lnTo>
                  <a:pt x="108" y="120"/>
                </a:lnTo>
                <a:lnTo>
                  <a:pt x="102" y="132"/>
                </a:lnTo>
                <a:lnTo>
                  <a:pt x="96" y="144"/>
                </a:lnTo>
                <a:lnTo>
                  <a:pt x="60" y="156"/>
                </a:lnTo>
                <a:lnTo>
                  <a:pt x="30" y="174"/>
                </a:lnTo>
                <a:lnTo>
                  <a:pt x="6" y="192"/>
                </a:lnTo>
                <a:lnTo>
                  <a:pt x="0" y="210"/>
                </a:lnTo>
                <a:lnTo>
                  <a:pt x="6" y="210"/>
                </a:lnTo>
                <a:lnTo>
                  <a:pt x="6" y="228"/>
                </a:lnTo>
                <a:lnTo>
                  <a:pt x="60" y="270"/>
                </a:lnTo>
              </a:path>
            </a:pathLst>
          </a:custGeom>
          <a:solidFill>
            <a:schemeClr val="bg1"/>
          </a:solidFill>
          <a:ln w="9525">
            <a:solidFill>
              <a:schemeClr val="bg2"/>
            </a:solidFill>
            <a:round/>
            <a:headEnd/>
            <a:tailEnd/>
          </a:ln>
        </p:spPr>
        <p:txBody>
          <a:bodyPr/>
          <a:lstStyle/>
          <a:p>
            <a:endParaRPr lang="el-GR"/>
          </a:p>
        </p:txBody>
      </p:sp>
      <p:sp>
        <p:nvSpPr>
          <p:cNvPr id="14391" name="Freeform 319"/>
          <p:cNvSpPr>
            <a:spLocks/>
          </p:cNvSpPr>
          <p:nvPr/>
        </p:nvSpPr>
        <p:spPr bwMode="auto">
          <a:xfrm>
            <a:off x="4322763" y="3629025"/>
            <a:ext cx="9525" cy="4763"/>
          </a:xfrm>
          <a:custGeom>
            <a:avLst/>
            <a:gdLst>
              <a:gd name="T0" fmla="*/ 2147483647 w 6"/>
              <a:gd name="T1" fmla="*/ 0 h 6"/>
              <a:gd name="T2" fmla="*/ 0 w 6"/>
              <a:gd name="T3" fmla="*/ 0 h 6"/>
              <a:gd name="T4" fmla="*/ 0 w 6"/>
              <a:gd name="T5" fmla="*/ 2147483647 h 6"/>
              <a:gd name="T6" fmla="*/ 2147483647 w 6"/>
              <a:gd name="T7" fmla="*/ 0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6" y="0"/>
                </a:moveTo>
                <a:lnTo>
                  <a:pt x="0" y="0"/>
                </a:lnTo>
                <a:lnTo>
                  <a:pt x="0" y="6"/>
                </a:lnTo>
                <a:lnTo>
                  <a:pt x="6" y="0"/>
                </a:lnTo>
                <a:close/>
              </a:path>
            </a:pathLst>
          </a:custGeom>
          <a:solidFill>
            <a:schemeClr val="bg1"/>
          </a:solidFill>
          <a:ln w="9525">
            <a:solidFill>
              <a:schemeClr val="bg2"/>
            </a:solidFill>
            <a:round/>
            <a:headEnd/>
            <a:tailEnd/>
          </a:ln>
        </p:spPr>
        <p:txBody>
          <a:bodyPr/>
          <a:lstStyle/>
          <a:p>
            <a:endParaRPr lang="el-GR"/>
          </a:p>
        </p:txBody>
      </p:sp>
      <p:sp>
        <p:nvSpPr>
          <p:cNvPr id="14392" name="Freeform 320"/>
          <p:cNvSpPr>
            <a:spLocks/>
          </p:cNvSpPr>
          <p:nvPr/>
        </p:nvSpPr>
        <p:spPr bwMode="auto">
          <a:xfrm>
            <a:off x="4340225" y="3517900"/>
            <a:ext cx="7938" cy="7938"/>
          </a:xfrm>
          <a:custGeom>
            <a:avLst/>
            <a:gdLst>
              <a:gd name="T0" fmla="*/ 0 w 6"/>
              <a:gd name="T1" fmla="*/ 0 h 6"/>
              <a:gd name="T2" fmla="*/ 0 w 6"/>
              <a:gd name="T3" fmla="*/ 0 h 6"/>
              <a:gd name="T4" fmla="*/ 2147483647 w 6"/>
              <a:gd name="T5" fmla="*/ 2147483647 h 6"/>
              <a:gd name="T6" fmla="*/ 0 w 6"/>
              <a:gd name="T7" fmla="*/ 0 h 6"/>
              <a:gd name="T8" fmla="*/ 0 60000 65536"/>
              <a:gd name="T9" fmla="*/ 0 60000 65536"/>
              <a:gd name="T10" fmla="*/ 0 60000 65536"/>
              <a:gd name="T11" fmla="*/ 0 60000 65536"/>
              <a:gd name="T12" fmla="*/ 0 w 6"/>
              <a:gd name="T13" fmla="*/ 0 h 6"/>
              <a:gd name="T14" fmla="*/ 6 w 6"/>
              <a:gd name="T15" fmla="*/ 6 h 6"/>
            </a:gdLst>
            <a:ahLst/>
            <a:cxnLst>
              <a:cxn ang="T8">
                <a:pos x="T0" y="T1"/>
              </a:cxn>
              <a:cxn ang="T9">
                <a:pos x="T2" y="T3"/>
              </a:cxn>
              <a:cxn ang="T10">
                <a:pos x="T4" y="T5"/>
              </a:cxn>
              <a:cxn ang="T11">
                <a:pos x="T6" y="T7"/>
              </a:cxn>
            </a:cxnLst>
            <a:rect l="T12" t="T13" r="T14" b="T15"/>
            <a:pathLst>
              <a:path w="6" h="6">
                <a:moveTo>
                  <a:pt x="0" y="0"/>
                </a:moveTo>
                <a:lnTo>
                  <a:pt x="0" y="0"/>
                </a:lnTo>
                <a:lnTo>
                  <a:pt x="6" y="6"/>
                </a:lnTo>
                <a:lnTo>
                  <a:pt x="0" y="0"/>
                </a:lnTo>
                <a:close/>
              </a:path>
            </a:pathLst>
          </a:custGeom>
          <a:solidFill>
            <a:schemeClr val="bg1"/>
          </a:solidFill>
          <a:ln w="9525">
            <a:solidFill>
              <a:schemeClr val="bg2"/>
            </a:solidFill>
            <a:round/>
            <a:headEnd/>
            <a:tailEnd/>
          </a:ln>
        </p:spPr>
        <p:txBody>
          <a:bodyPr/>
          <a:lstStyle/>
          <a:p>
            <a:endParaRPr lang="el-GR"/>
          </a:p>
        </p:txBody>
      </p:sp>
      <p:sp>
        <p:nvSpPr>
          <p:cNvPr id="14393" name="Freeform 321"/>
          <p:cNvSpPr>
            <a:spLocks/>
          </p:cNvSpPr>
          <p:nvPr/>
        </p:nvSpPr>
        <p:spPr bwMode="auto">
          <a:xfrm>
            <a:off x="4268788" y="3452813"/>
            <a:ext cx="307975" cy="236537"/>
          </a:xfrm>
          <a:custGeom>
            <a:avLst/>
            <a:gdLst>
              <a:gd name="T0" fmla="*/ 2147483647 w 39"/>
              <a:gd name="T1" fmla="*/ 2147483647 h 30"/>
              <a:gd name="T2" fmla="*/ 2147483647 w 39"/>
              <a:gd name="T3" fmla="*/ 2147483647 h 30"/>
              <a:gd name="T4" fmla="*/ 2147483647 w 39"/>
              <a:gd name="T5" fmla="*/ 2147483647 h 30"/>
              <a:gd name="T6" fmla="*/ 2147483647 w 39"/>
              <a:gd name="T7" fmla="*/ 2147483647 h 30"/>
              <a:gd name="T8" fmla="*/ 2147483647 w 39"/>
              <a:gd name="T9" fmla="*/ 2147483647 h 30"/>
              <a:gd name="T10" fmla="*/ 2147483647 w 39"/>
              <a:gd name="T11" fmla="*/ 2147483647 h 30"/>
              <a:gd name="T12" fmla="*/ 2147483647 w 39"/>
              <a:gd name="T13" fmla="*/ 0 h 30"/>
              <a:gd name="T14" fmla="*/ 2147483647 w 39"/>
              <a:gd name="T15" fmla="*/ 2147483647 h 30"/>
              <a:gd name="T16" fmla="*/ 2147483647 w 39"/>
              <a:gd name="T17" fmla="*/ 0 h 30"/>
              <a:gd name="T18" fmla="*/ 2147483647 w 39"/>
              <a:gd name="T19" fmla="*/ 2147483647 h 30"/>
              <a:gd name="T20" fmla="*/ 0 w 39"/>
              <a:gd name="T21" fmla="*/ 2147483647 h 30"/>
              <a:gd name="T22" fmla="*/ 2147483647 w 39"/>
              <a:gd name="T23" fmla="*/ 2147483647 h 30"/>
              <a:gd name="T24" fmla="*/ 2147483647 w 39"/>
              <a:gd name="T25" fmla="*/ 2147483647 h 30"/>
              <a:gd name="T26" fmla="*/ 2147483647 w 39"/>
              <a:gd name="T27" fmla="*/ 2147483647 h 30"/>
              <a:gd name="T28" fmla="*/ 2147483647 w 39"/>
              <a:gd name="T29" fmla="*/ 2147483647 h 30"/>
              <a:gd name="T30" fmla="*/ 2147483647 w 39"/>
              <a:gd name="T31" fmla="*/ 2147483647 h 30"/>
              <a:gd name="T32" fmla="*/ 2147483647 w 39"/>
              <a:gd name="T33" fmla="*/ 2147483647 h 30"/>
              <a:gd name="T34" fmla="*/ 2147483647 w 39"/>
              <a:gd name="T35" fmla="*/ 2147483647 h 30"/>
              <a:gd name="T36" fmla="*/ 2147483647 w 39"/>
              <a:gd name="T37" fmla="*/ 2147483647 h 30"/>
              <a:gd name="T38" fmla="*/ 2147483647 w 39"/>
              <a:gd name="T39" fmla="*/ 2147483647 h 30"/>
              <a:gd name="T40" fmla="*/ 2147483647 w 39"/>
              <a:gd name="T41" fmla="*/ 2147483647 h 30"/>
              <a:gd name="T42" fmla="*/ 2147483647 w 39"/>
              <a:gd name="T43" fmla="*/ 2147483647 h 30"/>
              <a:gd name="T44" fmla="*/ 2147483647 w 39"/>
              <a:gd name="T45" fmla="*/ 2147483647 h 30"/>
              <a:gd name="T46" fmla="*/ 2147483647 w 39"/>
              <a:gd name="T47" fmla="*/ 2147483647 h 30"/>
              <a:gd name="T48" fmla="*/ 2147483647 w 39"/>
              <a:gd name="T49" fmla="*/ 2147483647 h 30"/>
              <a:gd name="T50" fmla="*/ 2147483647 w 39"/>
              <a:gd name="T51" fmla="*/ 2147483647 h 30"/>
              <a:gd name="T52" fmla="*/ 2147483647 w 39"/>
              <a:gd name="T53" fmla="*/ 2147483647 h 30"/>
              <a:gd name="T54" fmla="*/ 2147483647 w 39"/>
              <a:gd name="T55" fmla="*/ 2147483647 h 30"/>
              <a:gd name="T56" fmla="*/ 2147483647 w 39"/>
              <a:gd name="T57" fmla="*/ 2147483647 h 30"/>
              <a:gd name="T58" fmla="*/ 2147483647 w 39"/>
              <a:gd name="T59" fmla="*/ 2147483647 h 30"/>
              <a:gd name="T60" fmla="*/ 2147483647 w 39"/>
              <a:gd name="T61" fmla="*/ 2147483647 h 30"/>
              <a:gd name="T62" fmla="*/ 2147483647 w 39"/>
              <a:gd name="T63" fmla="*/ 2147483647 h 30"/>
              <a:gd name="T64" fmla="*/ 2147483647 w 39"/>
              <a:gd name="T65" fmla="*/ 2147483647 h 30"/>
              <a:gd name="T66" fmla="*/ 2147483647 w 39"/>
              <a:gd name="T67" fmla="*/ 2147483647 h 30"/>
              <a:gd name="T68" fmla="*/ 2147483647 w 39"/>
              <a:gd name="T69" fmla="*/ 2147483647 h 30"/>
              <a:gd name="T70" fmla="*/ 2147483647 w 39"/>
              <a:gd name="T71" fmla="*/ 2147483647 h 30"/>
              <a:gd name="T72" fmla="*/ 2147483647 w 39"/>
              <a:gd name="T73" fmla="*/ 2147483647 h 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
              <a:gd name="T112" fmla="*/ 0 h 30"/>
              <a:gd name="T113" fmla="*/ 39 w 39"/>
              <a:gd name="T114" fmla="*/ 30 h 3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 h="30">
                <a:moveTo>
                  <a:pt x="34" y="5"/>
                </a:moveTo>
                <a:cubicBezTo>
                  <a:pt x="34" y="5"/>
                  <a:pt x="33" y="5"/>
                  <a:pt x="32" y="5"/>
                </a:cubicBezTo>
                <a:cubicBezTo>
                  <a:pt x="32" y="5"/>
                  <a:pt x="29" y="4"/>
                  <a:pt x="29" y="4"/>
                </a:cubicBezTo>
                <a:cubicBezTo>
                  <a:pt x="27" y="4"/>
                  <a:pt x="27" y="4"/>
                  <a:pt x="27" y="4"/>
                </a:cubicBezTo>
                <a:cubicBezTo>
                  <a:pt x="26" y="4"/>
                  <a:pt x="26" y="4"/>
                  <a:pt x="26" y="4"/>
                </a:cubicBezTo>
                <a:cubicBezTo>
                  <a:pt x="25" y="2"/>
                  <a:pt x="25" y="2"/>
                  <a:pt x="25" y="2"/>
                </a:cubicBezTo>
                <a:cubicBezTo>
                  <a:pt x="13" y="0"/>
                  <a:pt x="13" y="0"/>
                  <a:pt x="13" y="0"/>
                </a:cubicBezTo>
                <a:cubicBezTo>
                  <a:pt x="7" y="1"/>
                  <a:pt x="7" y="1"/>
                  <a:pt x="7" y="1"/>
                </a:cubicBezTo>
                <a:cubicBezTo>
                  <a:pt x="5" y="0"/>
                  <a:pt x="5" y="0"/>
                  <a:pt x="5" y="0"/>
                </a:cubicBezTo>
                <a:cubicBezTo>
                  <a:pt x="3" y="1"/>
                  <a:pt x="3" y="1"/>
                  <a:pt x="3" y="1"/>
                </a:cubicBezTo>
                <a:cubicBezTo>
                  <a:pt x="3" y="1"/>
                  <a:pt x="1" y="3"/>
                  <a:pt x="0" y="3"/>
                </a:cubicBezTo>
                <a:cubicBezTo>
                  <a:pt x="2" y="8"/>
                  <a:pt x="2" y="8"/>
                  <a:pt x="2" y="8"/>
                </a:cubicBezTo>
                <a:cubicBezTo>
                  <a:pt x="4" y="6"/>
                  <a:pt x="4" y="6"/>
                  <a:pt x="4" y="6"/>
                </a:cubicBezTo>
                <a:cubicBezTo>
                  <a:pt x="8" y="7"/>
                  <a:pt x="8" y="7"/>
                  <a:pt x="8" y="7"/>
                </a:cubicBezTo>
                <a:cubicBezTo>
                  <a:pt x="9" y="8"/>
                  <a:pt x="9" y="8"/>
                  <a:pt x="9" y="8"/>
                </a:cubicBezTo>
                <a:cubicBezTo>
                  <a:pt x="9" y="8"/>
                  <a:pt x="9" y="8"/>
                  <a:pt x="9" y="8"/>
                </a:cubicBezTo>
                <a:cubicBezTo>
                  <a:pt x="10" y="9"/>
                  <a:pt x="10" y="9"/>
                  <a:pt x="10" y="9"/>
                </a:cubicBezTo>
                <a:cubicBezTo>
                  <a:pt x="9" y="12"/>
                  <a:pt x="9" y="12"/>
                  <a:pt x="9" y="12"/>
                </a:cubicBezTo>
                <a:cubicBezTo>
                  <a:pt x="8" y="17"/>
                  <a:pt x="8" y="17"/>
                  <a:pt x="8" y="17"/>
                </a:cubicBezTo>
                <a:cubicBezTo>
                  <a:pt x="7" y="20"/>
                  <a:pt x="7" y="20"/>
                  <a:pt x="7" y="20"/>
                </a:cubicBezTo>
                <a:cubicBezTo>
                  <a:pt x="7" y="22"/>
                  <a:pt x="7" y="22"/>
                  <a:pt x="7" y="22"/>
                </a:cubicBezTo>
                <a:cubicBezTo>
                  <a:pt x="8" y="22"/>
                  <a:pt x="8" y="22"/>
                  <a:pt x="8" y="22"/>
                </a:cubicBezTo>
                <a:cubicBezTo>
                  <a:pt x="7" y="23"/>
                  <a:pt x="7" y="23"/>
                  <a:pt x="7" y="23"/>
                </a:cubicBezTo>
                <a:cubicBezTo>
                  <a:pt x="7" y="24"/>
                  <a:pt x="7" y="24"/>
                  <a:pt x="7" y="24"/>
                </a:cubicBezTo>
                <a:cubicBezTo>
                  <a:pt x="6" y="27"/>
                  <a:pt x="6" y="27"/>
                  <a:pt x="6" y="27"/>
                </a:cubicBezTo>
                <a:cubicBezTo>
                  <a:pt x="8" y="27"/>
                  <a:pt x="8" y="27"/>
                  <a:pt x="8" y="27"/>
                </a:cubicBezTo>
                <a:cubicBezTo>
                  <a:pt x="12" y="30"/>
                  <a:pt x="12" y="30"/>
                  <a:pt x="12" y="30"/>
                </a:cubicBezTo>
                <a:cubicBezTo>
                  <a:pt x="18" y="28"/>
                  <a:pt x="18" y="28"/>
                  <a:pt x="18" y="28"/>
                </a:cubicBezTo>
                <a:cubicBezTo>
                  <a:pt x="24" y="27"/>
                  <a:pt x="24" y="27"/>
                  <a:pt x="24" y="27"/>
                </a:cubicBezTo>
                <a:cubicBezTo>
                  <a:pt x="27" y="23"/>
                  <a:pt x="27" y="23"/>
                  <a:pt x="27" y="23"/>
                </a:cubicBezTo>
                <a:cubicBezTo>
                  <a:pt x="30" y="19"/>
                  <a:pt x="30" y="19"/>
                  <a:pt x="30" y="19"/>
                </a:cubicBezTo>
                <a:cubicBezTo>
                  <a:pt x="30" y="17"/>
                  <a:pt x="30" y="17"/>
                  <a:pt x="30" y="17"/>
                </a:cubicBezTo>
                <a:cubicBezTo>
                  <a:pt x="33" y="11"/>
                  <a:pt x="33" y="11"/>
                  <a:pt x="33" y="11"/>
                </a:cubicBezTo>
                <a:cubicBezTo>
                  <a:pt x="39" y="7"/>
                  <a:pt x="39" y="7"/>
                  <a:pt x="39" y="7"/>
                </a:cubicBezTo>
                <a:cubicBezTo>
                  <a:pt x="39" y="6"/>
                  <a:pt x="39" y="6"/>
                  <a:pt x="39" y="6"/>
                </a:cubicBezTo>
                <a:cubicBezTo>
                  <a:pt x="37" y="6"/>
                  <a:pt x="37" y="6"/>
                  <a:pt x="37" y="6"/>
                </a:cubicBezTo>
                <a:lnTo>
                  <a:pt x="34" y="5"/>
                </a:lnTo>
                <a:close/>
              </a:path>
            </a:pathLst>
          </a:custGeom>
          <a:solidFill>
            <a:schemeClr val="bg1"/>
          </a:solidFill>
          <a:ln w="9525">
            <a:solidFill>
              <a:schemeClr val="bg2"/>
            </a:solidFill>
            <a:round/>
            <a:headEnd/>
            <a:tailEnd/>
          </a:ln>
        </p:spPr>
        <p:txBody>
          <a:bodyPr/>
          <a:lstStyle/>
          <a:p>
            <a:endParaRPr lang="el-GR"/>
          </a:p>
        </p:txBody>
      </p:sp>
      <p:sp>
        <p:nvSpPr>
          <p:cNvPr id="14394" name="Freeform 322"/>
          <p:cNvSpPr>
            <a:spLocks/>
          </p:cNvSpPr>
          <p:nvPr/>
        </p:nvSpPr>
        <p:spPr bwMode="auto">
          <a:xfrm>
            <a:off x="4268788" y="3500438"/>
            <a:ext cx="79375" cy="166687"/>
          </a:xfrm>
          <a:custGeom>
            <a:avLst/>
            <a:gdLst>
              <a:gd name="T0" fmla="*/ 2147483647 w 60"/>
              <a:gd name="T1" fmla="*/ 2147483647 h 127"/>
              <a:gd name="T2" fmla="*/ 2147483647 w 60"/>
              <a:gd name="T3" fmla="*/ 2147483647 h 127"/>
              <a:gd name="T4" fmla="*/ 2147483647 w 60"/>
              <a:gd name="T5" fmla="*/ 2147483647 h 127"/>
              <a:gd name="T6" fmla="*/ 2147483647 w 60"/>
              <a:gd name="T7" fmla="*/ 2147483647 h 127"/>
              <a:gd name="T8" fmla="*/ 2147483647 w 60"/>
              <a:gd name="T9" fmla="*/ 2147483647 h 127"/>
              <a:gd name="T10" fmla="*/ 2147483647 w 60"/>
              <a:gd name="T11" fmla="*/ 2147483647 h 127"/>
              <a:gd name="T12" fmla="*/ 2147483647 w 60"/>
              <a:gd name="T13" fmla="*/ 2147483647 h 127"/>
              <a:gd name="T14" fmla="*/ 2147483647 w 60"/>
              <a:gd name="T15" fmla="*/ 2147483647 h 127"/>
              <a:gd name="T16" fmla="*/ 2147483647 w 60"/>
              <a:gd name="T17" fmla="*/ 2147483647 h 127"/>
              <a:gd name="T18" fmla="*/ 2147483647 w 60"/>
              <a:gd name="T19" fmla="*/ 2147483647 h 127"/>
              <a:gd name="T20" fmla="*/ 2147483647 w 60"/>
              <a:gd name="T21" fmla="*/ 2147483647 h 127"/>
              <a:gd name="T22" fmla="*/ 2147483647 w 60"/>
              <a:gd name="T23" fmla="*/ 2147483647 h 127"/>
              <a:gd name="T24" fmla="*/ 2147483647 w 60"/>
              <a:gd name="T25" fmla="*/ 0 h 127"/>
              <a:gd name="T26" fmla="*/ 2147483647 w 60"/>
              <a:gd name="T27" fmla="*/ 2147483647 h 127"/>
              <a:gd name="T28" fmla="*/ 2147483647 w 60"/>
              <a:gd name="T29" fmla="*/ 2147483647 h 127"/>
              <a:gd name="T30" fmla="*/ 2147483647 w 60"/>
              <a:gd name="T31" fmla="*/ 2147483647 h 127"/>
              <a:gd name="T32" fmla="*/ 2147483647 w 60"/>
              <a:gd name="T33" fmla="*/ 2147483647 h 127"/>
              <a:gd name="T34" fmla="*/ 2147483647 w 60"/>
              <a:gd name="T35" fmla="*/ 2147483647 h 127"/>
              <a:gd name="T36" fmla="*/ 2147483647 w 60"/>
              <a:gd name="T37" fmla="*/ 2147483647 h 127"/>
              <a:gd name="T38" fmla="*/ 0 w 60"/>
              <a:gd name="T39" fmla="*/ 2147483647 h 127"/>
              <a:gd name="T40" fmla="*/ 2147483647 w 60"/>
              <a:gd name="T41" fmla="*/ 2147483647 h 127"/>
              <a:gd name="T42" fmla="*/ 2147483647 w 60"/>
              <a:gd name="T43" fmla="*/ 2147483647 h 127"/>
              <a:gd name="T44" fmla="*/ 2147483647 w 60"/>
              <a:gd name="T45" fmla="*/ 2147483647 h 127"/>
              <a:gd name="T46" fmla="*/ 2147483647 w 60"/>
              <a:gd name="T47" fmla="*/ 2147483647 h 127"/>
              <a:gd name="T48" fmla="*/ 2147483647 w 60"/>
              <a:gd name="T49" fmla="*/ 2147483647 h 12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0"/>
              <a:gd name="T76" fmla="*/ 0 h 127"/>
              <a:gd name="T77" fmla="*/ 60 w 60"/>
              <a:gd name="T78" fmla="*/ 127 h 12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0" h="127">
                <a:moveTo>
                  <a:pt x="42" y="103"/>
                </a:moveTo>
                <a:lnTo>
                  <a:pt x="42" y="97"/>
                </a:lnTo>
                <a:lnTo>
                  <a:pt x="42" y="85"/>
                </a:lnTo>
                <a:lnTo>
                  <a:pt x="48" y="73"/>
                </a:lnTo>
                <a:lnTo>
                  <a:pt x="48" y="67"/>
                </a:lnTo>
                <a:lnTo>
                  <a:pt x="48" y="49"/>
                </a:lnTo>
                <a:lnTo>
                  <a:pt x="54" y="43"/>
                </a:lnTo>
                <a:lnTo>
                  <a:pt x="54" y="31"/>
                </a:lnTo>
                <a:lnTo>
                  <a:pt x="60" y="19"/>
                </a:lnTo>
                <a:lnTo>
                  <a:pt x="54" y="13"/>
                </a:lnTo>
                <a:lnTo>
                  <a:pt x="48" y="6"/>
                </a:lnTo>
                <a:lnTo>
                  <a:pt x="30" y="0"/>
                </a:lnTo>
                <a:lnTo>
                  <a:pt x="18" y="6"/>
                </a:lnTo>
                <a:lnTo>
                  <a:pt x="12" y="13"/>
                </a:lnTo>
                <a:lnTo>
                  <a:pt x="6" y="13"/>
                </a:lnTo>
                <a:lnTo>
                  <a:pt x="12" y="37"/>
                </a:lnTo>
                <a:lnTo>
                  <a:pt x="12" y="61"/>
                </a:lnTo>
                <a:lnTo>
                  <a:pt x="0" y="91"/>
                </a:lnTo>
                <a:lnTo>
                  <a:pt x="12" y="97"/>
                </a:lnTo>
                <a:lnTo>
                  <a:pt x="12" y="127"/>
                </a:lnTo>
                <a:lnTo>
                  <a:pt x="36" y="127"/>
                </a:lnTo>
                <a:lnTo>
                  <a:pt x="42" y="115"/>
                </a:lnTo>
                <a:lnTo>
                  <a:pt x="42" y="103"/>
                </a:lnTo>
                <a:close/>
              </a:path>
            </a:pathLst>
          </a:custGeom>
          <a:solidFill>
            <a:schemeClr val="bg1"/>
          </a:solidFill>
          <a:ln w="9525">
            <a:solidFill>
              <a:schemeClr val="bg2"/>
            </a:solidFill>
            <a:round/>
            <a:headEnd/>
            <a:tailEnd/>
          </a:ln>
        </p:spPr>
        <p:txBody>
          <a:bodyPr/>
          <a:lstStyle/>
          <a:p>
            <a:endParaRPr lang="el-GR"/>
          </a:p>
        </p:txBody>
      </p:sp>
      <p:sp>
        <p:nvSpPr>
          <p:cNvPr id="14395" name="Freeform 323"/>
          <p:cNvSpPr>
            <a:spLocks/>
          </p:cNvSpPr>
          <p:nvPr/>
        </p:nvSpPr>
        <p:spPr bwMode="auto">
          <a:xfrm>
            <a:off x="4332288" y="3525838"/>
            <a:ext cx="15875" cy="63500"/>
          </a:xfrm>
          <a:custGeom>
            <a:avLst/>
            <a:gdLst>
              <a:gd name="T0" fmla="*/ 2147483647 w 12"/>
              <a:gd name="T1" fmla="*/ 2147483647 h 48"/>
              <a:gd name="T2" fmla="*/ 0 w 12"/>
              <a:gd name="T3" fmla="*/ 2147483647 h 48"/>
              <a:gd name="T4" fmla="*/ 0 w 12"/>
              <a:gd name="T5" fmla="*/ 2147483647 h 48"/>
              <a:gd name="T6" fmla="*/ 2147483647 w 12"/>
              <a:gd name="T7" fmla="*/ 2147483647 h 48"/>
              <a:gd name="T8" fmla="*/ 2147483647 w 12"/>
              <a:gd name="T9" fmla="*/ 0 h 48"/>
              <a:gd name="T10" fmla="*/ 2147483647 w 12"/>
              <a:gd name="T11" fmla="*/ 2147483647 h 48"/>
              <a:gd name="T12" fmla="*/ 2147483647 w 12"/>
              <a:gd name="T13" fmla="*/ 2147483647 h 48"/>
              <a:gd name="T14" fmla="*/ 0 60000 65536"/>
              <a:gd name="T15" fmla="*/ 0 60000 65536"/>
              <a:gd name="T16" fmla="*/ 0 60000 65536"/>
              <a:gd name="T17" fmla="*/ 0 60000 65536"/>
              <a:gd name="T18" fmla="*/ 0 60000 65536"/>
              <a:gd name="T19" fmla="*/ 0 60000 65536"/>
              <a:gd name="T20" fmla="*/ 0 60000 65536"/>
              <a:gd name="T21" fmla="*/ 0 w 12"/>
              <a:gd name="T22" fmla="*/ 0 h 48"/>
              <a:gd name="T23" fmla="*/ 12 w 12"/>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48">
                <a:moveTo>
                  <a:pt x="6" y="24"/>
                </a:moveTo>
                <a:lnTo>
                  <a:pt x="0" y="30"/>
                </a:lnTo>
                <a:lnTo>
                  <a:pt x="0" y="48"/>
                </a:lnTo>
                <a:lnTo>
                  <a:pt x="6" y="18"/>
                </a:lnTo>
                <a:lnTo>
                  <a:pt x="12" y="0"/>
                </a:lnTo>
                <a:lnTo>
                  <a:pt x="6" y="12"/>
                </a:lnTo>
                <a:lnTo>
                  <a:pt x="6" y="24"/>
                </a:lnTo>
                <a:close/>
              </a:path>
            </a:pathLst>
          </a:custGeom>
          <a:solidFill>
            <a:schemeClr val="bg1"/>
          </a:solidFill>
          <a:ln w="9525">
            <a:solidFill>
              <a:schemeClr val="bg2"/>
            </a:solidFill>
            <a:round/>
            <a:headEnd/>
            <a:tailEnd/>
          </a:ln>
        </p:spPr>
        <p:txBody>
          <a:bodyPr/>
          <a:lstStyle/>
          <a:p>
            <a:endParaRPr lang="el-GR"/>
          </a:p>
        </p:txBody>
      </p:sp>
      <p:sp>
        <p:nvSpPr>
          <p:cNvPr id="14396" name="Freeform 324"/>
          <p:cNvSpPr>
            <a:spLocks/>
          </p:cNvSpPr>
          <p:nvPr/>
        </p:nvSpPr>
        <p:spPr bwMode="auto">
          <a:xfrm>
            <a:off x="4318000" y="3633788"/>
            <a:ext cx="4763" cy="33337"/>
          </a:xfrm>
          <a:custGeom>
            <a:avLst/>
            <a:gdLst>
              <a:gd name="T0" fmla="*/ 2147483647 w 6"/>
              <a:gd name="T1" fmla="*/ 0 h 24"/>
              <a:gd name="T2" fmla="*/ 2147483647 w 6"/>
              <a:gd name="T3" fmla="*/ 2147483647 h 24"/>
              <a:gd name="T4" fmla="*/ 0 w 6"/>
              <a:gd name="T5" fmla="*/ 2147483647 h 24"/>
              <a:gd name="T6" fmla="*/ 2147483647 w 6"/>
              <a:gd name="T7" fmla="*/ 2147483647 h 24"/>
              <a:gd name="T8" fmla="*/ 2147483647 w 6"/>
              <a:gd name="T9" fmla="*/ 0 h 24"/>
              <a:gd name="T10" fmla="*/ 0 60000 65536"/>
              <a:gd name="T11" fmla="*/ 0 60000 65536"/>
              <a:gd name="T12" fmla="*/ 0 60000 65536"/>
              <a:gd name="T13" fmla="*/ 0 60000 65536"/>
              <a:gd name="T14" fmla="*/ 0 60000 65536"/>
              <a:gd name="T15" fmla="*/ 0 w 6"/>
              <a:gd name="T16" fmla="*/ 0 h 24"/>
              <a:gd name="T17" fmla="*/ 6 w 6"/>
              <a:gd name="T18" fmla="*/ 24 h 24"/>
            </a:gdLst>
            <a:ahLst/>
            <a:cxnLst>
              <a:cxn ang="T10">
                <a:pos x="T0" y="T1"/>
              </a:cxn>
              <a:cxn ang="T11">
                <a:pos x="T2" y="T3"/>
              </a:cxn>
              <a:cxn ang="T12">
                <a:pos x="T4" y="T5"/>
              </a:cxn>
              <a:cxn ang="T13">
                <a:pos x="T6" y="T7"/>
              </a:cxn>
              <a:cxn ang="T14">
                <a:pos x="T8" y="T9"/>
              </a:cxn>
            </a:cxnLst>
            <a:rect l="T15" t="T16" r="T17" b="T18"/>
            <a:pathLst>
              <a:path w="6" h="24">
                <a:moveTo>
                  <a:pt x="6" y="0"/>
                </a:moveTo>
                <a:lnTo>
                  <a:pt x="6" y="12"/>
                </a:lnTo>
                <a:lnTo>
                  <a:pt x="0" y="24"/>
                </a:lnTo>
                <a:lnTo>
                  <a:pt x="6" y="6"/>
                </a:lnTo>
                <a:lnTo>
                  <a:pt x="6" y="0"/>
                </a:lnTo>
                <a:close/>
              </a:path>
            </a:pathLst>
          </a:custGeom>
          <a:solidFill>
            <a:schemeClr val="bg1"/>
          </a:solidFill>
          <a:ln w="9525">
            <a:solidFill>
              <a:schemeClr val="bg2"/>
            </a:solidFill>
            <a:round/>
            <a:headEnd/>
            <a:tailEnd/>
          </a:ln>
        </p:spPr>
        <p:txBody>
          <a:bodyPr/>
          <a:lstStyle/>
          <a:p>
            <a:endParaRPr lang="el-GR"/>
          </a:p>
        </p:txBody>
      </p:sp>
      <p:sp>
        <p:nvSpPr>
          <p:cNvPr id="14397" name="Freeform 325"/>
          <p:cNvSpPr>
            <a:spLocks/>
          </p:cNvSpPr>
          <p:nvPr/>
        </p:nvSpPr>
        <p:spPr bwMode="auto">
          <a:xfrm>
            <a:off x="4322763" y="3589338"/>
            <a:ext cx="9525" cy="22225"/>
          </a:xfrm>
          <a:custGeom>
            <a:avLst/>
            <a:gdLst>
              <a:gd name="T0" fmla="*/ 0 w 6"/>
              <a:gd name="T1" fmla="*/ 2147483647 h 18"/>
              <a:gd name="T2" fmla="*/ 2147483647 w 6"/>
              <a:gd name="T3" fmla="*/ 0 h 18"/>
              <a:gd name="T4" fmla="*/ 2147483647 w 6"/>
              <a:gd name="T5" fmla="*/ 2147483647 h 18"/>
              <a:gd name="T6" fmla="*/ 0 w 6"/>
              <a:gd name="T7" fmla="*/ 2147483647 h 18"/>
              <a:gd name="T8" fmla="*/ 0 60000 65536"/>
              <a:gd name="T9" fmla="*/ 0 60000 65536"/>
              <a:gd name="T10" fmla="*/ 0 60000 65536"/>
              <a:gd name="T11" fmla="*/ 0 60000 65536"/>
              <a:gd name="T12" fmla="*/ 0 w 6"/>
              <a:gd name="T13" fmla="*/ 0 h 18"/>
              <a:gd name="T14" fmla="*/ 6 w 6"/>
              <a:gd name="T15" fmla="*/ 18 h 18"/>
            </a:gdLst>
            <a:ahLst/>
            <a:cxnLst>
              <a:cxn ang="T8">
                <a:pos x="T0" y="T1"/>
              </a:cxn>
              <a:cxn ang="T9">
                <a:pos x="T2" y="T3"/>
              </a:cxn>
              <a:cxn ang="T10">
                <a:pos x="T4" y="T5"/>
              </a:cxn>
              <a:cxn ang="T11">
                <a:pos x="T6" y="T7"/>
              </a:cxn>
            </a:cxnLst>
            <a:rect l="T12" t="T13" r="T14" b="T15"/>
            <a:pathLst>
              <a:path w="6" h="18">
                <a:moveTo>
                  <a:pt x="0" y="18"/>
                </a:moveTo>
                <a:lnTo>
                  <a:pt x="6" y="0"/>
                </a:lnTo>
                <a:lnTo>
                  <a:pt x="6" y="12"/>
                </a:lnTo>
                <a:lnTo>
                  <a:pt x="0" y="18"/>
                </a:lnTo>
                <a:close/>
              </a:path>
            </a:pathLst>
          </a:custGeom>
          <a:solidFill>
            <a:schemeClr val="bg1"/>
          </a:solidFill>
          <a:ln w="9525">
            <a:solidFill>
              <a:schemeClr val="bg2"/>
            </a:solidFill>
            <a:round/>
            <a:headEnd/>
            <a:tailEnd/>
          </a:ln>
        </p:spPr>
        <p:txBody>
          <a:bodyPr/>
          <a:lstStyle/>
          <a:p>
            <a:endParaRPr lang="el-GR"/>
          </a:p>
        </p:txBody>
      </p:sp>
      <p:sp>
        <p:nvSpPr>
          <p:cNvPr id="14398" name="Freeform 326"/>
          <p:cNvSpPr>
            <a:spLocks/>
          </p:cNvSpPr>
          <p:nvPr/>
        </p:nvSpPr>
        <p:spPr bwMode="auto">
          <a:xfrm>
            <a:off x="4322763" y="3611563"/>
            <a:ext cx="0" cy="17462"/>
          </a:xfrm>
          <a:custGeom>
            <a:avLst/>
            <a:gdLst>
              <a:gd name="T0" fmla="*/ 2147483647 h 12"/>
              <a:gd name="T1" fmla="*/ 0 h 12"/>
              <a:gd name="T2" fmla="*/ 2147483647 h 12"/>
              <a:gd name="T3" fmla="*/ 2147483647 h 12"/>
              <a:gd name="T4" fmla="*/ 0 60000 65536"/>
              <a:gd name="T5" fmla="*/ 0 60000 65536"/>
              <a:gd name="T6" fmla="*/ 0 60000 65536"/>
              <a:gd name="T7" fmla="*/ 0 60000 65536"/>
              <a:gd name="T8" fmla="*/ 0 h 12"/>
              <a:gd name="T9" fmla="*/ 12 h 12"/>
            </a:gdLst>
            <a:ahLst/>
            <a:cxnLst>
              <a:cxn ang="T4">
                <a:pos x="0" y="T0"/>
              </a:cxn>
              <a:cxn ang="T5">
                <a:pos x="0" y="T1"/>
              </a:cxn>
              <a:cxn ang="T6">
                <a:pos x="0" y="T2"/>
              </a:cxn>
              <a:cxn ang="T7">
                <a:pos x="0" y="T3"/>
              </a:cxn>
            </a:cxnLst>
            <a:rect l="0" t="T8" r="0" b="T9"/>
            <a:pathLst>
              <a:path h="12">
                <a:moveTo>
                  <a:pt x="0" y="12"/>
                </a:moveTo>
                <a:lnTo>
                  <a:pt x="0" y="0"/>
                </a:lnTo>
                <a:lnTo>
                  <a:pt x="0" y="12"/>
                </a:lnTo>
                <a:close/>
              </a:path>
            </a:pathLst>
          </a:custGeom>
          <a:solidFill>
            <a:schemeClr val="bg1"/>
          </a:solidFill>
          <a:ln w="9525">
            <a:solidFill>
              <a:schemeClr val="bg2"/>
            </a:solidFill>
            <a:round/>
            <a:headEnd/>
            <a:tailEnd/>
          </a:ln>
        </p:spPr>
        <p:txBody>
          <a:bodyPr/>
          <a:lstStyle/>
          <a:p>
            <a:endParaRPr lang="el-GR"/>
          </a:p>
        </p:txBody>
      </p:sp>
      <p:sp>
        <p:nvSpPr>
          <p:cNvPr id="14399" name="Freeform 327"/>
          <p:cNvSpPr>
            <a:spLocks/>
          </p:cNvSpPr>
          <p:nvPr/>
        </p:nvSpPr>
        <p:spPr bwMode="auto">
          <a:xfrm>
            <a:off x="5743575" y="3657600"/>
            <a:ext cx="25400" cy="17463"/>
          </a:xfrm>
          <a:custGeom>
            <a:avLst/>
            <a:gdLst>
              <a:gd name="T0" fmla="*/ 0 w 18"/>
              <a:gd name="T1" fmla="*/ 0 h 12"/>
              <a:gd name="T2" fmla="*/ 2147483647 w 18"/>
              <a:gd name="T3" fmla="*/ 2147483647 h 12"/>
              <a:gd name="T4" fmla="*/ 2147483647 w 18"/>
              <a:gd name="T5" fmla="*/ 2147483647 h 12"/>
              <a:gd name="T6" fmla="*/ 2147483647 w 18"/>
              <a:gd name="T7" fmla="*/ 0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0"/>
                </a:moveTo>
                <a:lnTo>
                  <a:pt x="18" y="12"/>
                </a:lnTo>
                <a:lnTo>
                  <a:pt x="6" y="0"/>
                </a:lnTo>
                <a:lnTo>
                  <a:pt x="0" y="0"/>
                </a:lnTo>
                <a:close/>
              </a:path>
            </a:pathLst>
          </a:custGeom>
          <a:solidFill>
            <a:schemeClr val="bg1"/>
          </a:solidFill>
          <a:ln w="9525">
            <a:solidFill>
              <a:schemeClr val="bg2"/>
            </a:solidFill>
            <a:round/>
            <a:headEnd/>
            <a:tailEnd/>
          </a:ln>
        </p:spPr>
        <p:txBody>
          <a:bodyPr/>
          <a:lstStyle/>
          <a:p>
            <a:endParaRPr lang="el-GR"/>
          </a:p>
        </p:txBody>
      </p:sp>
      <p:sp>
        <p:nvSpPr>
          <p:cNvPr id="14400" name="Freeform 328"/>
          <p:cNvSpPr>
            <a:spLocks/>
          </p:cNvSpPr>
          <p:nvPr/>
        </p:nvSpPr>
        <p:spPr bwMode="auto">
          <a:xfrm>
            <a:off x="5707063" y="3619500"/>
            <a:ext cx="14287" cy="23813"/>
          </a:xfrm>
          <a:custGeom>
            <a:avLst/>
            <a:gdLst>
              <a:gd name="T0" fmla="*/ 0 w 12"/>
              <a:gd name="T1" fmla="*/ 0 h 18"/>
              <a:gd name="T2" fmla="*/ 2147483647 w 12"/>
              <a:gd name="T3" fmla="*/ 2147483647 h 18"/>
              <a:gd name="T4" fmla="*/ 2147483647 w 12"/>
              <a:gd name="T5" fmla="*/ 2147483647 h 18"/>
              <a:gd name="T6" fmla="*/ 0 w 12"/>
              <a:gd name="T7" fmla="*/ 0 h 18"/>
              <a:gd name="T8" fmla="*/ 0 60000 65536"/>
              <a:gd name="T9" fmla="*/ 0 60000 65536"/>
              <a:gd name="T10" fmla="*/ 0 60000 65536"/>
              <a:gd name="T11" fmla="*/ 0 60000 65536"/>
              <a:gd name="T12" fmla="*/ 0 w 12"/>
              <a:gd name="T13" fmla="*/ 0 h 18"/>
              <a:gd name="T14" fmla="*/ 12 w 12"/>
              <a:gd name="T15" fmla="*/ 18 h 18"/>
            </a:gdLst>
            <a:ahLst/>
            <a:cxnLst>
              <a:cxn ang="T8">
                <a:pos x="T0" y="T1"/>
              </a:cxn>
              <a:cxn ang="T9">
                <a:pos x="T2" y="T3"/>
              </a:cxn>
              <a:cxn ang="T10">
                <a:pos x="T4" y="T5"/>
              </a:cxn>
              <a:cxn ang="T11">
                <a:pos x="T6" y="T7"/>
              </a:cxn>
            </a:cxnLst>
            <a:rect l="T12" t="T13" r="T14" b="T15"/>
            <a:pathLst>
              <a:path w="12" h="18">
                <a:moveTo>
                  <a:pt x="0" y="0"/>
                </a:moveTo>
                <a:lnTo>
                  <a:pt x="12" y="18"/>
                </a:lnTo>
                <a:lnTo>
                  <a:pt x="12" y="12"/>
                </a:lnTo>
                <a:lnTo>
                  <a:pt x="0" y="0"/>
                </a:lnTo>
                <a:close/>
              </a:path>
            </a:pathLst>
          </a:custGeom>
          <a:solidFill>
            <a:schemeClr val="bg1"/>
          </a:solidFill>
          <a:ln w="9525">
            <a:solidFill>
              <a:schemeClr val="bg2"/>
            </a:solidFill>
            <a:round/>
            <a:headEnd/>
            <a:tailEnd/>
          </a:ln>
        </p:spPr>
        <p:txBody>
          <a:bodyPr/>
          <a:lstStyle/>
          <a:p>
            <a:endParaRPr lang="el-GR"/>
          </a:p>
        </p:txBody>
      </p:sp>
      <p:sp>
        <p:nvSpPr>
          <p:cNvPr id="14401" name="Freeform 334"/>
          <p:cNvSpPr>
            <a:spLocks/>
          </p:cNvSpPr>
          <p:nvPr/>
        </p:nvSpPr>
        <p:spPr bwMode="auto">
          <a:xfrm>
            <a:off x="5013325" y="2206625"/>
            <a:ext cx="266700" cy="585788"/>
          </a:xfrm>
          <a:custGeom>
            <a:avLst/>
            <a:gdLst>
              <a:gd name="T0" fmla="*/ 2147483647 w 34"/>
              <a:gd name="T1" fmla="*/ 2147483647 h 75"/>
              <a:gd name="T2" fmla="*/ 2147483647 w 34"/>
              <a:gd name="T3" fmla="*/ 2147483647 h 75"/>
              <a:gd name="T4" fmla="*/ 2147483647 w 34"/>
              <a:gd name="T5" fmla="*/ 2147483647 h 75"/>
              <a:gd name="T6" fmla="*/ 2147483647 w 34"/>
              <a:gd name="T7" fmla="*/ 2147483647 h 75"/>
              <a:gd name="T8" fmla="*/ 2147483647 w 34"/>
              <a:gd name="T9" fmla="*/ 2147483647 h 75"/>
              <a:gd name="T10" fmla="*/ 2147483647 w 34"/>
              <a:gd name="T11" fmla="*/ 2147483647 h 75"/>
              <a:gd name="T12" fmla="*/ 2147483647 w 34"/>
              <a:gd name="T13" fmla="*/ 2147483647 h 75"/>
              <a:gd name="T14" fmla="*/ 2147483647 w 34"/>
              <a:gd name="T15" fmla="*/ 2147483647 h 75"/>
              <a:gd name="T16" fmla="*/ 2147483647 w 34"/>
              <a:gd name="T17" fmla="*/ 2147483647 h 75"/>
              <a:gd name="T18" fmla="*/ 2147483647 w 34"/>
              <a:gd name="T19" fmla="*/ 2147483647 h 75"/>
              <a:gd name="T20" fmla="*/ 2147483647 w 34"/>
              <a:gd name="T21" fmla="*/ 2147483647 h 75"/>
              <a:gd name="T22" fmla="*/ 2147483647 w 34"/>
              <a:gd name="T23" fmla="*/ 2147483647 h 75"/>
              <a:gd name="T24" fmla="*/ 2147483647 w 34"/>
              <a:gd name="T25" fmla="*/ 2147483647 h 75"/>
              <a:gd name="T26" fmla="*/ 2147483647 w 34"/>
              <a:gd name="T27" fmla="*/ 2147483647 h 75"/>
              <a:gd name="T28" fmla="*/ 2147483647 w 34"/>
              <a:gd name="T29" fmla="*/ 2147483647 h 75"/>
              <a:gd name="T30" fmla="*/ 2147483647 w 34"/>
              <a:gd name="T31" fmla="*/ 2147483647 h 75"/>
              <a:gd name="T32" fmla="*/ 2147483647 w 34"/>
              <a:gd name="T33" fmla="*/ 2147483647 h 75"/>
              <a:gd name="T34" fmla="*/ 2147483647 w 34"/>
              <a:gd name="T35" fmla="*/ 2147483647 h 75"/>
              <a:gd name="T36" fmla="*/ 2147483647 w 34"/>
              <a:gd name="T37" fmla="*/ 2147483647 h 75"/>
              <a:gd name="T38" fmla="*/ 2147483647 w 34"/>
              <a:gd name="T39" fmla="*/ 2147483647 h 75"/>
              <a:gd name="T40" fmla="*/ 2147483647 w 34"/>
              <a:gd name="T41" fmla="*/ 2147483647 h 75"/>
              <a:gd name="T42" fmla="*/ 2147483647 w 34"/>
              <a:gd name="T43" fmla="*/ 0 h 75"/>
              <a:gd name="T44" fmla="*/ 2147483647 w 34"/>
              <a:gd name="T45" fmla="*/ 2147483647 h 75"/>
              <a:gd name="T46" fmla="*/ 2147483647 w 34"/>
              <a:gd name="T47" fmla="*/ 2147483647 h 75"/>
              <a:gd name="T48" fmla="*/ 2147483647 w 34"/>
              <a:gd name="T49" fmla="*/ 2147483647 h 75"/>
              <a:gd name="T50" fmla="*/ 2147483647 w 34"/>
              <a:gd name="T51" fmla="*/ 2147483647 h 75"/>
              <a:gd name="T52" fmla="*/ 2147483647 w 34"/>
              <a:gd name="T53" fmla="*/ 2147483647 h 75"/>
              <a:gd name="T54" fmla="*/ 2147483647 w 34"/>
              <a:gd name="T55" fmla="*/ 2147483647 h 75"/>
              <a:gd name="T56" fmla="*/ 2147483647 w 34"/>
              <a:gd name="T57" fmla="*/ 2147483647 h 75"/>
              <a:gd name="T58" fmla="*/ 2147483647 w 34"/>
              <a:gd name="T59" fmla="*/ 2147483647 h 75"/>
              <a:gd name="T60" fmla="*/ 2147483647 w 34"/>
              <a:gd name="T61" fmla="*/ 2147483647 h 75"/>
              <a:gd name="T62" fmla="*/ 2147483647 w 34"/>
              <a:gd name="T63" fmla="*/ 2147483647 h 75"/>
              <a:gd name="T64" fmla="*/ 0 w 34"/>
              <a:gd name="T65" fmla="*/ 2147483647 h 75"/>
              <a:gd name="T66" fmla="*/ 2147483647 w 34"/>
              <a:gd name="T67" fmla="*/ 2147483647 h 75"/>
              <a:gd name="T68" fmla="*/ 2147483647 w 34"/>
              <a:gd name="T69" fmla="*/ 2147483647 h 75"/>
              <a:gd name="T70" fmla="*/ 2147483647 w 34"/>
              <a:gd name="T71" fmla="*/ 2147483647 h 75"/>
              <a:gd name="T72" fmla="*/ 2147483647 w 34"/>
              <a:gd name="T73" fmla="*/ 2147483647 h 75"/>
              <a:gd name="T74" fmla="*/ 2147483647 w 34"/>
              <a:gd name="T75" fmla="*/ 2147483647 h 75"/>
              <a:gd name="T76" fmla="*/ 2147483647 w 34"/>
              <a:gd name="T77" fmla="*/ 2147483647 h 75"/>
              <a:gd name="T78" fmla="*/ 2147483647 w 34"/>
              <a:gd name="T79" fmla="*/ 2147483647 h 75"/>
              <a:gd name="T80" fmla="*/ 2147483647 w 34"/>
              <a:gd name="T81" fmla="*/ 2147483647 h 75"/>
              <a:gd name="T82" fmla="*/ 2147483647 w 34"/>
              <a:gd name="T83" fmla="*/ 2147483647 h 75"/>
              <a:gd name="T84" fmla="*/ 2147483647 w 34"/>
              <a:gd name="T85" fmla="*/ 2147483647 h 75"/>
              <a:gd name="T86" fmla="*/ 2147483647 w 34"/>
              <a:gd name="T87" fmla="*/ 2147483647 h 75"/>
              <a:gd name="T88" fmla="*/ 2147483647 w 34"/>
              <a:gd name="T89" fmla="*/ 2147483647 h 75"/>
              <a:gd name="T90" fmla="*/ 2147483647 w 34"/>
              <a:gd name="T91" fmla="*/ 2147483647 h 75"/>
              <a:gd name="T92" fmla="*/ 2147483647 w 34"/>
              <a:gd name="T93" fmla="*/ 2147483647 h 75"/>
              <a:gd name="T94" fmla="*/ 2147483647 w 34"/>
              <a:gd name="T95" fmla="*/ 2147483647 h 75"/>
              <a:gd name="T96" fmla="*/ 2147483647 w 34"/>
              <a:gd name="T97" fmla="*/ 2147483647 h 75"/>
              <a:gd name="T98" fmla="*/ 2147483647 w 34"/>
              <a:gd name="T99" fmla="*/ 2147483647 h 75"/>
              <a:gd name="T100" fmla="*/ 2147483647 w 34"/>
              <a:gd name="T101" fmla="*/ 2147483647 h 75"/>
              <a:gd name="T102" fmla="*/ 2147483647 w 34"/>
              <a:gd name="T103" fmla="*/ 2147483647 h 75"/>
              <a:gd name="T104" fmla="*/ 2147483647 w 34"/>
              <a:gd name="T105" fmla="*/ 2147483647 h 75"/>
              <a:gd name="T106" fmla="*/ 2147483647 w 34"/>
              <a:gd name="T107" fmla="*/ 2147483647 h 75"/>
              <a:gd name="T108" fmla="*/ 2147483647 w 34"/>
              <a:gd name="T109" fmla="*/ 2147483647 h 75"/>
              <a:gd name="T110" fmla="*/ 2147483647 w 34"/>
              <a:gd name="T111" fmla="*/ 2147483647 h 75"/>
              <a:gd name="T112" fmla="*/ 2147483647 w 34"/>
              <a:gd name="T113" fmla="*/ 2147483647 h 75"/>
              <a:gd name="T114" fmla="*/ 2147483647 w 34"/>
              <a:gd name="T115" fmla="*/ 2147483647 h 7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4"/>
              <a:gd name="T175" fmla="*/ 0 h 75"/>
              <a:gd name="T176" fmla="*/ 34 w 34"/>
              <a:gd name="T177" fmla="*/ 75 h 7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4" h="75">
                <a:moveTo>
                  <a:pt x="34" y="55"/>
                </a:moveTo>
                <a:cubicBezTo>
                  <a:pt x="32" y="54"/>
                  <a:pt x="32" y="54"/>
                  <a:pt x="32" y="54"/>
                </a:cubicBezTo>
                <a:cubicBezTo>
                  <a:pt x="30" y="52"/>
                  <a:pt x="30" y="52"/>
                  <a:pt x="30" y="52"/>
                </a:cubicBezTo>
                <a:cubicBezTo>
                  <a:pt x="31" y="47"/>
                  <a:pt x="31" y="47"/>
                  <a:pt x="31" y="47"/>
                </a:cubicBezTo>
                <a:cubicBezTo>
                  <a:pt x="31" y="47"/>
                  <a:pt x="30" y="46"/>
                  <a:pt x="30" y="45"/>
                </a:cubicBezTo>
                <a:cubicBezTo>
                  <a:pt x="29" y="45"/>
                  <a:pt x="30" y="43"/>
                  <a:pt x="30" y="43"/>
                </a:cubicBezTo>
                <a:cubicBezTo>
                  <a:pt x="29" y="42"/>
                  <a:pt x="29" y="42"/>
                  <a:pt x="29" y="42"/>
                </a:cubicBezTo>
                <a:cubicBezTo>
                  <a:pt x="29" y="40"/>
                  <a:pt x="29" y="40"/>
                  <a:pt x="29" y="40"/>
                </a:cubicBezTo>
                <a:cubicBezTo>
                  <a:pt x="28" y="38"/>
                  <a:pt x="28" y="38"/>
                  <a:pt x="28" y="38"/>
                </a:cubicBezTo>
                <a:cubicBezTo>
                  <a:pt x="30" y="36"/>
                  <a:pt x="30" y="36"/>
                  <a:pt x="30" y="36"/>
                </a:cubicBezTo>
                <a:cubicBezTo>
                  <a:pt x="27" y="27"/>
                  <a:pt x="27" y="27"/>
                  <a:pt x="27" y="27"/>
                </a:cubicBezTo>
                <a:cubicBezTo>
                  <a:pt x="30" y="21"/>
                  <a:pt x="30" y="21"/>
                  <a:pt x="30" y="21"/>
                </a:cubicBezTo>
                <a:cubicBezTo>
                  <a:pt x="28" y="17"/>
                  <a:pt x="28" y="17"/>
                  <a:pt x="28" y="17"/>
                </a:cubicBezTo>
                <a:cubicBezTo>
                  <a:pt x="25" y="15"/>
                  <a:pt x="25" y="15"/>
                  <a:pt x="25" y="15"/>
                </a:cubicBezTo>
                <a:cubicBezTo>
                  <a:pt x="25" y="14"/>
                  <a:pt x="25" y="14"/>
                  <a:pt x="25" y="14"/>
                </a:cubicBezTo>
                <a:cubicBezTo>
                  <a:pt x="25" y="10"/>
                  <a:pt x="25" y="10"/>
                  <a:pt x="25" y="10"/>
                </a:cubicBezTo>
                <a:cubicBezTo>
                  <a:pt x="25" y="10"/>
                  <a:pt x="25" y="10"/>
                  <a:pt x="25" y="10"/>
                </a:cubicBezTo>
                <a:cubicBezTo>
                  <a:pt x="26" y="9"/>
                  <a:pt x="26" y="9"/>
                  <a:pt x="26" y="9"/>
                </a:cubicBezTo>
                <a:cubicBezTo>
                  <a:pt x="26" y="8"/>
                  <a:pt x="26" y="8"/>
                  <a:pt x="26" y="8"/>
                </a:cubicBezTo>
                <a:cubicBezTo>
                  <a:pt x="27" y="6"/>
                  <a:pt x="27" y="6"/>
                  <a:pt x="27" y="6"/>
                </a:cubicBezTo>
                <a:cubicBezTo>
                  <a:pt x="27" y="3"/>
                  <a:pt x="27" y="3"/>
                  <a:pt x="27" y="3"/>
                </a:cubicBezTo>
                <a:cubicBezTo>
                  <a:pt x="24" y="0"/>
                  <a:pt x="24" y="0"/>
                  <a:pt x="24" y="0"/>
                </a:cubicBezTo>
                <a:cubicBezTo>
                  <a:pt x="19" y="1"/>
                  <a:pt x="19" y="1"/>
                  <a:pt x="19" y="1"/>
                </a:cubicBezTo>
                <a:cubicBezTo>
                  <a:pt x="17" y="3"/>
                  <a:pt x="17" y="3"/>
                  <a:pt x="17" y="3"/>
                </a:cubicBezTo>
                <a:cubicBezTo>
                  <a:pt x="15" y="8"/>
                  <a:pt x="15" y="8"/>
                  <a:pt x="15" y="8"/>
                </a:cubicBezTo>
                <a:cubicBezTo>
                  <a:pt x="12" y="11"/>
                  <a:pt x="12" y="11"/>
                  <a:pt x="12" y="11"/>
                </a:cubicBezTo>
                <a:cubicBezTo>
                  <a:pt x="11" y="10"/>
                  <a:pt x="11" y="10"/>
                  <a:pt x="11" y="10"/>
                </a:cubicBezTo>
                <a:cubicBezTo>
                  <a:pt x="8" y="11"/>
                  <a:pt x="8" y="11"/>
                  <a:pt x="8" y="11"/>
                </a:cubicBezTo>
                <a:cubicBezTo>
                  <a:pt x="5" y="10"/>
                  <a:pt x="5" y="10"/>
                  <a:pt x="5" y="10"/>
                </a:cubicBezTo>
                <a:cubicBezTo>
                  <a:pt x="3" y="8"/>
                  <a:pt x="3" y="8"/>
                  <a:pt x="3" y="8"/>
                </a:cubicBezTo>
                <a:cubicBezTo>
                  <a:pt x="2" y="6"/>
                  <a:pt x="2" y="6"/>
                  <a:pt x="2" y="6"/>
                </a:cubicBezTo>
                <a:cubicBezTo>
                  <a:pt x="1" y="8"/>
                  <a:pt x="1" y="8"/>
                  <a:pt x="1" y="8"/>
                </a:cubicBezTo>
                <a:cubicBezTo>
                  <a:pt x="0" y="8"/>
                  <a:pt x="0" y="8"/>
                  <a:pt x="0" y="8"/>
                </a:cubicBezTo>
                <a:cubicBezTo>
                  <a:pt x="1" y="10"/>
                  <a:pt x="1" y="10"/>
                  <a:pt x="1" y="10"/>
                </a:cubicBezTo>
                <a:cubicBezTo>
                  <a:pt x="4" y="13"/>
                  <a:pt x="4" y="13"/>
                  <a:pt x="4" y="13"/>
                </a:cubicBezTo>
                <a:cubicBezTo>
                  <a:pt x="6" y="14"/>
                  <a:pt x="6" y="14"/>
                  <a:pt x="6" y="14"/>
                </a:cubicBezTo>
                <a:cubicBezTo>
                  <a:pt x="7" y="14"/>
                  <a:pt x="7" y="14"/>
                  <a:pt x="7" y="14"/>
                </a:cubicBezTo>
                <a:cubicBezTo>
                  <a:pt x="9" y="19"/>
                  <a:pt x="9" y="19"/>
                  <a:pt x="9" y="19"/>
                </a:cubicBezTo>
                <a:cubicBezTo>
                  <a:pt x="9" y="23"/>
                  <a:pt x="9" y="23"/>
                  <a:pt x="9" y="23"/>
                </a:cubicBezTo>
                <a:cubicBezTo>
                  <a:pt x="9" y="26"/>
                  <a:pt x="9" y="26"/>
                  <a:pt x="9" y="26"/>
                </a:cubicBezTo>
                <a:cubicBezTo>
                  <a:pt x="10" y="29"/>
                  <a:pt x="10" y="29"/>
                  <a:pt x="10" y="29"/>
                </a:cubicBezTo>
                <a:cubicBezTo>
                  <a:pt x="10" y="30"/>
                  <a:pt x="10" y="30"/>
                  <a:pt x="10" y="30"/>
                </a:cubicBezTo>
                <a:cubicBezTo>
                  <a:pt x="10" y="35"/>
                  <a:pt x="10" y="35"/>
                  <a:pt x="10" y="35"/>
                </a:cubicBezTo>
                <a:cubicBezTo>
                  <a:pt x="10" y="36"/>
                  <a:pt x="10" y="36"/>
                  <a:pt x="10" y="36"/>
                </a:cubicBezTo>
                <a:cubicBezTo>
                  <a:pt x="12" y="36"/>
                  <a:pt x="12" y="36"/>
                  <a:pt x="12" y="36"/>
                </a:cubicBezTo>
                <a:cubicBezTo>
                  <a:pt x="14" y="40"/>
                  <a:pt x="14" y="40"/>
                  <a:pt x="14" y="40"/>
                </a:cubicBezTo>
                <a:cubicBezTo>
                  <a:pt x="9" y="49"/>
                  <a:pt x="9" y="49"/>
                  <a:pt x="9" y="49"/>
                </a:cubicBezTo>
                <a:cubicBezTo>
                  <a:pt x="4" y="53"/>
                  <a:pt x="4" y="53"/>
                  <a:pt x="4" y="53"/>
                </a:cubicBezTo>
                <a:cubicBezTo>
                  <a:pt x="1" y="58"/>
                  <a:pt x="1" y="58"/>
                  <a:pt x="1" y="58"/>
                </a:cubicBezTo>
                <a:cubicBezTo>
                  <a:pt x="2" y="66"/>
                  <a:pt x="2" y="66"/>
                  <a:pt x="2" y="66"/>
                </a:cubicBezTo>
                <a:cubicBezTo>
                  <a:pt x="3" y="71"/>
                  <a:pt x="3" y="71"/>
                  <a:pt x="3" y="71"/>
                </a:cubicBezTo>
                <a:cubicBezTo>
                  <a:pt x="5" y="73"/>
                  <a:pt x="5" y="73"/>
                  <a:pt x="5" y="73"/>
                </a:cubicBezTo>
                <a:cubicBezTo>
                  <a:pt x="7" y="75"/>
                  <a:pt x="7" y="75"/>
                  <a:pt x="7" y="75"/>
                </a:cubicBezTo>
                <a:cubicBezTo>
                  <a:pt x="12" y="75"/>
                  <a:pt x="12" y="75"/>
                  <a:pt x="12" y="75"/>
                </a:cubicBezTo>
                <a:cubicBezTo>
                  <a:pt x="20" y="72"/>
                  <a:pt x="20" y="72"/>
                  <a:pt x="20" y="72"/>
                </a:cubicBezTo>
                <a:cubicBezTo>
                  <a:pt x="22" y="72"/>
                  <a:pt x="22" y="72"/>
                  <a:pt x="22" y="72"/>
                </a:cubicBezTo>
                <a:cubicBezTo>
                  <a:pt x="34" y="58"/>
                  <a:pt x="34" y="58"/>
                  <a:pt x="34" y="58"/>
                </a:cubicBezTo>
                <a:lnTo>
                  <a:pt x="34" y="55"/>
                </a:lnTo>
                <a:close/>
              </a:path>
            </a:pathLst>
          </a:custGeom>
          <a:solidFill>
            <a:schemeClr val="bg1"/>
          </a:solidFill>
          <a:ln w="9525">
            <a:solidFill>
              <a:schemeClr val="bg2"/>
            </a:solidFill>
            <a:round/>
            <a:headEnd/>
            <a:tailEnd/>
          </a:ln>
        </p:spPr>
        <p:txBody>
          <a:bodyPr/>
          <a:lstStyle/>
          <a:p>
            <a:endParaRPr lang="el-GR"/>
          </a:p>
        </p:txBody>
      </p:sp>
      <p:sp>
        <p:nvSpPr>
          <p:cNvPr id="14402" name="Freeform 335"/>
          <p:cNvSpPr>
            <a:spLocks/>
          </p:cNvSpPr>
          <p:nvPr/>
        </p:nvSpPr>
        <p:spPr bwMode="auto">
          <a:xfrm>
            <a:off x="5287963" y="3135313"/>
            <a:ext cx="15875" cy="7937"/>
          </a:xfrm>
          <a:custGeom>
            <a:avLst/>
            <a:gdLst>
              <a:gd name="T0" fmla="*/ 2147483647 w 12"/>
              <a:gd name="T1" fmla="*/ 2147483647 h 6"/>
              <a:gd name="T2" fmla="*/ 0 w 12"/>
              <a:gd name="T3" fmla="*/ 0 h 6"/>
              <a:gd name="T4" fmla="*/ 0 w 12"/>
              <a:gd name="T5" fmla="*/ 2147483647 h 6"/>
              <a:gd name="T6" fmla="*/ 2147483647 w 12"/>
              <a:gd name="T7" fmla="*/ 2147483647 h 6"/>
              <a:gd name="T8" fmla="*/ 0 60000 65536"/>
              <a:gd name="T9" fmla="*/ 0 60000 65536"/>
              <a:gd name="T10" fmla="*/ 0 60000 65536"/>
              <a:gd name="T11" fmla="*/ 0 60000 65536"/>
              <a:gd name="T12" fmla="*/ 0 w 12"/>
              <a:gd name="T13" fmla="*/ 0 h 6"/>
              <a:gd name="T14" fmla="*/ 12 w 12"/>
              <a:gd name="T15" fmla="*/ 6 h 6"/>
            </a:gdLst>
            <a:ahLst/>
            <a:cxnLst>
              <a:cxn ang="T8">
                <a:pos x="T0" y="T1"/>
              </a:cxn>
              <a:cxn ang="T9">
                <a:pos x="T2" y="T3"/>
              </a:cxn>
              <a:cxn ang="T10">
                <a:pos x="T4" y="T5"/>
              </a:cxn>
              <a:cxn ang="T11">
                <a:pos x="T6" y="T7"/>
              </a:cxn>
            </a:cxnLst>
            <a:rect l="T12" t="T13" r="T14" b="T15"/>
            <a:pathLst>
              <a:path w="12" h="6">
                <a:moveTo>
                  <a:pt x="12" y="6"/>
                </a:moveTo>
                <a:lnTo>
                  <a:pt x="0" y="0"/>
                </a:lnTo>
                <a:lnTo>
                  <a:pt x="0" y="6"/>
                </a:lnTo>
                <a:lnTo>
                  <a:pt x="12" y="6"/>
                </a:lnTo>
                <a:close/>
              </a:path>
            </a:pathLst>
          </a:custGeom>
          <a:solidFill>
            <a:schemeClr val="bg1"/>
          </a:solidFill>
          <a:ln w="9525">
            <a:solidFill>
              <a:schemeClr val="bg2"/>
            </a:solidFill>
            <a:round/>
            <a:headEnd/>
            <a:tailEnd/>
          </a:ln>
        </p:spPr>
        <p:txBody>
          <a:bodyPr/>
          <a:lstStyle/>
          <a:p>
            <a:endParaRPr lang="el-GR"/>
          </a:p>
        </p:txBody>
      </p:sp>
      <p:sp>
        <p:nvSpPr>
          <p:cNvPr id="14403" name="Freeform 336"/>
          <p:cNvSpPr>
            <a:spLocks/>
          </p:cNvSpPr>
          <p:nvPr/>
        </p:nvSpPr>
        <p:spPr bwMode="auto">
          <a:xfrm>
            <a:off x="5186363" y="1549400"/>
            <a:ext cx="3792537" cy="2030413"/>
          </a:xfrm>
          <a:custGeom>
            <a:avLst/>
            <a:gdLst>
              <a:gd name="T0" fmla="*/ 2147483647 w 483"/>
              <a:gd name="T1" fmla="*/ 2147483647 h 260"/>
              <a:gd name="T2" fmla="*/ 2147483647 w 483"/>
              <a:gd name="T3" fmla="*/ 2147483647 h 260"/>
              <a:gd name="T4" fmla="*/ 2147483647 w 483"/>
              <a:gd name="T5" fmla="*/ 2147483647 h 260"/>
              <a:gd name="T6" fmla="*/ 2147483647 w 483"/>
              <a:gd name="T7" fmla="*/ 2147483647 h 260"/>
              <a:gd name="T8" fmla="*/ 2147483647 w 483"/>
              <a:gd name="T9" fmla="*/ 2147483647 h 260"/>
              <a:gd name="T10" fmla="*/ 2147483647 w 483"/>
              <a:gd name="T11" fmla="*/ 2147483647 h 260"/>
              <a:gd name="T12" fmla="*/ 2147483647 w 483"/>
              <a:gd name="T13" fmla="*/ 2147483647 h 260"/>
              <a:gd name="T14" fmla="*/ 2147483647 w 483"/>
              <a:gd name="T15" fmla="*/ 2147483647 h 260"/>
              <a:gd name="T16" fmla="*/ 2147483647 w 483"/>
              <a:gd name="T17" fmla="*/ 2147483647 h 260"/>
              <a:gd name="T18" fmla="*/ 2147483647 w 483"/>
              <a:gd name="T19" fmla="*/ 2147483647 h 260"/>
              <a:gd name="T20" fmla="*/ 2147483647 w 483"/>
              <a:gd name="T21" fmla="*/ 2147483647 h 260"/>
              <a:gd name="T22" fmla="*/ 2147483647 w 483"/>
              <a:gd name="T23" fmla="*/ 2147483647 h 260"/>
              <a:gd name="T24" fmla="*/ 2147483647 w 483"/>
              <a:gd name="T25" fmla="*/ 2147483647 h 260"/>
              <a:gd name="T26" fmla="*/ 2147483647 w 483"/>
              <a:gd name="T27" fmla="*/ 2147483647 h 260"/>
              <a:gd name="T28" fmla="*/ 2147483647 w 483"/>
              <a:gd name="T29" fmla="*/ 2147483647 h 260"/>
              <a:gd name="T30" fmla="*/ 2147483647 w 483"/>
              <a:gd name="T31" fmla="*/ 2147483647 h 260"/>
              <a:gd name="T32" fmla="*/ 2147483647 w 483"/>
              <a:gd name="T33" fmla="*/ 2147483647 h 260"/>
              <a:gd name="T34" fmla="*/ 2147483647 w 483"/>
              <a:gd name="T35" fmla="*/ 2147483647 h 260"/>
              <a:gd name="T36" fmla="*/ 2147483647 w 483"/>
              <a:gd name="T37" fmla="*/ 2147483647 h 260"/>
              <a:gd name="T38" fmla="*/ 2147483647 w 483"/>
              <a:gd name="T39" fmla="*/ 2147483647 h 260"/>
              <a:gd name="T40" fmla="*/ 2147483647 w 483"/>
              <a:gd name="T41" fmla="*/ 2147483647 h 260"/>
              <a:gd name="T42" fmla="*/ 2147483647 w 483"/>
              <a:gd name="T43" fmla="*/ 2147483647 h 260"/>
              <a:gd name="T44" fmla="*/ 2147483647 w 483"/>
              <a:gd name="T45" fmla="*/ 2147483647 h 260"/>
              <a:gd name="T46" fmla="*/ 2147483647 w 483"/>
              <a:gd name="T47" fmla="*/ 2147483647 h 260"/>
              <a:gd name="T48" fmla="*/ 2147483647 w 483"/>
              <a:gd name="T49" fmla="*/ 2147483647 h 260"/>
              <a:gd name="T50" fmla="*/ 2147483647 w 483"/>
              <a:gd name="T51" fmla="*/ 2147483647 h 260"/>
              <a:gd name="T52" fmla="*/ 2147483647 w 483"/>
              <a:gd name="T53" fmla="*/ 2147483647 h 260"/>
              <a:gd name="T54" fmla="*/ 2147483647 w 483"/>
              <a:gd name="T55" fmla="*/ 2147483647 h 260"/>
              <a:gd name="T56" fmla="*/ 2147483647 w 483"/>
              <a:gd name="T57" fmla="*/ 2147483647 h 260"/>
              <a:gd name="T58" fmla="*/ 2147483647 w 483"/>
              <a:gd name="T59" fmla="*/ 2147483647 h 260"/>
              <a:gd name="T60" fmla="*/ 2147483647 w 483"/>
              <a:gd name="T61" fmla="*/ 2147483647 h 260"/>
              <a:gd name="T62" fmla="*/ 2147483647 w 483"/>
              <a:gd name="T63" fmla="*/ 2147483647 h 260"/>
              <a:gd name="T64" fmla="*/ 2147483647 w 483"/>
              <a:gd name="T65" fmla="*/ 2147483647 h 260"/>
              <a:gd name="T66" fmla="*/ 2147483647 w 483"/>
              <a:gd name="T67" fmla="*/ 2147483647 h 260"/>
              <a:gd name="T68" fmla="*/ 2147483647 w 483"/>
              <a:gd name="T69" fmla="*/ 2147483647 h 260"/>
              <a:gd name="T70" fmla="*/ 2147483647 w 483"/>
              <a:gd name="T71" fmla="*/ 2147483647 h 260"/>
              <a:gd name="T72" fmla="*/ 2147483647 w 483"/>
              <a:gd name="T73" fmla="*/ 2147483647 h 260"/>
              <a:gd name="T74" fmla="*/ 2147483647 w 483"/>
              <a:gd name="T75" fmla="*/ 2147483647 h 260"/>
              <a:gd name="T76" fmla="*/ 2147483647 w 483"/>
              <a:gd name="T77" fmla="*/ 2147483647 h 260"/>
              <a:gd name="T78" fmla="*/ 2147483647 w 483"/>
              <a:gd name="T79" fmla="*/ 2147483647 h 260"/>
              <a:gd name="T80" fmla="*/ 2147483647 w 483"/>
              <a:gd name="T81" fmla="*/ 2147483647 h 260"/>
              <a:gd name="T82" fmla="*/ 2147483647 w 483"/>
              <a:gd name="T83" fmla="*/ 2147483647 h 260"/>
              <a:gd name="T84" fmla="*/ 2147483647 w 483"/>
              <a:gd name="T85" fmla="*/ 2147483647 h 260"/>
              <a:gd name="T86" fmla="*/ 2147483647 w 483"/>
              <a:gd name="T87" fmla="*/ 2147483647 h 260"/>
              <a:gd name="T88" fmla="*/ 2147483647 w 483"/>
              <a:gd name="T89" fmla="*/ 2147483647 h 260"/>
              <a:gd name="T90" fmla="*/ 2147483647 w 483"/>
              <a:gd name="T91" fmla="*/ 2147483647 h 260"/>
              <a:gd name="T92" fmla="*/ 2147483647 w 483"/>
              <a:gd name="T93" fmla="*/ 2147483647 h 260"/>
              <a:gd name="T94" fmla="*/ 2147483647 w 483"/>
              <a:gd name="T95" fmla="*/ 2147483647 h 260"/>
              <a:gd name="T96" fmla="*/ 2147483647 w 483"/>
              <a:gd name="T97" fmla="*/ 2147483647 h 260"/>
              <a:gd name="T98" fmla="*/ 2147483647 w 483"/>
              <a:gd name="T99" fmla="*/ 2147483647 h 260"/>
              <a:gd name="T100" fmla="*/ 2147483647 w 483"/>
              <a:gd name="T101" fmla="*/ 2147483647 h 260"/>
              <a:gd name="T102" fmla="*/ 2147483647 w 483"/>
              <a:gd name="T103" fmla="*/ 2147483647 h 260"/>
              <a:gd name="T104" fmla="*/ 2147483647 w 483"/>
              <a:gd name="T105" fmla="*/ 2147483647 h 260"/>
              <a:gd name="T106" fmla="*/ 2147483647 w 483"/>
              <a:gd name="T107" fmla="*/ 2147483647 h 260"/>
              <a:gd name="T108" fmla="*/ 2147483647 w 483"/>
              <a:gd name="T109" fmla="*/ 2147483647 h 260"/>
              <a:gd name="T110" fmla="*/ 2147483647 w 483"/>
              <a:gd name="T111" fmla="*/ 2147483647 h 260"/>
              <a:gd name="T112" fmla="*/ 2147483647 w 483"/>
              <a:gd name="T113" fmla="*/ 2147483647 h 260"/>
              <a:gd name="T114" fmla="*/ 2147483647 w 483"/>
              <a:gd name="T115" fmla="*/ 2147483647 h 260"/>
              <a:gd name="T116" fmla="*/ 2147483647 w 483"/>
              <a:gd name="T117" fmla="*/ 2147483647 h 260"/>
              <a:gd name="T118" fmla="*/ 2147483647 w 483"/>
              <a:gd name="T119" fmla="*/ 2147483647 h 260"/>
              <a:gd name="T120" fmla="*/ 2147483647 w 483"/>
              <a:gd name="T121" fmla="*/ 2147483647 h 260"/>
              <a:gd name="T122" fmla="*/ 2147483647 w 483"/>
              <a:gd name="T123" fmla="*/ 2147483647 h 2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83"/>
              <a:gd name="T187" fmla="*/ 0 h 260"/>
              <a:gd name="T188" fmla="*/ 483 w 483"/>
              <a:gd name="T189" fmla="*/ 260 h 26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solidFill>
            <a:schemeClr val="bg1"/>
          </a:solidFill>
          <a:ln w="9525">
            <a:solidFill>
              <a:schemeClr val="bg2"/>
            </a:solidFill>
            <a:round/>
            <a:headEnd/>
            <a:tailEnd/>
          </a:ln>
        </p:spPr>
        <p:txBody>
          <a:bodyPr/>
          <a:lstStyle/>
          <a:p>
            <a:endParaRPr lang="el-GR"/>
          </a:p>
        </p:txBody>
      </p:sp>
      <p:sp>
        <p:nvSpPr>
          <p:cNvPr id="14404" name="Freeform 337"/>
          <p:cNvSpPr>
            <a:spLocks/>
          </p:cNvSpPr>
          <p:nvPr/>
        </p:nvSpPr>
        <p:spPr bwMode="auto">
          <a:xfrm>
            <a:off x="5768975" y="3667125"/>
            <a:ext cx="71438" cy="7938"/>
          </a:xfrm>
          <a:custGeom>
            <a:avLst/>
            <a:gdLst>
              <a:gd name="T0" fmla="*/ 2147483647 w 54"/>
              <a:gd name="T1" fmla="*/ 2147483647 h 6"/>
              <a:gd name="T2" fmla="*/ 2147483647 w 54"/>
              <a:gd name="T3" fmla="*/ 2147483647 h 6"/>
              <a:gd name="T4" fmla="*/ 2147483647 w 54"/>
              <a:gd name="T5" fmla="*/ 0 h 6"/>
              <a:gd name="T6" fmla="*/ 0 w 54"/>
              <a:gd name="T7" fmla="*/ 2147483647 h 6"/>
              <a:gd name="T8" fmla="*/ 2147483647 w 54"/>
              <a:gd name="T9" fmla="*/ 2147483647 h 6"/>
              <a:gd name="T10" fmla="*/ 0 60000 65536"/>
              <a:gd name="T11" fmla="*/ 0 60000 65536"/>
              <a:gd name="T12" fmla="*/ 0 60000 65536"/>
              <a:gd name="T13" fmla="*/ 0 60000 65536"/>
              <a:gd name="T14" fmla="*/ 0 60000 65536"/>
              <a:gd name="T15" fmla="*/ 0 w 54"/>
              <a:gd name="T16" fmla="*/ 0 h 6"/>
              <a:gd name="T17" fmla="*/ 54 w 54"/>
              <a:gd name="T18" fmla="*/ 6 h 6"/>
            </a:gdLst>
            <a:ahLst/>
            <a:cxnLst>
              <a:cxn ang="T10">
                <a:pos x="T0" y="T1"/>
              </a:cxn>
              <a:cxn ang="T11">
                <a:pos x="T2" y="T3"/>
              </a:cxn>
              <a:cxn ang="T12">
                <a:pos x="T4" y="T5"/>
              </a:cxn>
              <a:cxn ang="T13">
                <a:pos x="T6" y="T7"/>
              </a:cxn>
              <a:cxn ang="T14">
                <a:pos x="T8" y="T9"/>
              </a:cxn>
            </a:cxnLst>
            <a:rect l="T15" t="T16" r="T17" b="T18"/>
            <a:pathLst>
              <a:path w="54" h="6">
                <a:moveTo>
                  <a:pt x="6" y="6"/>
                </a:moveTo>
                <a:lnTo>
                  <a:pt x="30" y="6"/>
                </a:lnTo>
                <a:lnTo>
                  <a:pt x="54" y="0"/>
                </a:lnTo>
                <a:lnTo>
                  <a:pt x="0" y="6"/>
                </a:lnTo>
                <a:lnTo>
                  <a:pt x="6" y="6"/>
                </a:lnTo>
                <a:close/>
              </a:path>
            </a:pathLst>
          </a:custGeom>
          <a:solidFill>
            <a:schemeClr val="bg1"/>
          </a:solidFill>
          <a:ln w="9525">
            <a:solidFill>
              <a:schemeClr val="bg2"/>
            </a:solidFill>
            <a:round/>
            <a:headEnd/>
            <a:tailEnd/>
          </a:ln>
        </p:spPr>
        <p:txBody>
          <a:bodyPr/>
          <a:lstStyle/>
          <a:p>
            <a:endParaRPr lang="el-GR"/>
          </a:p>
        </p:txBody>
      </p:sp>
      <p:sp>
        <p:nvSpPr>
          <p:cNvPr id="14405" name="Freeform 338"/>
          <p:cNvSpPr>
            <a:spLocks/>
          </p:cNvSpPr>
          <p:nvPr/>
        </p:nvSpPr>
        <p:spPr bwMode="auto">
          <a:xfrm>
            <a:off x="5659438" y="3009900"/>
            <a:ext cx="1011237" cy="709613"/>
          </a:xfrm>
          <a:custGeom>
            <a:avLst/>
            <a:gdLst>
              <a:gd name="T0" fmla="*/ 2147483647 w 129"/>
              <a:gd name="T1" fmla="*/ 2147483647 h 91"/>
              <a:gd name="T2" fmla="*/ 2147483647 w 129"/>
              <a:gd name="T3" fmla="*/ 2147483647 h 91"/>
              <a:gd name="T4" fmla="*/ 2147483647 w 129"/>
              <a:gd name="T5" fmla="*/ 2147483647 h 91"/>
              <a:gd name="T6" fmla="*/ 2147483647 w 129"/>
              <a:gd name="T7" fmla="*/ 2147483647 h 91"/>
              <a:gd name="T8" fmla="*/ 2147483647 w 129"/>
              <a:gd name="T9" fmla="*/ 2147483647 h 91"/>
              <a:gd name="T10" fmla="*/ 2147483647 w 129"/>
              <a:gd name="T11" fmla="*/ 2147483647 h 91"/>
              <a:gd name="T12" fmla="*/ 2147483647 w 129"/>
              <a:gd name="T13" fmla="*/ 2147483647 h 91"/>
              <a:gd name="T14" fmla="*/ 2147483647 w 129"/>
              <a:gd name="T15" fmla="*/ 2147483647 h 91"/>
              <a:gd name="T16" fmla="*/ 2147483647 w 129"/>
              <a:gd name="T17" fmla="*/ 2147483647 h 91"/>
              <a:gd name="T18" fmla="*/ 2147483647 w 129"/>
              <a:gd name="T19" fmla="*/ 2147483647 h 91"/>
              <a:gd name="T20" fmla="*/ 2147483647 w 129"/>
              <a:gd name="T21" fmla="*/ 2147483647 h 91"/>
              <a:gd name="T22" fmla="*/ 2147483647 w 129"/>
              <a:gd name="T23" fmla="*/ 2147483647 h 91"/>
              <a:gd name="T24" fmla="*/ 2147483647 w 129"/>
              <a:gd name="T25" fmla="*/ 2147483647 h 91"/>
              <a:gd name="T26" fmla="*/ 2147483647 w 129"/>
              <a:gd name="T27" fmla="*/ 2147483647 h 91"/>
              <a:gd name="T28" fmla="*/ 2147483647 w 129"/>
              <a:gd name="T29" fmla="*/ 2147483647 h 91"/>
              <a:gd name="T30" fmla="*/ 0 w 129"/>
              <a:gd name="T31" fmla="*/ 2147483647 h 91"/>
              <a:gd name="T32" fmla="*/ 2147483647 w 129"/>
              <a:gd name="T33" fmla="*/ 2147483647 h 91"/>
              <a:gd name="T34" fmla="*/ 2147483647 w 129"/>
              <a:gd name="T35" fmla="*/ 2147483647 h 91"/>
              <a:gd name="T36" fmla="*/ 2147483647 w 129"/>
              <a:gd name="T37" fmla="*/ 2147483647 h 91"/>
              <a:gd name="T38" fmla="*/ 2147483647 w 129"/>
              <a:gd name="T39" fmla="*/ 2147483647 h 91"/>
              <a:gd name="T40" fmla="*/ 2147483647 w 129"/>
              <a:gd name="T41" fmla="*/ 2147483647 h 91"/>
              <a:gd name="T42" fmla="*/ 2147483647 w 129"/>
              <a:gd name="T43" fmla="*/ 2147483647 h 91"/>
              <a:gd name="T44" fmla="*/ 2147483647 w 129"/>
              <a:gd name="T45" fmla="*/ 2147483647 h 91"/>
              <a:gd name="T46" fmla="*/ 2147483647 w 129"/>
              <a:gd name="T47" fmla="*/ 2147483647 h 91"/>
              <a:gd name="T48" fmla="*/ 2147483647 w 129"/>
              <a:gd name="T49" fmla="*/ 2147483647 h 91"/>
              <a:gd name="T50" fmla="*/ 2147483647 w 129"/>
              <a:gd name="T51" fmla="*/ 2147483647 h 91"/>
              <a:gd name="T52" fmla="*/ 2147483647 w 129"/>
              <a:gd name="T53" fmla="*/ 2147483647 h 91"/>
              <a:gd name="T54" fmla="*/ 2147483647 w 129"/>
              <a:gd name="T55" fmla="*/ 2147483647 h 91"/>
              <a:gd name="T56" fmla="*/ 2147483647 w 129"/>
              <a:gd name="T57" fmla="*/ 2147483647 h 91"/>
              <a:gd name="T58" fmla="*/ 2147483647 w 129"/>
              <a:gd name="T59" fmla="*/ 2147483647 h 91"/>
              <a:gd name="T60" fmla="*/ 2147483647 w 129"/>
              <a:gd name="T61" fmla="*/ 2147483647 h 91"/>
              <a:gd name="T62" fmla="*/ 2147483647 w 129"/>
              <a:gd name="T63" fmla="*/ 2147483647 h 91"/>
              <a:gd name="T64" fmla="*/ 2147483647 w 129"/>
              <a:gd name="T65" fmla="*/ 2147483647 h 91"/>
              <a:gd name="T66" fmla="*/ 2147483647 w 129"/>
              <a:gd name="T67" fmla="*/ 2147483647 h 91"/>
              <a:gd name="T68" fmla="*/ 2147483647 w 129"/>
              <a:gd name="T69" fmla="*/ 2147483647 h 9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9"/>
              <a:gd name="T106" fmla="*/ 0 h 91"/>
              <a:gd name="T107" fmla="*/ 129 w 129"/>
              <a:gd name="T108" fmla="*/ 91 h 9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9" h="91">
                <a:moveTo>
                  <a:pt x="89" y="79"/>
                </a:moveTo>
                <a:cubicBezTo>
                  <a:pt x="87" y="77"/>
                  <a:pt x="87" y="77"/>
                  <a:pt x="87" y="77"/>
                </a:cubicBezTo>
                <a:cubicBezTo>
                  <a:pt x="88" y="73"/>
                  <a:pt x="88" y="73"/>
                  <a:pt x="88" y="73"/>
                </a:cubicBezTo>
                <a:cubicBezTo>
                  <a:pt x="96" y="71"/>
                  <a:pt x="96" y="71"/>
                  <a:pt x="96" y="71"/>
                </a:cubicBezTo>
                <a:cubicBezTo>
                  <a:pt x="101" y="67"/>
                  <a:pt x="101" y="67"/>
                  <a:pt x="101" y="67"/>
                </a:cubicBezTo>
                <a:cubicBezTo>
                  <a:pt x="105" y="63"/>
                  <a:pt x="105" y="63"/>
                  <a:pt x="105" y="63"/>
                </a:cubicBezTo>
                <a:cubicBezTo>
                  <a:pt x="107" y="51"/>
                  <a:pt x="107" y="51"/>
                  <a:pt x="107" y="51"/>
                </a:cubicBezTo>
                <a:cubicBezTo>
                  <a:pt x="114" y="50"/>
                  <a:pt x="114" y="50"/>
                  <a:pt x="114" y="50"/>
                </a:cubicBezTo>
                <a:cubicBezTo>
                  <a:pt x="116" y="40"/>
                  <a:pt x="116" y="40"/>
                  <a:pt x="116" y="40"/>
                </a:cubicBezTo>
                <a:cubicBezTo>
                  <a:pt x="124" y="41"/>
                  <a:pt x="124" y="41"/>
                  <a:pt x="124" y="41"/>
                </a:cubicBezTo>
                <a:cubicBezTo>
                  <a:pt x="126" y="35"/>
                  <a:pt x="126" y="35"/>
                  <a:pt x="126" y="35"/>
                </a:cubicBezTo>
                <a:cubicBezTo>
                  <a:pt x="129" y="34"/>
                  <a:pt x="129" y="34"/>
                  <a:pt x="129" y="34"/>
                </a:cubicBezTo>
                <a:cubicBezTo>
                  <a:pt x="129" y="29"/>
                  <a:pt x="129" y="29"/>
                  <a:pt x="129" y="29"/>
                </a:cubicBezTo>
                <a:cubicBezTo>
                  <a:pt x="122" y="27"/>
                  <a:pt x="122" y="27"/>
                  <a:pt x="122" y="27"/>
                </a:cubicBezTo>
                <a:cubicBezTo>
                  <a:pt x="114" y="23"/>
                  <a:pt x="114" y="23"/>
                  <a:pt x="114" y="23"/>
                </a:cubicBezTo>
                <a:cubicBezTo>
                  <a:pt x="104" y="23"/>
                  <a:pt x="104" y="23"/>
                  <a:pt x="104" y="23"/>
                </a:cubicBezTo>
                <a:cubicBezTo>
                  <a:pt x="100" y="14"/>
                  <a:pt x="100" y="14"/>
                  <a:pt x="100" y="14"/>
                </a:cubicBezTo>
                <a:cubicBezTo>
                  <a:pt x="96" y="6"/>
                  <a:pt x="96" y="6"/>
                  <a:pt x="96" y="6"/>
                </a:cubicBezTo>
                <a:cubicBezTo>
                  <a:pt x="91" y="6"/>
                  <a:pt x="91" y="6"/>
                  <a:pt x="91" y="6"/>
                </a:cubicBezTo>
                <a:cubicBezTo>
                  <a:pt x="82" y="9"/>
                  <a:pt x="82" y="9"/>
                  <a:pt x="82" y="9"/>
                </a:cubicBezTo>
                <a:cubicBezTo>
                  <a:pt x="74" y="0"/>
                  <a:pt x="74" y="0"/>
                  <a:pt x="74" y="0"/>
                </a:cubicBezTo>
                <a:cubicBezTo>
                  <a:pt x="62" y="3"/>
                  <a:pt x="62" y="3"/>
                  <a:pt x="62" y="3"/>
                </a:cubicBezTo>
                <a:cubicBezTo>
                  <a:pt x="49" y="7"/>
                  <a:pt x="49" y="7"/>
                  <a:pt x="49" y="7"/>
                </a:cubicBezTo>
                <a:cubicBezTo>
                  <a:pt x="45" y="16"/>
                  <a:pt x="45" y="16"/>
                  <a:pt x="45" y="16"/>
                </a:cubicBezTo>
                <a:cubicBezTo>
                  <a:pt x="47" y="23"/>
                  <a:pt x="47" y="23"/>
                  <a:pt x="47" y="23"/>
                </a:cubicBezTo>
                <a:cubicBezTo>
                  <a:pt x="40" y="24"/>
                  <a:pt x="40" y="24"/>
                  <a:pt x="40" y="24"/>
                </a:cubicBezTo>
                <a:cubicBezTo>
                  <a:pt x="33" y="23"/>
                  <a:pt x="33" y="23"/>
                  <a:pt x="33" y="23"/>
                </a:cubicBezTo>
                <a:cubicBezTo>
                  <a:pt x="27" y="24"/>
                  <a:pt x="27" y="24"/>
                  <a:pt x="27" y="24"/>
                </a:cubicBezTo>
                <a:cubicBezTo>
                  <a:pt x="22" y="20"/>
                  <a:pt x="22" y="20"/>
                  <a:pt x="22" y="20"/>
                </a:cubicBezTo>
                <a:cubicBezTo>
                  <a:pt x="13" y="21"/>
                  <a:pt x="13" y="21"/>
                  <a:pt x="13" y="21"/>
                </a:cubicBezTo>
                <a:cubicBezTo>
                  <a:pt x="3" y="26"/>
                  <a:pt x="3" y="26"/>
                  <a:pt x="3" y="26"/>
                </a:cubicBezTo>
                <a:cubicBezTo>
                  <a:pt x="0" y="33"/>
                  <a:pt x="0" y="33"/>
                  <a:pt x="0" y="33"/>
                </a:cubicBezTo>
                <a:cubicBezTo>
                  <a:pt x="4" y="37"/>
                  <a:pt x="4" y="37"/>
                  <a:pt x="4" y="37"/>
                </a:cubicBezTo>
                <a:cubicBezTo>
                  <a:pt x="6" y="42"/>
                  <a:pt x="6" y="42"/>
                  <a:pt x="6" y="42"/>
                </a:cubicBezTo>
                <a:cubicBezTo>
                  <a:pt x="13" y="41"/>
                  <a:pt x="13" y="41"/>
                  <a:pt x="13" y="41"/>
                </a:cubicBezTo>
                <a:cubicBezTo>
                  <a:pt x="19" y="41"/>
                  <a:pt x="19" y="41"/>
                  <a:pt x="19" y="41"/>
                </a:cubicBezTo>
                <a:cubicBezTo>
                  <a:pt x="26" y="49"/>
                  <a:pt x="26" y="49"/>
                  <a:pt x="26" y="49"/>
                </a:cubicBezTo>
                <a:cubicBezTo>
                  <a:pt x="20" y="50"/>
                  <a:pt x="20" y="50"/>
                  <a:pt x="20" y="50"/>
                </a:cubicBezTo>
                <a:cubicBezTo>
                  <a:pt x="16" y="50"/>
                  <a:pt x="16" y="50"/>
                  <a:pt x="16" y="50"/>
                </a:cubicBezTo>
                <a:cubicBezTo>
                  <a:pt x="13" y="52"/>
                  <a:pt x="13" y="52"/>
                  <a:pt x="13" y="52"/>
                </a:cubicBezTo>
                <a:cubicBezTo>
                  <a:pt x="16" y="59"/>
                  <a:pt x="16" y="59"/>
                  <a:pt x="16" y="59"/>
                </a:cubicBezTo>
                <a:cubicBezTo>
                  <a:pt x="16" y="59"/>
                  <a:pt x="20" y="62"/>
                  <a:pt x="20" y="63"/>
                </a:cubicBezTo>
                <a:cubicBezTo>
                  <a:pt x="20" y="64"/>
                  <a:pt x="20" y="72"/>
                  <a:pt x="20" y="72"/>
                </a:cubicBezTo>
                <a:cubicBezTo>
                  <a:pt x="24" y="76"/>
                  <a:pt x="24" y="76"/>
                  <a:pt x="24" y="76"/>
                </a:cubicBezTo>
                <a:cubicBezTo>
                  <a:pt x="23" y="84"/>
                  <a:pt x="23" y="84"/>
                  <a:pt x="23" y="84"/>
                </a:cubicBezTo>
                <a:cubicBezTo>
                  <a:pt x="24" y="82"/>
                  <a:pt x="24" y="82"/>
                  <a:pt x="24" y="82"/>
                </a:cubicBezTo>
                <a:cubicBezTo>
                  <a:pt x="29" y="80"/>
                  <a:pt x="29" y="80"/>
                  <a:pt x="29" y="80"/>
                </a:cubicBezTo>
                <a:cubicBezTo>
                  <a:pt x="33" y="79"/>
                  <a:pt x="33" y="79"/>
                  <a:pt x="33" y="79"/>
                </a:cubicBezTo>
                <a:cubicBezTo>
                  <a:pt x="38" y="82"/>
                  <a:pt x="38" y="82"/>
                  <a:pt x="38" y="82"/>
                </a:cubicBezTo>
                <a:cubicBezTo>
                  <a:pt x="42" y="85"/>
                  <a:pt x="42" y="85"/>
                  <a:pt x="42" y="85"/>
                </a:cubicBezTo>
                <a:cubicBezTo>
                  <a:pt x="46" y="86"/>
                  <a:pt x="46" y="86"/>
                  <a:pt x="46" y="86"/>
                </a:cubicBezTo>
                <a:cubicBezTo>
                  <a:pt x="46" y="89"/>
                  <a:pt x="46" y="89"/>
                  <a:pt x="46" y="89"/>
                </a:cubicBezTo>
                <a:cubicBezTo>
                  <a:pt x="48" y="90"/>
                  <a:pt x="48" y="90"/>
                  <a:pt x="48" y="90"/>
                </a:cubicBezTo>
                <a:cubicBezTo>
                  <a:pt x="51" y="91"/>
                  <a:pt x="51" y="91"/>
                  <a:pt x="51" y="91"/>
                </a:cubicBezTo>
                <a:cubicBezTo>
                  <a:pt x="53" y="89"/>
                  <a:pt x="53" y="89"/>
                  <a:pt x="53" y="89"/>
                </a:cubicBezTo>
                <a:cubicBezTo>
                  <a:pt x="58" y="87"/>
                  <a:pt x="58" y="87"/>
                  <a:pt x="58" y="87"/>
                </a:cubicBezTo>
                <a:cubicBezTo>
                  <a:pt x="59" y="82"/>
                  <a:pt x="59" y="82"/>
                  <a:pt x="59" y="82"/>
                </a:cubicBezTo>
                <a:cubicBezTo>
                  <a:pt x="63" y="83"/>
                  <a:pt x="63" y="83"/>
                  <a:pt x="63" y="83"/>
                </a:cubicBezTo>
                <a:cubicBezTo>
                  <a:pt x="66" y="83"/>
                  <a:pt x="66" y="83"/>
                  <a:pt x="66" y="83"/>
                </a:cubicBezTo>
                <a:cubicBezTo>
                  <a:pt x="68" y="85"/>
                  <a:pt x="68" y="85"/>
                  <a:pt x="68" y="85"/>
                </a:cubicBezTo>
                <a:cubicBezTo>
                  <a:pt x="72" y="84"/>
                  <a:pt x="72" y="84"/>
                  <a:pt x="72" y="84"/>
                </a:cubicBezTo>
                <a:cubicBezTo>
                  <a:pt x="74" y="82"/>
                  <a:pt x="74" y="82"/>
                  <a:pt x="74" y="82"/>
                </a:cubicBezTo>
                <a:cubicBezTo>
                  <a:pt x="77" y="79"/>
                  <a:pt x="77" y="79"/>
                  <a:pt x="77" y="79"/>
                </a:cubicBezTo>
                <a:cubicBezTo>
                  <a:pt x="78" y="80"/>
                  <a:pt x="78" y="80"/>
                  <a:pt x="78" y="80"/>
                </a:cubicBezTo>
                <a:cubicBezTo>
                  <a:pt x="79" y="83"/>
                  <a:pt x="79" y="83"/>
                  <a:pt x="79" y="83"/>
                </a:cubicBezTo>
                <a:cubicBezTo>
                  <a:pt x="82" y="83"/>
                  <a:pt x="82" y="83"/>
                  <a:pt x="82" y="83"/>
                </a:cubicBezTo>
                <a:cubicBezTo>
                  <a:pt x="86" y="82"/>
                  <a:pt x="86" y="82"/>
                  <a:pt x="86" y="82"/>
                </a:cubicBezTo>
                <a:cubicBezTo>
                  <a:pt x="88" y="82"/>
                  <a:pt x="88" y="82"/>
                  <a:pt x="88" y="82"/>
                </a:cubicBezTo>
                <a:cubicBezTo>
                  <a:pt x="88" y="83"/>
                  <a:pt x="88" y="83"/>
                  <a:pt x="88" y="83"/>
                </a:cubicBezTo>
                <a:cubicBezTo>
                  <a:pt x="90" y="82"/>
                  <a:pt x="90" y="82"/>
                  <a:pt x="90" y="82"/>
                </a:cubicBezTo>
                <a:lnTo>
                  <a:pt x="89" y="79"/>
                </a:lnTo>
                <a:close/>
              </a:path>
            </a:pathLst>
          </a:custGeom>
          <a:solidFill>
            <a:schemeClr val="bg1"/>
          </a:solidFill>
          <a:ln w="9525">
            <a:solidFill>
              <a:schemeClr val="bg2"/>
            </a:solidFill>
            <a:round/>
            <a:headEnd/>
            <a:tailEnd/>
          </a:ln>
        </p:spPr>
        <p:txBody>
          <a:bodyPr/>
          <a:lstStyle/>
          <a:p>
            <a:endParaRPr lang="el-GR"/>
          </a:p>
        </p:txBody>
      </p:sp>
      <p:sp>
        <p:nvSpPr>
          <p:cNvPr id="14406" name="Freeform 339"/>
          <p:cNvSpPr>
            <a:spLocks/>
          </p:cNvSpPr>
          <p:nvPr/>
        </p:nvSpPr>
        <p:spPr bwMode="auto">
          <a:xfrm>
            <a:off x="5721350" y="3643313"/>
            <a:ext cx="22225" cy="14287"/>
          </a:xfrm>
          <a:custGeom>
            <a:avLst/>
            <a:gdLst>
              <a:gd name="T0" fmla="*/ 0 w 18"/>
              <a:gd name="T1" fmla="*/ 0 h 12"/>
              <a:gd name="T2" fmla="*/ 0 w 18"/>
              <a:gd name="T3" fmla="*/ 2147483647 h 12"/>
              <a:gd name="T4" fmla="*/ 2147483647 w 18"/>
              <a:gd name="T5" fmla="*/ 2147483647 h 12"/>
              <a:gd name="T6" fmla="*/ 2147483647 w 18"/>
              <a:gd name="T7" fmla="*/ 2147483647 h 12"/>
              <a:gd name="T8" fmla="*/ 0 w 18"/>
              <a:gd name="T9" fmla="*/ 0 h 12"/>
              <a:gd name="T10" fmla="*/ 0 60000 65536"/>
              <a:gd name="T11" fmla="*/ 0 60000 65536"/>
              <a:gd name="T12" fmla="*/ 0 60000 65536"/>
              <a:gd name="T13" fmla="*/ 0 60000 65536"/>
              <a:gd name="T14" fmla="*/ 0 60000 65536"/>
              <a:gd name="T15" fmla="*/ 0 w 18"/>
              <a:gd name="T16" fmla="*/ 0 h 12"/>
              <a:gd name="T17" fmla="*/ 18 w 18"/>
              <a:gd name="T18" fmla="*/ 12 h 12"/>
            </a:gdLst>
            <a:ahLst/>
            <a:cxnLst>
              <a:cxn ang="T10">
                <a:pos x="T0" y="T1"/>
              </a:cxn>
              <a:cxn ang="T11">
                <a:pos x="T2" y="T3"/>
              </a:cxn>
              <a:cxn ang="T12">
                <a:pos x="T4" y="T5"/>
              </a:cxn>
              <a:cxn ang="T13">
                <a:pos x="T6" y="T7"/>
              </a:cxn>
              <a:cxn ang="T14">
                <a:pos x="T8" y="T9"/>
              </a:cxn>
            </a:cxnLst>
            <a:rect l="T15" t="T16" r="T17" b="T18"/>
            <a:pathLst>
              <a:path w="18" h="12">
                <a:moveTo>
                  <a:pt x="0" y="0"/>
                </a:moveTo>
                <a:lnTo>
                  <a:pt x="0" y="12"/>
                </a:lnTo>
                <a:lnTo>
                  <a:pt x="18" y="12"/>
                </a:lnTo>
                <a:lnTo>
                  <a:pt x="12" y="12"/>
                </a:lnTo>
                <a:lnTo>
                  <a:pt x="0" y="0"/>
                </a:lnTo>
                <a:close/>
              </a:path>
            </a:pathLst>
          </a:custGeom>
          <a:solidFill>
            <a:schemeClr val="bg1"/>
          </a:solidFill>
          <a:ln w="9525">
            <a:solidFill>
              <a:schemeClr val="bg2"/>
            </a:solidFill>
            <a:round/>
            <a:headEnd/>
            <a:tailEnd/>
          </a:ln>
        </p:spPr>
        <p:txBody>
          <a:bodyPr/>
          <a:lstStyle/>
          <a:p>
            <a:endParaRPr lang="el-GR"/>
          </a:p>
        </p:txBody>
      </p:sp>
      <p:sp>
        <p:nvSpPr>
          <p:cNvPr id="14407" name="Rectangle 340"/>
          <p:cNvSpPr>
            <a:spLocks noChangeArrowheads="1"/>
          </p:cNvSpPr>
          <p:nvPr/>
        </p:nvSpPr>
        <p:spPr bwMode="auto">
          <a:xfrm>
            <a:off x="4903788" y="3275013"/>
            <a:ext cx="9525" cy="1587"/>
          </a:xfrm>
          <a:prstGeom prst="rect">
            <a:avLst/>
          </a:prstGeom>
          <a:solidFill>
            <a:schemeClr val="bg1"/>
          </a:solidFill>
          <a:ln w="9525">
            <a:solidFill>
              <a:schemeClr val="bg2"/>
            </a:solidFill>
            <a:miter lim="800000"/>
            <a:headEnd/>
            <a:tailEnd/>
          </a:ln>
        </p:spPr>
        <p:txBody>
          <a:bodyPr/>
          <a:lstStyle/>
          <a:p>
            <a:pPr algn="ctr">
              <a:spcBef>
                <a:spcPct val="15000"/>
              </a:spcBef>
            </a:pPr>
            <a:endParaRPr lang="el-GR" altLang="en-US"/>
          </a:p>
        </p:txBody>
      </p:sp>
      <p:sp>
        <p:nvSpPr>
          <p:cNvPr id="14408" name="Freeform 341"/>
          <p:cNvSpPr>
            <a:spLocks/>
          </p:cNvSpPr>
          <p:nvPr/>
        </p:nvSpPr>
        <p:spPr bwMode="auto">
          <a:xfrm>
            <a:off x="4732338" y="3267075"/>
            <a:ext cx="187325" cy="85725"/>
          </a:xfrm>
          <a:custGeom>
            <a:avLst/>
            <a:gdLst>
              <a:gd name="T0" fmla="*/ 2147483647 w 24"/>
              <a:gd name="T1" fmla="*/ 2147483647 h 11"/>
              <a:gd name="T2" fmla="*/ 2147483647 w 24"/>
              <a:gd name="T3" fmla="*/ 2147483647 h 11"/>
              <a:gd name="T4" fmla="*/ 2147483647 w 24"/>
              <a:gd name="T5" fmla="*/ 2147483647 h 11"/>
              <a:gd name="T6" fmla="*/ 2147483647 w 24"/>
              <a:gd name="T7" fmla="*/ 2147483647 h 11"/>
              <a:gd name="T8" fmla="*/ 2147483647 w 24"/>
              <a:gd name="T9" fmla="*/ 2147483647 h 11"/>
              <a:gd name="T10" fmla="*/ 2147483647 w 24"/>
              <a:gd name="T11" fmla="*/ 2147483647 h 11"/>
              <a:gd name="T12" fmla="*/ 2147483647 w 24"/>
              <a:gd name="T13" fmla="*/ 0 h 11"/>
              <a:gd name="T14" fmla="*/ 2147483647 w 24"/>
              <a:gd name="T15" fmla="*/ 2147483647 h 11"/>
              <a:gd name="T16" fmla="*/ 2147483647 w 24"/>
              <a:gd name="T17" fmla="*/ 2147483647 h 11"/>
              <a:gd name="T18" fmla="*/ 2147483647 w 24"/>
              <a:gd name="T19" fmla="*/ 2147483647 h 11"/>
              <a:gd name="T20" fmla="*/ 2147483647 w 24"/>
              <a:gd name="T21" fmla="*/ 2147483647 h 11"/>
              <a:gd name="T22" fmla="*/ 2147483647 w 24"/>
              <a:gd name="T23" fmla="*/ 2147483647 h 11"/>
              <a:gd name="T24" fmla="*/ 2147483647 w 24"/>
              <a:gd name="T25" fmla="*/ 2147483647 h 11"/>
              <a:gd name="T26" fmla="*/ 2147483647 w 24"/>
              <a:gd name="T27" fmla="*/ 2147483647 h 11"/>
              <a:gd name="T28" fmla="*/ 2147483647 w 24"/>
              <a:gd name="T29" fmla="*/ 2147483647 h 11"/>
              <a:gd name="T30" fmla="*/ 2147483647 w 24"/>
              <a:gd name="T31" fmla="*/ 2147483647 h 11"/>
              <a:gd name="T32" fmla="*/ 2147483647 w 24"/>
              <a:gd name="T33" fmla="*/ 2147483647 h 11"/>
              <a:gd name="T34" fmla="*/ 2147483647 w 24"/>
              <a:gd name="T35" fmla="*/ 2147483647 h 11"/>
              <a:gd name="T36" fmla="*/ 0 w 24"/>
              <a:gd name="T37" fmla="*/ 2147483647 h 11"/>
              <a:gd name="T38" fmla="*/ 2147483647 w 24"/>
              <a:gd name="T39" fmla="*/ 2147483647 h 11"/>
              <a:gd name="T40" fmla="*/ 2147483647 w 24"/>
              <a:gd name="T41" fmla="*/ 2147483647 h 11"/>
              <a:gd name="T42" fmla="*/ 2147483647 w 24"/>
              <a:gd name="T43" fmla="*/ 2147483647 h 11"/>
              <a:gd name="T44" fmla="*/ 2147483647 w 24"/>
              <a:gd name="T45" fmla="*/ 2147483647 h 11"/>
              <a:gd name="T46" fmla="*/ 2147483647 w 24"/>
              <a:gd name="T47" fmla="*/ 2147483647 h 11"/>
              <a:gd name="T48" fmla="*/ 2147483647 w 24"/>
              <a:gd name="T49" fmla="*/ 2147483647 h 11"/>
              <a:gd name="T50" fmla="*/ 2147483647 w 24"/>
              <a:gd name="T51" fmla="*/ 2147483647 h 11"/>
              <a:gd name="T52" fmla="*/ 2147483647 w 24"/>
              <a:gd name="T53" fmla="*/ 2147483647 h 11"/>
              <a:gd name="T54" fmla="*/ 2147483647 w 24"/>
              <a:gd name="T55" fmla="*/ 2147483647 h 11"/>
              <a:gd name="T56" fmla="*/ 2147483647 w 24"/>
              <a:gd name="T57" fmla="*/ 2147483647 h 11"/>
              <a:gd name="T58" fmla="*/ 2147483647 w 24"/>
              <a:gd name="T59" fmla="*/ 2147483647 h 1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4"/>
              <a:gd name="T91" fmla="*/ 0 h 11"/>
              <a:gd name="T92" fmla="*/ 24 w 24"/>
              <a:gd name="T93" fmla="*/ 11 h 1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4" h="11">
                <a:moveTo>
                  <a:pt x="23" y="6"/>
                </a:moveTo>
                <a:cubicBezTo>
                  <a:pt x="24" y="4"/>
                  <a:pt x="24" y="4"/>
                  <a:pt x="24" y="4"/>
                </a:cubicBezTo>
                <a:cubicBezTo>
                  <a:pt x="24" y="4"/>
                  <a:pt x="24" y="4"/>
                  <a:pt x="24" y="4"/>
                </a:cubicBezTo>
                <a:cubicBezTo>
                  <a:pt x="23" y="2"/>
                  <a:pt x="23" y="2"/>
                  <a:pt x="23" y="2"/>
                </a:cubicBezTo>
                <a:cubicBezTo>
                  <a:pt x="23" y="1"/>
                  <a:pt x="23" y="1"/>
                  <a:pt x="23" y="1"/>
                </a:cubicBezTo>
                <a:cubicBezTo>
                  <a:pt x="22" y="1"/>
                  <a:pt x="22" y="1"/>
                  <a:pt x="22" y="1"/>
                </a:cubicBezTo>
                <a:cubicBezTo>
                  <a:pt x="18" y="0"/>
                  <a:pt x="18" y="0"/>
                  <a:pt x="18" y="0"/>
                </a:cubicBezTo>
                <a:cubicBezTo>
                  <a:pt x="17" y="1"/>
                  <a:pt x="17" y="1"/>
                  <a:pt x="17" y="1"/>
                </a:cubicBezTo>
                <a:cubicBezTo>
                  <a:pt x="14" y="1"/>
                  <a:pt x="14" y="1"/>
                  <a:pt x="14" y="1"/>
                </a:cubicBezTo>
                <a:cubicBezTo>
                  <a:pt x="13" y="2"/>
                  <a:pt x="13" y="2"/>
                  <a:pt x="13" y="2"/>
                </a:cubicBezTo>
                <a:cubicBezTo>
                  <a:pt x="11" y="3"/>
                  <a:pt x="11" y="3"/>
                  <a:pt x="11" y="3"/>
                </a:cubicBezTo>
                <a:cubicBezTo>
                  <a:pt x="12" y="5"/>
                  <a:pt x="12" y="5"/>
                  <a:pt x="12" y="5"/>
                </a:cubicBezTo>
                <a:cubicBezTo>
                  <a:pt x="12" y="5"/>
                  <a:pt x="12" y="6"/>
                  <a:pt x="11" y="6"/>
                </a:cubicBezTo>
                <a:cubicBezTo>
                  <a:pt x="11" y="6"/>
                  <a:pt x="10" y="6"/>
                  <a:pt x="10" y="6"/>
                </a:cubicBezTo>
                <a:cubicBezTo>
                  <a:pt x="6" y="7"/>
                  <a:pt x="6" y="7"/>
                  <a:pt x="6" y="7"/>
                </a:cubicBezTo>
                <a:cubicBezTo>
                  <a:pt x="4" y="7"/>
                  <a:pt x="4" y="7"/>
                  <a:pt x="4" y="7"/>
                </a:cubicBezTo>
                <a:cubicBezTo>
                  <a:pt x="4" y="7"/>
                  <a:pt x="2" y="8"/>
                  <a:pt x="2" y="7"/>
                </a:cubicBezTo>
                <a:cubicBezTo>
                  <a:pt x="2" y="7"/>
                  <a:pt x="1" y="7"/>
                  <a:pt x="1" y="7"/>
                </a:cubicBezTo>
                <a:cubicBezTo>
                  <a:pt x="0" y="7"/>
                  <a:pt x="0" y="7"/>
                  <a:pt x="0" y="7"/>
                </a:cubicBezTo>
                <a:cubicBezTo>
                  <a:pt x="1" y="8"/>
                  <a:pt x="1" y="8"/>
                  <a:pt x="1" y="8"/>
                </a:cubicBezTo>
                <a:cubicBezTo>
                  <a:pt x="3" y="10"/>
                  <a:pt x="3" y="10"/>
                  <a:pt x="3" y="10"/>
                </a:cubicBezTo>
                <a:cubicBezTo>
                  <a:pt x="4" y="11"/>
                  <a:pt x="4" y="11"/>
                  <a:pt x="4" y="11"/>
                </a:cubicBezTo>
                <a:cubicBezTo>
                  <a:pt x="5" y="10"/>
                  <a:pt x="5" y="10"/>
                  <a:pt x="5" y="10"/>
                </a:cubicBezTo>
                <a:cubicBezTo>
                  <a:pt x="9" y="10"/>
                  <a:pt x="9" y="10"/>
                  <a:pt x="9" y="10"/>
                </a:cubicBezTo>
                <a:cubicBezTo>
                  <a:pt x="13" y="11"/>
                  <a:pt x="13" y="11"/>
                  <a:pt x="13" y="11"/>
                </a:cubicBezTo>
                <a:cubicBezTo>
                  <a:pt x="14" y="11"/>
                  <a:pt x="14" y="11"/>
                  <a:pt x="14" y="11"/>
                </a:cubicBezTo>
                <a:cubicBezTo>
                  <a:pt x="18" y="11"/>
                  <a:pt x="18" y="11"/>
                  <a:pt x="18" y="11"/>
                </a:cubicBezTo>
                <a:cubicBezTo>
                  <a:pt x="21" y="9"/>
                  <a:pt x="21" y="9"/>
                  <a:pt x="21" y="9"/>
                </a:cubicBezTo>
                <a:cubicBezTo>
                  <a:pt x="22" y="9"/>
                  <a:pt x="22" y="9"/>
                  <a:pt x="22" y="9"/>
                </a:cubicBezTo>
                <a:lnTo>
                  <a:pt x="23" y="6"/>
                </a:lnTo>
                <a:close/>
              </a:path>
            </a:pathLst>
          </a:custGeom>
          <a:solidFill>
            <a:schemeClr val="bg1"/>
          </a:solidFill>
          <a:ln w="9525">
            <a:solidFill>
              <a:schemeClr val="bg2"/>
            </a:solidFill>
            <a:round/>
            <a:headEnd/>
            <a:tailEnd/>
          </a:ln>
        </p:spPr>
        <p:txBody>
          <a:bodyPr/>
          <a:lstStyle/>
          <a:p>
            <a:endParaRPr lang="el-GR"/>
          </a:p>
        </p:txBody>
      </p:sp>
      <p:sp>
        <p:nvSpPr>
          <p:cNvPr id="14409" name="Freeform 342"/>
          <p:cNvSpPr>
            <a:spLocks/>
          </p:cNvSpPr>
          <p:nvPr/>
        </p:nvSpPr>
        <p:spPr bwMode="auto">
          <a:xfrm>
            <a:off x="4386263" y="3182938"/>
            <a:ext cx="314325" cy="317500"/>
          </a:xfrm>
          <a:custGeom>
            <a:avLst/>
            <a:gdLst>
              <a:gd name="T0" fmla="*/ 2147483647 w 40"/>
              <a:gd name="T1" fmla="*/ 2147483647 h 41"/>
              <a:gd name="T2" fmla="*/ 2147483647 w 40"/>
              <a:gd name="T3" fmla="*/ 2147483647 h 41"/>
              <a:gd name="T4" fmla="*/ 2147483647 w 40"/>
              <a:gd name="T5" fmla="*/ 2147483647 h 41"/>
              <a:gd name="T6" fmla="*/ 2147483647 w 40"/>
              <a:gd name="T7" fmla="*/ 2147483647 h 41"/>
              <a:gd name="T8" fmla="*/ 2147483647 w 40"/>
              <a:gd name="T9" fmla="*/ 2147483647 h 41"/>
              <a:gd name="T10" fmla="*/ 2147483647 w 40"/>
              <a:gd name="T11" fmla="*/ 2147483647 h 41"/>
              <a:gd name="T12" fmla="*/ 2147483647 w 40"/>
              <a:gd name="T13" fmla="*/ 2147483647 h 41"/>
              <a:gd name="T14" fmla="*/ 2147483647 w 40"/>
              <a:gd name="T15" fmla="*/ 2147483647 h 41"/>
              <a:gd name="T16" fmla="*/ 2147483647 w 40"/>
              <a:gd name="T17" fmla="*/ 2147483647 h 41"/>
              <a:gd name="T18" fmla="*/ 2147483647 w 40"/>
              <a:gd name="T19" fmla="*/ 2147483647 h 41"/>
              <a:gd name="T20" fmla="*/ 2147483647 w 40"/>
              <a:gd name="T21" fmla="*/ 2147483647 h 41"/>
              <a:gd name="T22" fmla="*/ 2147483647 w 40"/>
              <a:gd name="T23" fmla="*/ 2147483647 h 41"/>
              <a:gd name="T24" fmla="*/ 2147483647 w 40"/>
              <a:gd name="T25" fmla="*/ 2147483647 h 41"/>
              <a:gd name="T26" fmla="*/ 2147483647 w 40"/>
              <a:gd name="T27" fmla="*/ 2147483647 h 41"/>
              <a:gd name="T28" fmla="*/ 2147483647 w 40"/>
              <a:gd name="T29" fmla="*/ 2147483647 h 41"/>
              <a:gd name="T30" fmla="*/ 2147483647 w 40"/>
              <a:gd name="T31" fmla="*/ 2147483647 h 41"/>
              <a:gd name="T32" fmla="*/ 2147483647 w 40"/>
              <a:gd name="T33" fmla="*/ 2147483647 h 41"/>
              <a:gd name="T34" fmla="*/ 2147483647 w 40"/>
              <a:gd name="T35" fmla="*/ 2147483647 h 41"/>
              <a:gd name="T36" fmla="*/ 2147483647 w 40"/>
              <a:gd name="T37" fmla="*/ 2147483647 h 41"/>
              <a:gd name="T38" fmla="*/ 2147483647 w 40"/>
              <a:gd name="T39" fmla="*/ 2147483647 h 41"/>
              <a:gd name="T40" fmla="*/ 2147483647 w 40"/>
              <a:gd name="T41" fmla="*/ 0 h 41"/>
              <a:gd name="T42" fmla="*/ 2147483647 w 40"/>
              <a:gd name="T43" fmla="*/ 2147483647 h 41"/>
              <a:gd name="T44" fmla="*/ 2147483647 w 40"/>
              <a:gd name="T45" fmla="*/ 2147483647 h 41"/>
              <a:gd name="T46" fmla="*/ 2147483647 w 40"/>
              <a:gd name="T47" fmla="*/ 2147483647 h 41"/>
              <a:gd name="T48" fmla="*/ 2147483647 w 40"/>
              <a:gd name="T49" fmla="*/ 2147483647 h 41"/>
              <a:gd name="T50" fmla="*/ 2147483647 w 40"/>
              <a:gd name="T51" fmla="*/ 2147483647 h 41"/>
              <a:gd name="T52" fmla="*/ 2147483647 w 40"/>
              <a:gd name="T53" fmla="*/ 2147483647 h 41"/>
              <a:gd name="T54" fmla="*/ 2147483647 w 40"/>
              <a:gd name="T55" fmla="*/ 2147483647 h 41"/>
              <a:gd name="T56" fmla="*/ 2147483647 w 40"/>
              <a:gd name="T57" fmla="*/ 2147483647 h 41"/>
              <a:gd name="T58" fmla="*/ 2147483647 w 40"/>
              <a:gd name="T59" fmla="*/ 2147483647 h 41"/>
              <a:gd name="T60" fmla="*/ 2147483647 w 40"/>
              <a:gd name="T61" fmla="*/ 2147483647 h 41"/>
              <a:gd name="T62" fmla="*/ 2147483647 w 40"/>
              <a:gd name="T63" fmla="*/ 2147483647 h 41"/>
              <a:gd name="T64" fmla="*/ 2147483647 w 40"/>
              <a:gd name="T65" fmla="*/ 2147483647 h 41"/>
              <a:gd name="T66" fmla="*/ 0 w 40"/>
              <a:gd name="T67" fmla="*/ 2147483647 h 41"/>
              <a:gd name="T68" fmla="*/ 0 w 40"/>
              <a:gd name="T69" fmla="*/ 2147483647 h 41"/>
              <a:gd name="T70" fmla="*/ 0 w 40"/>
              <a:gd name="T71" fmla="*/ 2147483647 h 41"/>
              <a:gd name="T72" fmla="*/ 2147483647 w 40"/>
              <a:gd name="T73" fmla="*/ 2147483647 h 41"/>
              <a:gd name="T74" fmla="*/ 2147483647 w 40"/>
              <a:gd name="T75" fmla="*/ 2147483647 h 41"/>
              <a:gd name="T76" fmla="*/ 2147483647 w 40"/>
              <a:gd name="T77" fmla="*/ 2147483647 h 41"/>
              <a:gd name="T78" fmla="*/ 2147483647 w 40"/>
              <a:gd name="T79" fmla="*/ 2147483647 h 41"/>
              <a:gd name="T80" fmla="*/ 2147483647 w 40"/>
              <a:gd name="T81" fmla="*/ 2147483647 h 41"/>
              <a:gd name="T82" fmla="*/ 2147483647 w 40"/>
              <a:gd name="T83" fmla="*/ 2147483647 h 41"/>
              <a:gd name="T84" fmla="*/ 2147483647 w 40"/>
              <a:gd name="T85" fmla="*/ 2147483647 h 41"/>
              <a:gd name="T86" fmla="*/ 2147483647 w 40"/>
              <a:gd name="T87" fmla="*/ 2147483647 h 41"/>
              <a:gd name="T88" fmla="*/ 2147483647 w 40"/>
              <a:gd name="T89" fmla="*/ 2147483647 h 41"/>
              <a:gd name="T90" fmla="*/ 2147483647 w 40"/>
              <a:gd name="T91" fmla="*/ 2147483647 h 41"/>
              <a:gd name="T92" fmla="*/ 2147483647 w 40"/>
              <a:gd name="T93" fmla="*/ 2147483647 h 41"/>
              <a:gd name="T94" fmla="*/ 2147483647 w 40"/>
              <a:gd name="T95" fmla="*/ 2147483647 h 41"/>
              <a:gd name="T96" fmla="*/ 2147483647 w 40"/>
              <a:gd name="T97" fmla="*/ 2147483647 h 41"/>
              <a:gd name="T98" fmla="*/ 2147483647 w 40"/>
              <a:gd name="T99" fmla="*/ 2147483647 h 41"/>
              <a:gd name="T100" fmla="*/ 2147483647 w 40"/>
              <a:gd name="T101" fmla="*/ 2147483647 h 41"/>
              <a:gd name="T102" fmla="*/ 2147483647 w 40"/>
              <a:gd name="T103" fmla="*/ 2147483647 h 41"/>
              <a:gd name="T104" fmla="*/ 2147483647 w 40"/>
              <a:gd name="T105" fmla="*/ 2147483647 h 41"/>
              <a:gd name="T106" fmla="*/ 2147483647 w 40"/>
              <a:gd name="T107" fmla="*/ 2147483647 h 41"/>
              <a:gd name="T108" fmla="*/ 2147483647 w 40"/>
              <a:gd name="T109" fmla="*/ 2147483647 h 41"/>
              <a:gd name="T110" fmla="*/ 2147483647 w 40"/>
              <a:gd name="T111" fmla="*/ 2147483647 h 41"/>
              <a:gd name="T112" fmla="*/ 2147483647 w 40"/>
              <a:gd name="T113" fmla="*/ 2147483647 h 41"/>
              <a:gd name="T114" fmla="*/ 2147483647 w 40"/>
              <a:gd name="T115" fmla="*/ 2147483647 h 41"/>
              <a:gd name="T116" fmla="*/ 2147483647 w 40"/>
              <a:gd name="T117" fmla="*/ 2147483647 h 41"/>
              <a:gd name="T118" fmla="*/ 2147483647 w 40"/>
              <a:gd name="T119" fmla="*/ 2147483647 h 4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0"/>
              <a:gd name="T181" fmla="*/ 0 h 41"/>
              <a:gd name="T182" fmla="*/ 40 w 40"/>
              <a:gd name="T183" fmla="*/ 41 h 4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0" h="41">
                <a:moveTo>
                  <a:pt x="36" y="29"/>
                </a:moveTo>
                <a:cubicBezTo>
                  <a:pt x="37" y="27"/>
                  <a:pt x="37" y="27"/>
                  <a:pt x="37" y="27"/>
                </a:cubicBezTo>
                <a:cubicBezTo>
                  <a:pt x="37" y="25"/>
                  <a:pt x="37" y="25"/>
                  <a:pt x="37" y="25"/>
                </a:cubicBezTo>
                <a:cubicBezTo>
                  <a:pt x="37" y="25"/>
                  <a:pt x="37" y="25"/>
                  <a:pt x="37" y="25"/>
                </a:cubicBezTo>
                <a:cubicBezTo>
                  <a:pt x="36" y="23"/>
                  <a:pt x="36" y="23"/>
                  <a:pt x="36" y="23"/>
                </a:cubicBezTo>
                <a:cubicBezTo>
                  <a:pt x="34" y="23"/>
                  <a:pt x="34" y="23"/>
                  <a:pt x="34" y="23"/>
                </a:cubicBezTo>
                <a:cubicBezTo>
                  <a:pt x="34" y="21"/>
                  <a:pt x="34" y="21"/>
                  <a:pt x="34" y="21"/>
                </a:cubicBezTo>
                <a:cubicBezTo>
                  <a:pt x="37" y="18"/>
                  <a:pt x="37" y="18"/>
                  <a:pt x="37" y="18"/>
                </a:cubicBezTo>
                <a:cubicBezTo>
                  <a:pt x="38" y="17"/>
                  <a:pt x="38" y="17"/>
                  <a:pt x="38" y="17"/>
                </a:cubicBezTo>
                <a:cubicBezTo>
                  <a:pt x="38" y="17"/>
                  <a:pt x="38" y="17"/>
                  <a:pt x="38" y="17"/>
                </a:cubicBezTo>
                <a:cubicBezTo>
                  <a:pt x="38" y="13"/>
                  <a:pt x="38" y="13"/>
                  <a:pt x="38" y="13"/>
                </a:cubicBezTo>
                <a:cubicBezTo>
                  <a:pt x="40" y="11"/>
                  <a:pt x="40" y="11"/>
                  <a:pt x="40" y="11"/>
                </a:cubicBezTo>
                <a:cubicBezTo>
                  <a:pt x="37" y="10"/>
                  <a:pt x="37" y="10"/>
                  <a:pt x="37" y="10"/>
                </a:cubicBezTo>
                <a:cubicBezTo>
                  <a:pt x="35" y="9"/>
                  <a:pt x="35" y="9"/>
                  <a:pt x="35" y="9"/>
                </a:cubicBezTo>
                <a:cubicBezTo>
                  <a:pt x="32" y="8"/>
                  <a:pt x="32" y="8"/>
                  <a:pt x="32" y="8"/>
                </a:cubicBezTo>
                <a:cubicBezTo>
                  <a:pt x="31" y="7"/>
                  <a:pt x="31" y="7"/>
                  <a:pt x="31" y="7"/>
                </a:cubicBezTo>
                <a:cubicBezTo>
                  <a:pt x="29" y="6"/>
                  <a:pt x="29" y="6"/>
                  <a:pt x="29" y="6"/>
                </a:cubicBezTo>
                <a:cubicBezTo>
                  <a:pt x="27" y="5"/>
                  <a:pt x="27" y="5"/>
                  <a:pt x="27" y="5"/>
                </a:cubicBezTo>
                <a:cubicBezTo>
                  <a:pt x="26" y="3"/>
                  <a:pt x="26" y="3"/>
                  <a:pt x="26" y="3"/>
                </a:cubicBezTo>
                <a:cubicBezTo>
                  <a:pt x="24" y="2"/>
                  <a:pt x="24" y="2"/>
                  <a:pt x="24" y="2"/>
                </a:cubicBezTo>
                <a:cubicBezTo>
                  <a:pt x="23" y="0"/>
                  <a:pt x="23" y="0"/>
                  <a:pt x="23" y="0"/>
                </a:cubicBezTo>
                <a:cubicBezTo>
                  <a:pt x="21" y="1"/>
                  <a:pt x="21" y="1"/>
                  <a:pt x="21" y="1"/>
                </a:cubicBezTo>
                <a:cubicBezTo>
                  <a:pt x="19" y="5"/>
                  <a:pt x="19" y="5"/>
                  <a:pt x="19" y="5"/>
                </a:cubicBezTo>
                <a:cubicBezTo>
                  <a:pt x="18" y="6"/>
                  <a:pt x="18" y="6"/>
                  <a:pt x="18" y="6"/>
                </a:cubicBezTo>
                <a:cubicBezTo>
                  <a:pt x="16" y="9"/>
                  <a:pt x="16" y="9"/>
                  <a:pt x="16" y="9"/>
                </a:cubicBezTo>
                <a:cubicBezTo>
                  <a:pt x="12" y="9"/>
                  <a:pt x="12" y="9"/>
                  <a:pt x="12" y="9"/>
                </a:cubicBezTo>
                <a:cubicBezTo>
                  <a:pt x="11" y="8"/>
                  <a:pt x="11" y="8"/>
                  <a:pt x="11" y="8"/>
                </a:cubicBezTo>
                <a:cubicBezTo>
                  <a:pt x="9" y="8"/>
                  <a:pt x="9" y="8"/>
                  <a:pt x="9" y="8"/>
                </a:cubicBezTo>
                <a:cubicBezTo>
                  <a:pt x="9" y="10"/>
                  <a:pt x="9" y="10"/>
                  <a:pt x="9" y="10"/>
                </a:cubicBezTo>
                <a:cubicBezTo>
                  <a:pt x="10" y="12"/>
                  <a:pt x="10" y="12"/>
                  <a:pt x="10" y="12"/>
                </a:cubicBezTo>
                <a:cubicBezTo>
                  <a:pt x="7" y="12"/>
                  <a:pt x="7" y="12"/>
                  <a:pt x="7" y="12"/>
                </a:cubicBezTo>
                <a:cubicBezTo>
                  <a:pt x="6" y="12"/>
                  <a:pt x="6" y="12"/>
                  <a:pt x="6" y="12"/>
                </a:cubicBezTo>
                <a:cubicBezTo>
                  <a:pt x="3" y="12"/>
                  <a:pt x="3" y="12"/>
                  <a:pt x="3" y="12"/>
                </a:cubicBezTo>
                <a:cubicBezTo>
                  <a:pt x="0" y="13"/>
                  <a:pt x="0" y="13"/>
                  <a:pt x="0" y="13"/>
                </a:cubicBezTo>
                <a:cubicBezTo>
                  <a:pt x="0" y="14"/>
                  <a:pt x="0" y="14"/>
                  <a:pt x="0" y="14"/>
                </a:cubicBezTo>
                <a:cubicBezTo>
                  <a:pt x="0" y="16"/>
                  <a:pt x="0" y="16"/>
                  <a:pt x="0" y="16"/>
                </a:cubicBezTo>
                <a:cubicBezTo>
                  <a:pt x="4" y="18"/>
                  <a:pt x="4" y="18"/>
                  <a:pt x="4" y="18"/>
                </a:cubicBezTo>
                <a:cubicBezTo>
                  <a:pt x="7" y="18"/>
                  <a:pt x="7" y="18"/>
                  <a:pt x="7" y="18"/>
                </a:cubicBezTo>
                <a:cubicBezTo>
                  <a:pt x="8" y="19"/>
                  <a:pt x="8" y="19"/>
                  <a:pt x="8" y="19"/>
                </a:cubicBezTo>
                <a:cubicBezTo>
                  <a:pt x="8" y="20"/>
                  <a:pt x="8" y="20"/>
                  <a:pt x="8" y="20"/>
                </a:cubicBezTo>
                <a:cubicBezTo>
                  <a:pt x="9" y="22"/>
                  <a:pt x="9" y="22"/>
                  <a:pt x="9" y="22"/>
                </a:cubicBezTo>
                <a:cubicBezTo>
                  <a:pt x="10" y="25"/>
                  <a:pt x="10" y="25"/>
                  <a:pt x="10" y="25"/>
                </a:cubicBezTo>
                <a:cubicBezTo>
                  <a:pt x="11" y="26"/>
                  <a:pt x="11" y="26"/>
                  <a:pt x="11" y="26"/>
                </a:cubicBezTo>
                <a:cubicBezTo>
                  <a:pt x="11" y="29"/>
                  <a:pt x="11" y="29"/>
                  <a:pt x="11" y="29"/>
                </a:cubicBezTo>
                <a:cubicBezTo>
                  <a:pt x="10" y="37"/>
                  <a:pt x="10" y="37"/>
                  <a:pt x="10" y="37"/>
                </a:cubicBezTo>
                <a:cubicBezTo>
                  <a:pt x="10" y="37"/>
                  <a:pt x="10" y="37"/>
                  <a:pt x="10" y="37"/>
                </a:cubicBezTo>
                <a:cubicBezTo>
                  <a:pt x="11" y="39"/>
                  <a:pt x="11" y="39"/>
                  <a:pt x="11" y="39"/>
                </a:cubicBezTo>
                <a:cubicBezTo>
                  <a:pt x="12" y="39"/>
                  <a:pt x="12" y="39"/>
                  <a:pt x="12" y="39"/>
                </a:cubicBezTo>
                <a:cubicBezTo>
                  <a:pt x="14" y="39"/>
                  <a:pt x="14" y="39"/>
                  <a:pt x="14" y="39"/>
                </a:cubicBezTo>
                <a:cubicBezTo>
                  <a:pt x="14" y="39"/>
                  <a:pt x="17" y="40"/>
                  <a:pt x="17" y="40"/>
                </a:cubicBezTo>
                <a:cubicBezTo>
                  <a:pt x="18" y="40"/>
                  <a:pt x="19" y="40"/>
                  <a:pt x="19" y="40"/>
                </a:cubicBezTo>
                <a:cubicBezTo>
                  <a:pt x="22" y="41"/>
                  <a:pt x="22" y="41"/>
                  <a:pt x="22" y="41"/>
                </a:cubicBezTo>
                <a:cubicBezTo>
                  <a:pt x="24" y="41"/>
                  <a:pt x="24" y="41"/>
                  <a:pt x="24" y="41"/>
                </a:cubicBezTo>
                <a:cubicBezTo>
                  <a:pt x="25" y="38"/>
                  <a:pt x="25" y="38"/>
                  <a:pt x="25" y="38"/>
                </a:cubicBezTo>
                <a:cubicBezTo>
                  <a:pt x="28" y="37"/>
                  <a:pt x="28" y="37"/>
                  <a:pt x="28" y="37"/>
                </a:cubicBezTo>
                <a:cubicBezTo>
                  <a:pt x="32" y="38"/>
                  <a:pt x="32" y="38"/>
                  <a:pt x="32" y="38"/>
                </a:cubicBezTo>
                <a:cubicBezTo>
                  <a:pt x="38" y="34"/>
                  <a:pt x="38" y="34"/>
                  <a:pt x="38" y="34"/>
                </a:cubicBezTo>
                <a:cubicBezTo>
                  <a:pt x="39" y="34"/>
                  <a:pt x="39" y="34"/>
                  <a:pt x="39" y="34"/>
                </a:cubicBezTo>
                <a:cubicBezTo>
                  <a:pt x="37" y="32"/>
                  <a:pt x="37" y="32"/>
                  <a:pt x="37" y="32"/>
                </a:cubicBezTo>
                <a:lnTo>
                  <a:pt x="36" y="29"/>
                </a:lnTo>
                <a:close/>
              </a:path>
            </a:pathLst>
          </a:custGeom>
          <a:solidFill>
            <a:schemeClr val="bg1"/>
          </a:solidFill>
          <a:ln w="9525">
            <a:solidFill>
              <a:schemeClr val="bg2"/>
            </a:solidFill>
            <a:round/>
            <a:headEnd/>
            <a:tailEnd/>
          </a:ln>
        </p:spPr>
        <p:txBody>
          <a:bodyPr/>
          <a:lstStyle/>
          <a:p>
            <a:endParaRPr lang="el-GR"/>
          </a:p>
        </p:txBody>
      </p:sp>
      <p:sp>
        <p:nvSpPr>
          <p:cNvPr id="14410" name="Freeform 343"/>
          <p:cNvSpPr>
            <a:spLocks/>
          </p:cNvSpPr>
          <p:nvPr/>
        </p:nvSpPr>
        <p:spPr bwMode="auto">
          <a:xfrm>
            <a:off x="4668838" y="3344863"/>
            <a:ext cx="290512" cy="293687"/>
          </a:xfrm>
          <a:custGeom>
            <a:avLst/>
            <a:gdLst>
              <a:gd name="T0" fmla="*/ 2147483647 w 154"/>
              <a:gd name="T1" fmla="*/ 2147483647 h 154"/>
              <a:gd name="T2" fmla="*/ 2147483647 w 154"/>
              <a:gd name="T3" fmla="*/ 0 h 154"/>
              <a:gd name="T4" fmla="*/ 2147483647 w 154"/>
              <a:gd name="T5" fmla="*/ 0 h 154"/>
              <a:gd name="T6" fmla="*/ 2147483647 w 154"/>
              <a:gd name="T7" fmla="*/ 2147483647 h 154"/>
              <a:gd name="T8" fmla="*/ 2147483647 w 154"/>
              <a:gd name="T9" fmla="*/ 2147483647 h 154"/>
              <a:gd name="T10" fmla="*/ 2147483647 w 154"/>
              <a:gd name="T11" fmla="*/ 2147483647 h 154"/>
              <a:gd name="T12" fmla="*/ 2147483647 w 154"/>
              <a:gd name="T13" fmla="*/ 2147483647 h 154"/>
              <a:gd name="T14" fmla="*/ 2147483647 w 154"/>
              <a:gd name="T15" fmla="*/ 2147483647 h 154"/>
              <a:gd name="T16" fmla="*/ 2147483647 w 154"/>
              <a:gd name="T17" fmla="*/ 2147483647 h 154"/>
              <a:gd name="T18" fmla="*/ 2147483647 w 154"/>
              <a:gd name="T19" fmla="*/ 2147483647 h 154"/>
              <a:gd name="T20" fmla="*/ 2147483647 w 154"/>
              <a:gd name="T21" fmla="*/ 2147483647 h 154"/>
              <a:gd name="T22" fmla="*/ 0 w 154"/>
              <a:gd name="T23" fmla="*/ 2147483647 h 154"/>
              <a:gd name="T24" fmla="*/ 2147483647 w 154"/>
              <a:gd name="T25" fmla="*/ 2147483647 h 154"/>
              <a:gd name="T26" fmla="*/ 2147483647 w 154"/>
              <a:gd name="T27" fmla="*/ 2147483647 h 154"/>
              <a:gd name="T28" fmla="*/ 2147483647 w 154"/>
              <a:gd name="T29" fmla="*/ 2147483647 h 154"/>
              <a:gd name="T30" fmla="*/ 2147483647 w 154"/>
              <a:gd name="T31" fmla="*/ 2147483647 h 154"/>
              <a:gd name="T32" fmla="*/ 2147483647 w 154"/>
              <a:gd name="T33" fmla="*/ 2147483647 h 154"/>
              <a:gd name="T34" fmla="*/ 2147483647 w 154"/>
              <a:gd name="T35" fmla="*/ 2147483647 h 154"/>
              <a:gd name="T36" fmla="*/ 2147483647 w 154"/>
              <a:gd name="T37" fmla="*/ 2147483647 h 154"/>
              <a:gd name="T38" fmla="*/ 2147483647 w 154"/>
              <a:gd name="T39" fmla="*/ 2147483647 h 154"/>
              <a:gd name="T40" fmla="*/ 2147483647 w 154"/>
              <a:gd name="T41" fmla="*/ 2147483647 h 154"/>
              <a:gd name="T42" fmla="*/ 2147483647 w 154"/>
              <a:gd name="T43" fmla="*/ 2147483647 h 154"/>
              <a:gd name="T44" fmla="*/ 2147483647 w 154"/>
              <a:gd name="T45" fmla="*/ 2147483647 h 154"/>
              <a:gd name="T46" fmla="*/ 2147483647 w 154"/>
              <a:gd name="T47" fmla="*/ 2147483647 h 154"/>
              <a:gd name="T48" fmla="*/ 2147483647 w 154"/>
              <a:gd name="T49" fmla="*/ 2147483647 h 154"/>
              <a:gd name="T50" fmla="*/ 2147483647 w 154"/>
              <a:gd name="T51" fmla="*/ 2147483647 h 154"/>
              <a:gd name="T52" fmla="*/ 2147483647 w 154"/>
              <a:gd name="T53" fmla="*/ 2147483647 h 154"/>
              <a:gd name="T54" fmla="*/ 2147483647 w 154"/>
              <a:gd name="T55" fmla="*/ 2147483647 h 154"/>
              <a:gd name="T56" fmla="*/ 2147483647 w 154"/>
              <a:gd name="T57" fmla="*/ 2147483647 h 154"/>
              <a:gd name="T58" fmla="*/ 2147483647 w 154"/>
              <a:gd name="T59" fmla="*/ 2147483647 h 154"/>
              <a:gd name="T60" fmla="*/ 2147483647 w 154"/>
              <a:gd name="T61" fmla="*/ 2147483647 h 154"/>
              <a:gd name="T62" fmla="*/ 2147483647 w 154"/>
              <a:gd name="T63" fmla="*/ 2147483647 h 154"/>
              <a:gd name="T64" fmla="*/ 2147483647 w 154"/>
              <a:gd name="T65" fmla="*/ 2147483647 h 154"/>
              <a:gd name="T66" fmla="*/ 2147483647 w 154"/>
              <a:gd name="T67" fmla="*/ 2147483647 h 1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4"/>
              <a:gd name="T103" fmla="*/ 0 h 154"/>
              <a:gd name="T104" fmla="*/ 154 w 154"/>
              <a:gd name="T105" fmla="*/ 154 h 1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4" h="154">
                <a:moveTo>
                  <a:pt x="87" y="4"/>
                </a:moveTo>
                <a:lnTo>
                  <a:pt x="71" y="0"/>
                </a:lnTo>
                <a:lnTo>
                  <a:pt x="54" y="0"/>
                </a:lnTo>
                <a:lnTo>
                  <a:pt x="50" y="4"/>
                </a:lnTo>
                <a:lnTo>
                  <a:pt x="46" y="4"/>
                </a:lnTo>
                <a:lnTo>
                  <a:pt x="37" y="8"/>
                </a:lnTo>
                <a:lnTo>
                  <a:pt x="25" y="12"/>
                </a:lnTo>
                <a:lnTo>
                  <a:pt x="21" y="8"/>
                </a:lnTo>
                <a:lnTo>
                  <a:pt x="8" y="16"/>
                </a:lnTo>
                <a:lnTo>
                  <a:pt x="4" y="16"/>
                </a:lnTo>
                <a:lnTo>
                  <a:pt x="4" y="25"/>
                </a:lnTo>
                <a:lnTo>
                  <a:pt x="0" y="33"/>
                </a:lnTo>
                <a:lnTo>
                  <a:pt x="4" y="45"/>
                </a:lnTo>
                <a:lnTo>
                  <a:pt x="12" y="54"/>
                </a:lnTo>
                <a:lnTo>
                  <a:pt x="21" y="45"/>
                </a:lnTo>
                <a:lnTo>
                  <a:pt x="42" y="54"/>
                </a:lnTo>
                <a:lnTo>
                  <a:pt x="54" y="78"/>
                </a:lnTo>
                <a:lnTo>
                  <a:pt x="67" y="95"/>
                </a:lnTo>
                <a:lnTo>
                  <a:pt x="96" y="112"/>
                </a:lnTo>
                <a:lnTo>
                  <a:pt x="114" y="126"/>
                </a:lnTo>
                <a:lnTo>
                  <a:pt x="106" y="154"/>
                </a:lnTo>
                <a:lnTo>
                  <a:pt x="133" y="133"/>
                </a:lnTo>
                <a:lnTo>
                  <a:pt x="133" y="120"/>
                </a:lnTo>
                <a:lnTo>
                  <a:pt x="146" y="124"/>
                </a:lnTo>
                <a:lnTo>
                  <a:pt x="154" y="124"/>
                </a:lnTo>
                <a:lnTo>
                  <a:pt x="133" y="104"/>
                </a:lnTo>
                <a:lnTo>
                  <a:pt x="117" y="91"/>
                </a:lnTo>
                <a:lnTo>
                  <a:pt x="104" y="87"/>
                </a:lnTo>
                <a:lnTo>
                  <a:pt x="87" y="58"/>
                </a:lnTo>
                <a:lnTo>
                  <a:pt x="79" y="41"/>
                </a:lnTo>
                <a:lnTo>
                  <a:pt x="83" y="25"/>
                </a:lnTo>
                <a:lnTo>
                  <a:pt x="87" y="25"/>
                </a:lnTo>
                <a:lnTo>
                  <a:pt x="87" y="16"/>
                </a:lnTo>
                <a:lnTo>
                  <a:pt x="87" y="4"/>
                </a:lnTo>
                <a:close/>
              </a:path>
            </a:pathLst>
          </a:custGeom>
          <a:solidFill>
            <a:schemeClr val="bg1"/>
          </a:solidFill>
          <a:ln w="9525">
            <a:solidFill>
              <a:schemeClr val="bg2"/>
            </a:solidFill>
            <a:round/>
            <a:headEnd/>
            <a:tailEnd/>
          </a:ln>
        </p:spPr>
        <p:txBody>
          <a:bodyPr/>
          <a:lstStyle/>
          <a:p>
            <a:endParaRPr lang="el-GR"/>
          </a:p>
        </p:txBody>
      </p:sp>
      <p:sp>
        <p:nvSpPr>
          <p:cNvPr id="14411" name="Freeform 344"/>
          <p:cNvSpPr>
            <a:spLocks/>
          </p:cNvSpPr>
          <p:nvPr/>
        </p:nvSpPr>
        <p:spPr bwMode="auto">
          <a:xfrm>
            <a:off x="4638675" y="3025775"/>
            <a:ext cx="227013" cy="303213"/>
          </a:xfrm>
          <a:custGeom>
            <a:avLst/>
            <a:gdLst>
              <a:gd name="T0" fmla="*/ 2147483647 w 29"/>
              <a:gd name="T1" fmla="*/ 2147483647 h 39"/>
              <a:gd name="T2" fmla="*/ 2147483647 w 29"/>
              <a:gd name="T3" fmla="*/ 2147483647 h 39"/>
              <a:gd name="T4" fmla="*/ 2147483647 w 29"/>
              <a:gd name="T5" fmla="*/ 2147483647 h 39"/>
              <a:gd name="T6" fmla="*/ 2147483647 w 29"/>
              <a:gd name="T7" fmla="*/ 2147483647 h 39"/>
              <a:gd name="T8" fmla="*/ 2147483647 w 29"/>
              <a:gd name="T9" fmla="*/ 2147483647 h 39"/>
              <a:gd name="T10" fmla="*/ 2147483647 w 29"/>
              <a:gd name="T11" fmla="*/ 2147483647 h 39"/>
              <a:gd name="T12" fmla="*/ 2147483647 w 29"/>
              <a:gd name="T13" fmla="*/ 2147483647 h 39"/>
              <a:gd name="T14" fmla="*/ 2147483647 w 29"/>
              <a:gd name="T15" fmla="*/ 2147483647 h 39"/>
              <a:gd name="T16" fmla="*/ 2147483647 w 29"/>
              <a:gd name="T17" fmla="*/ 2147483647 h 39"/>
              <a:gd name="T18" fmla="*/ 0 w 29"/>
              <a:gd name="T19" fmla="*/ 2147483647 h 39"/>
              <a:gd name="T20" fmla="*/ 2147483647 w 29"/>
              <a:gd name="T21" fmla="*/ 2147483647 h 39"/>
              <a:gd name="T22" fmla="*/ 2147483647 w 29"/>
              <a:gd name="T23" fmla="*/ 2147483647 h 39"/>
              <a:gd name="T24" fmla="*/ 2147483647 w 29"/>
              <a:gd name="T25" fmla="*/ 2147483647 h 39"/>
              <a:gd name="T26" fmla="*/ 2147483647 w 29"/>
              <a:gd name="T27" fmla="*/ 2147483647 h 39"/>
              <a:gd name="T28" fmla="*/ 2147483647 w 29"/>
              <a:gd name="T29" fmla="*/ 2147483647 h 39"/>
              <a:gd name="T30" fmla="*/ 2147483647 w 29"/>
              <a:gd name="T31" fmla="*/ 2147483647 h 39"/>
              <a:gd name="T32" fmla="*/ 2147483647 w 29"/>
              <a:gd name="T33" fmla="*/ 2147483647 h 39"/>
              <a:gd name="T34" fmla="*/ 2147483647 w 29"/>
              <a:gd name="T35" fmla="*/ 2147483647 h 39"/>
              <a:gd name="T36" fmla="*/ 2147483647 w 29"/>
              <a:gd name="T37" fmla="*/ 2147483647 h 39"/>
              <a:gd name="T38" fmla="*/ 2147483647 w 29"/>
              <a:gd name="T39" fmla="*/ 2147483647 h 39"/>
              <a:gd name="T40" fmla="*/ 2147483647 w 29"/>
              <a:gd name="T41" fmla="*/ 2147483647 h 39"/>
              <a:gd name="T42" fmla="*/ 2147483647 w 29"/>
              <a:gd name="T43" fmla="*/ 2147483647 h 39"/>
              <a:gd name="T44" fmla="*/ 2147483647 w 29"/>
              <a:gd name="T45" fmla="*/ 2147483647 h 39"/>
              <a:gd name="T46" fmla="*/ 2147483647 w 29"/>
              <a:gd name="T47" fmla="*/ 2147483647 h 39"/>
              <a:gd name="T48" fmla="*/ 2147483647 w 29"/>
              <a:gd name="T49" fmla="*/ 2147483647 h 39"/>
              <a:gd name="T50" fmla="*/ 2147483647 w 29"/>
              <a:gd name="T51" fmla="*/ 2147483647 h 39"/>
              <a:gd name="T52" fmla="*/ 2147483647 w 29"/>
              <a:gd name="T53" fmla="*/ 2147483647 h 39"/>
              <a:gd name="T54" fmla="*/ 2147483647 w 29"/>
              <a:gd name="T55" fmla="*/ 2147483647 h 39"/>
              <a:gd name="T56" fmla="*/ 2147483647 w 29"/>
              <a:gd name="T57" fmla="*/ 2147483647 h 39"/>
              <a:gd name="T58" fmla="*/ 2147483647 w 29"/>
              <a:gd name="T59" fmla="*/ 2147483647 h 39"/>
              <a:gd name="T60" fmla="*/ 2147483647 w 29"/>
              <a:gd name="T61" fmla="*/ 2147483647 h 39"/>
              <a:gd name="T62" fmla="*/ 2147483647 w 29"/>
              <a:gd name="T63" fmla="*/ 2147483647 h 39"/>
              <a:gd name="T64" fmla="*/ 2147483647 w 29"/>
              <a:gd name="T65" fmla="*/ 2147483647 h 39"/>
              <a:gd name="T66" fmla="*/ 2147483647 w 29"/>
              <a:gd name="T67" fmla="*/ 2147483647 h 39"/>
              <a:gd name="T68" fmla="*/ 2147483647 w 29"/>
              <a:gd name="T69" fmla="*/ 2147483647 h 39"/>
              <a:gd name="T70" fmla="*/ 2147483647 w 29"/>
              <a:gd name="T71" fmla="*/ 2147483647 h 39"/>
              <a:gd name="T72" fmla="*/ 2147483647 w 29"/>
              <a:gd name="T73" fmla="*/ 2147483647 h 39"/>
              <a:gd name="T74" fmla="*/ 2147483647 w 29"/>
              <a:gd name="T75" fmla="*/ 2147483647 h 39"/>
              <a:gd name="T76" fmla="*/ 2147483647 w 29"/>
              <a:gd name="T77" fmla="*/ 2147483647 h 39"/>
              <a:gd name="T78" fmla="*/ 2147483647 w 29"/>
              <a:gd name="T79" fmla="*/ 2147483647 h 39"/>
              <a:gd name="T80" fmla="*/ 2147483647 w 29"/>
              <a:gd name="T81" fmla="*/ 2147483647 h 39"/>
              <a:gd name="T82" fmla="*/ 2147483647 w 29"/>
              <a:gd name="T83" fmla="*/ 2147483647 h 39"/>
              <a:gd name="T84" fmla="*/ 2147483647 w 29"/>
              <a:gd name="T85" fmla="*/ 2147483647 h 39"/>
              <a:gd name="T86" fmla="*/ 2147483647 w 29"/>
              <a:gd name="T87" fmla="*/ 2147483647 h 39"/>
              <a:gd name="T88" fmla="*/ 2147483647 w 29"/>
              <a:gd name="T89" fmla="*/ 2147483647 h 39"/>
              <a:gd name="T90" fmla="*/ 2147483647 w 29"/>
              <a:gd name="T91" fmla="*/ 2147483647 h 39"/>
              <a:gd name="T92" fmla="*/ 2147483647 w 29"/>
              <a:gd name="T93" fmla="*/ 2147483647 h 39"/>
              <a:gd name="T94" fmla="*/ 2147483647 w 29"/>
              <a:gd name="T95" fmla="*/ 2147483647 h 39"/>
              <a:gd name="T96" fmla="*/ 2147483647 w 29"/>
              <a:gd name="T97" fmla="*/ 2147483647 h 39"/>
              <a:gd name="T98" fmla="*/ 2147483647 w 29"/>
              <a:gd name="T99" fmla="*/ 2147483647 h 39"/>
              <a:gd name="T100" fmla="*/ 2147483647 w 29"/>
              <a:gd name="T101" fmla="*/ 2147483647 h 39"/>
              <a:gd name="T102" fmla="*/ 2147483647 w 29"/>
              <a:gd name="T103" fmla="*/ 0 h 39"/>
              <a:gd name="T104" fmla="*/ 2147483647 w 29"/>
              <a:gd name="T105" fmla="*/ 2147483647 h 39"/>
              <a:gd name="T106" fmla="*/ 2147483647 w 29"/>
              <a:gd name="T107" fmla="*/ 2147483647 h 39"/>
              <a:gd name="T108" fmla="*/ 2147483647 w 29"/>
              <a:gd name="T109" fmla="*/ 2147483647 h 39"/>
              <a:gd name="T110" fmla="*/ 2147483647 w 29"/>
              <a:gd name="T111" fmla="*/ 2147483647 h 39"/>
              <a:gd name="T112" fmla="*/ 2147483647 w 29"/>
              <a:gd name="T113" fmla="*/ 2147483647 h 39"/>
              <a:gd name="T114" fmla="*/ 2147483647 w 29"/>
              <a:gd name="T115" fmla="*/ 2147483647 h 39"/>
              <a:gd name="T116" fmla="*/ 2147483647 w 29"/>
              <a:gd name="T117" fmla="*/ 2147483647 h 39"/>
              <a:gd name="T118" fmla="*/ 2147483647 w 29"/>
              <a:gd name="T119" fmla="*/ 2147483647 h 3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9"/>
              <a:gd name="T181" fmla="*/ 0 h 39"/>
              <a:gd name="T182" fmla="*/ 29 w 29"/>
              <a:gd name="T183" fmla="*/ 39 h 3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9" h="39">
                <a:moveTo>
                  <a:pt x="5" y="10"/>
                </a:moveTo>
                <a:cubicBezTo>
                  <a:pt x="4" y="12"/>
                  <a:pt x="4" y="12"/>
                  <a:pt x="4" y="12"/>
                </a:cubicBezTo>
                <a:cubicBezTo>
                  <a:pt x="4" y="15"/>
                  <a:pt x="4" y="15"/>
                  <a:pt x="4" y="15"/>
                </a:cubicBezTo>
                <a:cubicBezTo>
                  <a:pt x="2" y="17"/>
                  <a:pt x="2" y="17"/>
                  <a:pt x="2" y="17"/>
                </a:cubicBezTo>
                <a:cubicBezTo>
                  <a:pt x="2" y="20"/>
                  <a:pt x="2" y="20"/>
                  <a:pt x="2" y="20"/>
                </a:cubicBezTo>
                <a:cubicBezTo>
                  <a:pt x="1" y="22"/>
                  <a:pt x="1" y="22"/>
                  <a:pt x="1" y="22"/>
                </a:cubicBezTo>
                <a:cubicBezTo>
                  <a:pt x="1" y="22"/>
                  <a:pt x="1" y="22"/>
                  <a:pt x="1" y="22"/>
                </a:cubicBezTo>
                <a:cubicBezTo>
                  <a:pt x="2" y="24"/>
                  <a:pt x="2" y="24"/>
                  <a:pt x="2" y="24"/>
                </a:cubicBezTo>
                <a:cubicBezTo>
                  <a:pt x="1" y="26"/>
                  <a:pt x="1" y="26"/>
                  <a:pt x="1" y="26"/>
                </a:cubicBezTo>
                <a:cubicBezTo>
                  <a:pt x="0" y="28"/>
                  <a:pt x="0" y="28"/>
                  <a:pt x="0" y="28"/>
                </a:cubicBezTo>
                <a:cubicBezTo>
                  <a:pt x="3" y="29"/>
                  <a:pt x="3" y="29"/>
                  <a:pt x="3" y="29"/>
                </a:cubicBezTo>
                <a:cubicBezTo>
                  <a:pt x="5" y="30"/>
                  <a:pt x="5" y="30"/>
                  <a:pt x="5" y="30"/>
                </a:cubicBezTo>
                <a:cubicBezTo>
                  <a:pt x="8" y="31"/>
                  <a:pt x="8" y="31"/>
                  <a:pt x="8" y="31"/>
                </a:cubicBezTo>
                <a:cubicBezTo>
                  <a:pt x="6" y="33"/>
                  <a:pt x="6" y="33"/>
                  <a:pt x="6" y="33"/>
                </a:cubicBezTo>
                <a:cubicBezTo>
                  <a:pt x="6" y="37"/>
                  <a:pt x="6" y="37"/>
                  <a:pt x="6" y="37"/>
                </a:cubicBezTo>
                <a:cubicBezTo>
                  <a:pt x="7" y="38"/>
                  <a:pt x="7" y="38"/>
                  <a:pt x="7" y="38"/>
                </a:cubicBezTo>
                <a:cubicBezTo>
                  <a:pt x="10" y="37"/>
                  <a:pt x="10" y="37"/>
                  <a:pt x="10" y="37"/>
                </a:cubicBezTo>
                <a:cubicBezTo>
                  <a:pt x="12" y="38"/>
                  <a:pt x="12" y="38"/>
                  <a:pt x="12" y="38"/>
                </a:cubicBezTo>
                <a:cubicBezTo>
                  <a:pt x="13" y="38"/>
                  <a:pt x="13" y="38"/>
                  <a:pt x="13" y="38"/>
                </a:cubicBezTo>
                <a:cubicBezTo>
                  <a:pt x="13" y="38"/>
                  <a:pt x="14" y="38"/>
                  <a:pt x="14" y="38"/>
                </a:cubicBezTo>
                <a:cubicBezTo>
                  <a:pt x="14" y="39"/>
                  <a:pt x="16" y="38"/>
                  <a:pt x="16" y="38"/>
                </a:cubicBezTo>
                <a:cubicBezTo>
                  <a:pt x="18" y="38"/>
                  <a:pt x="18" y="38"/>
                  <a:pt x="18" y="38"/>
                </a:cubicBezTo>
                <a:cubicBezTo>
                  <a:pt x="22" y="37"/>
                  <a:pt x="22" y="37"/>
                  <a:pt x="22" y="37"/>
                </a:cubicBezTo>
                <a:cubicBezTo>
                  <a:pt x="22" y="37"/>
                  <a:pt x="23" y="37"/>
                  <a:pt x="23" y="37"/>
                </a:cubicBezTo>
                <a:cubicBezTo>
                  <a:pt x="24" y="37"/>
                  <a:pt x="24" y="36"/>
                  <a:pt x="24" y="36"/>
                </a:cubicBezTo>
                <a:cubicBezTo>
                  <a:pt x="23" y="34"/>
                  <a:pt x="23" y="34"/>
                  <a:pt x="23" y="34"/>
                </a:cubicBezTo>
                <a:cubicBezTo>
                  <a:pt x="25" y="33"/>
                  <a:pt x="25" y="33"/>
                  <a:pt x="25" y="33"/>
                </a:cubicBezTo>
                <a:cubicBezTo>
                  <a:pt x="26" y="32"/>
                  <a:pt x="26" y="32"/>
                  <a:pt x="26" y="32"/>
                </a:cubicBezTo>
                <a:cubicBezTo>
                  <a:pt x="26" y="32"/>
                  <a:pt x="26" y="32"/>
                  <a:pt x="26" y="32"/>
                </a:cubicBezTo>
                <a:cubicBezTo>
                  <a:pt x="25" y="31"/>
                  <a:pt x="25" y="31"/>
                  <a:pt x="25" y="31"/>
                </a:cubicBezTo>
                <a:cubicBezTo>
                  <a:pt x="23" y="28"/>
                  <a:pt x="23" y="28"/>
                  <a:pt x="23" y="28"/>
                </a:cubicBezTo>
                <a:cubicBezTo>
                  <a:pt x="21" y="26"/>
                  <a:pt x="21" y="26"/>
                  <a:pt x="21" y="26"/>
                </a:cubicBezTo>
                <a:cubicBezTo>
                  <a:pt x="20" y="25"/>
                  <a:pt x="20" y="25"/>
                  <a:pt x="20" y="25"/>
                </a:cubicBezTo>
                <a:cubicBezTo>
                  <a:pt x="22" y="24"/>
                  <a:pt x="22" y="24"/>
                  <a:pt x="22" y="24"/>
                </a:cubicBezTo>
                <a:cubicBezTo>
                  <a:pt x="24" y="23"/>
                  <a:pt x="24" y="23"/>
                  <a:pt x="24" y="23"/>
                </a:cubicBezTo>
                <a:cubicBezTo>
                  <a:pt x="26" y="22"/>
                  <a:pt x="26" y="22"/>
                  <a:pt x="26" y="22"/>
                </a:cubicBezTo>
                <a:cubicBezTo>
                  <a:pt x="27" y="21"/>
                  <a:pt x="27" y="21"/>
                  <a:pt x="27" y="21"/>
                </a:cubicBezTo>
                <a:cubicBezTo>
                  <a:pt x="29" y="22"/>
                  <a:pt x="29" y="22"/>
                  <a:pt x="29" y="22"/>
                </a:cubicBezTo>
                <a:cubicBezTo>
                  <a:pt x="29" y="22"/>
                  <a:pt x="29" y="21"/>
                  <a:pt x="29" y="21"/>
                </a:cubicBezTo>
                <a:cubicBezTo>
                  <a:pt x="29" y="20"/>
                  <a:pt x="29" y="18"/>
                  <a:pt x="29" y="18"/>
                </a:cubicBezTo>
                <a:cubicBezTo>
                  <a:pt x="28" y="18"/>
                  <a:pt x="28" y="14"/>
                  <a:pt x="28" y="14"/>
                </a:cubicBezTo>
                <a:cubicBezTo>
                  <a:pt x="28" y="11"/>
                  <a:pt x="28" y="11"/>
                  <a:pt x="28" y="11"/>
                </a:cubicBezTo>
                <a:cubicBezTo>
                  <a:pt x="28" y="10"/>
                  <a:pt x="28" y="10"/>
                  <a:pt x="28" y="10"/>
                </a:cubicBezTo>
                <a:cubicBezTo>
                  <a:pt x="27" y="7"/>
                  <a:pt x="27" y="7"/>
                  <a:pt x="27" y="7"/>
                </a:cubicBezTo>
                <a:cubicBezTo>
                  <a:pt x="27" y="5"/>
                  <a:pt x="27" y="5"/>
                  <a:pt x="27" y="5"/>
                </a:cubicBezTo>
                <a:cubicBezTo>
                  <a:pt x="23" y="3"/>
                  <a:pt x="23" y="3"/>
                  <a:pt x="23" y="3"/>
                </a:cubicBezTo>
                <a:cubicBezTo>
                  <a:pt x="19" y="5"/>
                  <a:pt x="19" y="5"/>
                  <a:pt x="19" y="5"/>
                </a:cubicBezTo>
                <a:cubicBezTo>
                  <a:pt x="19" y="5"/>
                  <a:pt x="18" y="5"/>
                  <a:pt x="17" y="4"/>
                </a:cubicBezTo>
                <a:cubicBezTo>
                  <a:pt x="17" y="4"/>
                  <a:pt x="17" y="2"/>
                  <a:pt x="17" y="2"/>
                </a:cubicBezTo>
                <a:cubicBezTo>
                  <a:pt x="14" y="1"/>
                  <a:pt x="14" y="1"/>
                  <a:pt x="14" y="1"/>
                </a:cubicBezTo>
                <a:cubicBezTo>
                  <a:pt x="14" y="1"/>
                  <a:pt x="14" y="1"/>
                  <a:pt x="14" y="1"/>
                </a:cubicBezTo>
                <a:cubicBezTo>
                  <a:pt x="12" y="0"/>
                  <a:pt x="12" y="0"/>
                  <a:pt x="12" y="0"/>
                </a:cubicBezTo>
                <a:cubicBezTo>
                  <a:pt x="11" y="1"/>
                  <a:pt x="11" y="1"/>
                  <a:pt x="11" y="1"/>
                </a:cubicBezTo>
                <a:cubicBezTo>
                  <a:pt x="11" y="1"/>
                  <a:pt x="11" y="1"/>
                  <a:pt x="11" y="1"/>
                </a:cubicBezTo>
                <a:cubicBezTo>
                  <a:pt x="10" y="5"/>
                  <a:pt x="10" y="5"/>
                  <a:pt x="10" y="5"/>
                </a:cubicBezTo>
                <a:cubicBezTo>
                  <a:pt x="9" y="7"/>
                  <a:pt x="9" y="7"/>
                  <a:pt x="9" y="7"/>
                </a:cubicBezTo>
                <a:cubicBezTo>
                  <a:pt x="7" y="7"/>
                  <a:pt x="7" y="7"/>
                  <a:pt x="7" y="7"/>
                </a:cubicBezTo>
                <a:cubicBezTo>
                  <a:pt x="5" y="7"/>
                  <a:pt x="5" y="7"/>
                  <a:pt x="5" y="7"/>
                </a:cubicBezTo>
                <a:cubicBezTo>
                  <a:pt x="5" y="8"/>
                  <a:pt x="5" y="8"/>
                  <a:pt x="5" y="8"/>
                </a:cubicBezTo>
                <a:lnTo>
                  <a:pt x="5" y="10"/>
                </a:lnTo>
                <a:close/>
              </a:path>
            </a:pathLst>
          </a:custGeom>
          <a:solidFill>
            <a:schemeClr val="bg1"/>
          </a:solidFill>
          <a:ln w="9525">
            <a:solidFill>
              <a:schemeClr val="bg2"/>
            </a:solidFill>
            <a:round/>
            <a:headEnd/>
            <a:tailEnd/>
          </a:ln>
        </p:spPr>
        <p:txBody>
          <a:bodyPr/>
          <a:lstStyle/>
          <a:p>
            <a:endParaRPr lang="el-GR"/>
          </a:p>
        </p:txBody>
      </p:sp>
      <p:sp>
        <p:nvSpPr>
          <p:cNvPr id="14412" name="Freeform 345"/>
          <p:cNvSpPr>
            <a:spLocks/>
          </p:cNvSpPr>
          <p:nvPr/>
        </p:nvSpPr>
        <p:spPr bwMode="auto">
          <a:xfrm>
            <a:off x="4591050" y="3079750"/>
            <a:ext cx="87313" cy="115888"/>
          </a:xfrm>
          <a:custGeom>
            <a:avLst/>
            <a:gdLst>
              <a:gd name="T0" fmla="*/ 2147483647 w 66"/>
              <a:gd name="T1" fmla="*/ 2147483647 h 90"/>
              <a:gd name="T2" fmla="*/ 2147483647 w 66"/>
              <a:gd name="T3" fmla="*/ 2147483647 h 90"/>
              <a:gd name="T4" fmla="*/ 2147483647 w 66"/>
              <a:gd name="T5" fmla="*/ 2147483647 h 90"/>
              <a:gd name="T6" fmla="*/ 2147483647 w 66"/>
              <a:gd name="T7" fmla="*/ 2147483647 h 90"/>
              <a:gd name="T8" fmla="*/ 2147483647 w 66"/>
              <a:gd name="T9" fmla="*/ 2147483647 h 90"/>
              <a:gd name="T10" fmla="*/ 2147483647 w 66"/>
              <a:gd name="T11" fmla="*/ 2147483647 h 90"/>
              <a:gd name="T12" fmla="*/ 2147483647 w 66"/>
              <a:gd name="T13" fmla="*/ 2147483647 h 90"/>
              <a:gd name="T14" fmla="*/ 2147483647 w 66"/>
              <a:gd name="T15" fmla="*/ 2147483647 h 90"/>
              <a:gd name="T16" fmla="*/ 2147483647 w 66"/>
              <a:gd name="T17" fmla="*/ 2147483647 h 90"/>
              <a:gd name="T18" fmla="*/ 2147483647 w 66"/>
              <a:gd name="T19" fmla="*/ 2147483647 h 90"/>
              <a:gd name="T20" fmla="*/ 2147483647 w 66"/>
              <a:gd name="T21" fmla="*/ 0 h 90"/>
              <a:gd name="T22" fmla="*/ 2147483647 w 66"/>
              <a:gd name="T23" fmla="*/ 2147483647 h 90"/>
              <a:gd name="T24" fmla="*/ 2147483647 w 66"/>
              <a:gd name="T25" fmla="*/ 2147483647 h 90"/>
              <a:gd name="T26" fmla="*/ 2147483647 w 66"/>
              <a:gd name="T27" fmla="*/ 2147483647 h 90"/>
              <a:gd name="T28" fmla="*/ 2147483647 w 66"/>
              <a:gd name="T29" fmla="*/ 2147483647 h 90"/>
              <a:gd name="T30" fmla="*/ 2147483647 w 66"/>
              <a:gd name="T31" fmla="*/ 2147483647 h 90"/>
              <a:gd name="T32" fmla="*/ 0 w 66"/>
              <a:gd name="T33" fmla="*/ 2147483647 h 90"/>
              <a:gd name="T34" fmla="*/ 2147483647 w 66"/>
              <a:gd name="T35" fmla="*/ 2147483647 h 90"/>
              <a:gd name="T36" fmla="*/ 2147483647 w 66"/>
              <a:gd name="T37" fmla="*/ 2147483647 h 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
              <a:gd name="T58" fmla="*/ 0 h 90"/>
              <a:gd name="T59" fmla="*/ 66 w 66"/>
              <a:gd name="T60" fmla="*/ 90 h 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 h="90">
                <a:moveTo>
                  <a:pt x="18" y="72"/>
                </a:moveTo>
                <a:lnTo>
                  <a:pt x="30" y="78"/>
                </a:lnTo>
                <a:lnTo>
                  <a:pt x="36" y="84"/>
                </a:lnTo>
                <a:lnTo>
                  <a:pt x="42" y="90"/>
                </a:lnTo>
                <a:lnTo>
                  <a:pt x="48" y="78"/>
                </a:lnTo>
                <a:lnTo>
                  <a:pt x="48" y="60"/>
                </a:lnTo>
                <a:lnTo>
                  <a:pt x="60" y="48"/>
                </a:lnTo>
                <a:lnTo>
                  <a:pt x="60" y="30"/>
                </a:lnTo>
                <a:lnTo>
                  <a:pt x="66" y="18"/>
                </a:lnTo>
                <a:lnTo>
                  <a:pt x="66" y="6"/>
                </a:lnTo>
                <a:lnTo>
                  <a:pt x="66" y="0"/>
                </a:lnTo>
                <a:lnTo>
                  <a:pt x="54" y="6"/>
                </a:lnTo>
                <a:lnTo>
                  <a:pt x="36" y="12"/>
                </a:lnTo>
                <a:lnTo>
                  <a:pt x="36" y="30"/>
                </a:lnTo>
                <a:lnTo>
                  <a:pt x="24" y="18"/>
                </a:lnTo>
                <a:lnTo>
                  <a:pt x="12" y="54"/>
                </a:lnTo>
                <a:lnTo>
                  <a:pt x="0" y="66"/>
                </a:lnTo>
                <a:lnTo>
                  <a:pt x="6" y="72"/>
                </a:lnTo>
                <a:lnTo>
                  <a:pt x="18" y="72"/>
                </a:lnTo>
                <a:close/>
              </a:path>
            </a:pathLst>
          </a:custGeom>
          <a:solidFill>
            <a:schemeClr val="bg1"/>
          </a:solidFill>
          <a:ln w="9525">
            <a:solidFill>
              <a:schemeClr val="bg2"/>
            </a:solidFill>
            <a:round/>
            <a:headEnd/>
            <a:tailEnd/>
          </a:ln>
        </p:spPr>
        <p:txBody>
          <a:bodyPr/>
          <a:lstStyle/>
          <a:p>
            <a:endParaRPr lang="el-GR"/>
          </a:p>
        </p:txBody>
      </p:sp>
      <p:sp>
        <p:nvSpPr>
          <p:cNvPr id="14413" name="Freeform 346"/>
          <p:cNvSpPr>
            <a:spLocks/>
          </p:cNvSpPr>
          <p:nvPr/>
        </p:nvSpPr>
        <p:spPr bwMode="auto">
          <a:xfrm>
            <a:off x="4999038" y="3525838"/>
            <a:ext cx="157162" cy="153987"/>
          </a:xfrm>
          <a:custGeom>
            <a:avLst/>
            <a:gdLst>
              <a:gd name="T0" fmla="*/ 2147483647 w 120"/>
              <a:gd name="T1" fmla="*/ 2147483647 h 120"/>
              <a:gd name="T2" fmla="*/ 2147483647 w 120"/>
              <a:gd name="T3" fmla="*/ 0 h 120"/>
              <a:gd name="T4" fmla="*/ 2147483647 w 120"/>
              <a:gd name="T5" fmla="*/ 2147483647 h 120"/>
              <a:gd name="T6" fmla="*/ 2147483647 w 120"/>
              <a:gd name="T7" fmla="*/ 2147483647 h 120"/>
              <a:gd name="T8" fmla="*/ 2147483647 w 120"/>
              <a:gd name="T9" fmla="*/ 2147483647 h 120"/>
              <a:gd name="T10" fmla="*/ 2147483647 w 120"/>
              <a:gd name="T11" fmla="*/ 2147483647 h 120"/>
              <a:gd name="T12" fmla="*/ 2147483647 w 120"/>
              <a:gd name="T13" fmla="*/ 2147483647 h 120"/>
              <a:gd name="T14" fmla="*/ 2147483647 w 120"/>
              <a:gd name="T15" fmla="*/ 2147483647 h 120"/>
              <a:gd name="T16" fmla="*/ 2147483647 w 120"/>
              <a:gd name="T17" fmla="*/ 2147483647 h 120"/>
              <a:gd name="T18" fmla="*/ 2147483647 w 120"/>
              <a:gd name="T19" fmla="*/ 2147483647 h 120"/>
              <a:gd name="T20" fmla="*/ 0 w 120"/>
              <a:gd name="T21" fmla="*/ 2147483647 h 120"/>
              <a:gd name="T22" fmla="*/ 2147483647 w 120"/>
              <a:gd name="T23" fmla="*/ 2147483647 h 120"/>
              <a:gd name="T24" fmla="*/ 2147483647 w 120"/>
              <a:gd name="T25" fmla="*/ 2147483647 h 120"/>
              <a:gd name="T26" fmla="*/ 2147483647 w 120"/>
              <a:gd name="T27" fmla="*/ 2147483647 h 120"/>
              <a:gd name="T28" fmla="*/ 2147483647 w 120"/>
              <a:gd name="T29" fmla="*/ 2147483647 h 120"/>
              <a:gd name="T30" fmla="*/ 2147483647 w 120"/>
              <a:gd name="T31" fmla="*/ 2147483647 h 120"/>
              <a:gd name="T32" fmla="*/ 2147483647 w 120"/>
              <a:gd name="T33" fmla="*/ 2147483647 h 120"/>
              <a:gd name="T34" fmla="*/ 2147483647 w 120"/>
              <a:gd name="T35" fmla="*/ 2147483647 h 120"/>
              <a:gd name="T36" fmla="*/ 2147483647 w 120"/>
              <a:gd name="T37" fmla="*/ 2147483647 h 120"/>
              <a:gd name="T38" fmla="*/ 2147483647 w 120"/>
              <a:gd name="T39" fmla="*/ 2147483647 h 120"/>
              <a:gd name="T40" fmla="*/ 2147483647 w 120"/>
              <a:gd name="T41" fmla="*/ 2147483647 h 120"/>
              <a:gd name="T42" fmla="*/ 2147483647 w 120"/>
              <a:gd name="T43" fmla="*/ 2147483647 h 120"/>
              <a:gd name="T44" fmla="*/ 2147483647 w 120"/>
              <a:gd name="T45" fmla="*/ 2147483647 h 120"/>
              <a:gd name="T46" fmla="*/ 2147483647 w 120"/>
              <a:gd name="T47" fmla="*/ 2147483647 h 120"/>
              <a:gd name="T48" fmla="*/ 2147483647 w 120"/>
              <a:gd name="T49" fmla="*/ 2147483647 h 120"/>
              <a:gd name="T50" fmla="*/ 2147483647 w 120"/>
              <a:gd name="T51" fmla="*/ 2147483647 h 120"/>
              <a:gd name="T52" fmla="*/ 2147483647 w 120"/>
              <a:gd name="T53" fmla="*/ 2147483647 h 1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0"/>
              <a:gd name="T82" fmla="*/ 0 h 120"/>
              <a:gd name="T83" fmla="*/ 120 w 120"/>
              <a:gd name="T84" fmla="*/ 120 h 12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0" h="120">
                <a:moveTo>
                  <a:pt x="120" y="6"/>
                </a:moveTo>
                <a:lnTo>
                  <a:pt x="120" y="0"/>
                </a:lnTo>
                <a:lnTo>
                  <a:pt x="114" y="6"/>
                </a:lnTo>
                <a:lnTo>
                  <a:pt x="96" y="6"/>
                </a:lnTo>
                <a:lnTo>
                  <a:pt x="60" y="6"/>
                </a:lnTo>
                <a:lnTo>
                  <a:pt x="42" y="12"/>
                </a:lnTo>
                <a:lnTo>
                  <a:pt x="18" y="18"/>
                </a:lnTo>
                <a:lnTo>
                  <a:pt x="18" y="24"/>
                </a:lnTo>
                <a:lnTo>
                  <a:pt x="12" y="36"/>
                </a:lnTo>
                <a:lnTo>
                  <a:pt x="0" y="48"/>
                </a:lnTo>
                <a:lnTo>
                  <a:pt x="12" y="66"/>
                </a:lnTo>
                <a:lnTo>
                  <a:pt x="36" y="72"/>
                </a:lnTo>
                <a:lnTo>
                  <a:pt x="24" y="84"/>
                </a:lnTo>
                <a:lnTo>
                  <a:pt x="24" y="108"/>
                </a:lnTo>
                <a:lnTo>
                  <a:pt x="48" y="120"/>
                </a:lnTo>
                <a:lnTo>
                  <a:pt x="60" y="108"/>
                </a:lnTo>
                <a:lnTo>
                  <a:pt x="60" y="96"/>
                </a:lnTo>
                <a:lnTo>
                  <a:pt x="84" y="84"/>
                </a:lnTo>
                <a:lnTo>
                  <a:pt x="60" y="60"/>
                </a:lnTo>
                <a:lnTo>
                  <a:pt x="60" y="48"/>
                </a:lnTo>
                <a:lnTo>
                  <a:pt x="48" y="30"/>
                </a:lnTo>
                <a:lnTo>
                  <a:pt x="84" y="24"/>
                </a:lnTo>
                <a:lnTo>
                  <a:pt x="108" y="18"/>
                </a:lnTo>
                <a:lnTo>
                  <a:pt x="108" y="24"/>
                </a:lnTo>
                <a:lnTo>
                  <a:pt x="114" y="18"/>
                </a:lnTo>
                <a:lnTo>
                  <a:pt x="120" y="6"/>
                </a:lnTo>
                <a:close/>
              </a:path>
            </a:pathLst>
          </a:custGeom>
          <a:solidFill>
            <a:schemeClr val="bg1"/>
          </a:solidFill>
          <a:ln w="9525">
            <a:solidFill>
              <a:schemeClr val="bg2"/>
            </a:solidFill>
            <a:round/>
            <a:headEnd/>
            <a:tailEnd/>
          </a:ln>
        </p:spPr>
        <p:txBody>
          <a:bodyPr/>
          <a:lstStyle/>
          <a:p>
            <a:endParaRPr lang="el-GR"/>
          </a:p>
        </p:txBody>
      </p:sp>
      <p:sp>
        <p:nvSpPr>
          <p:cNvPr id="14414" name="Freeform 347"/>
          <p:cNvSpPr>
            <a:spLocks/>
          </p:cNvSpPr>
          <p:nvPr/>
        </p:nvSpPr>
        <p:spPr bwMode="auto">
          <a:xfrm>
            <a:off x="4616450" y="2119313"/>
            <a:ext cx="649288" cy="766762"/>
          </a:xfrm>
          <a:custGeom>
            <a:avLst/>
            <a:gdLst>
              <a:gd name="T0" fmla="*/ 2147483647 w 83"/>
              <a:gd name="T1" fmla="*/ 2147483647 h 98"/>
              <a:gd name="T2" fmla="*/ 2147483647 w 83"/>
              <a:gd name="T3" fmla="*/ 2147483647 h 98"/>
              <a:gd name="T4" fmla="*/ 2147483647 w 83"/>
              <a:gd name="T5" fmla="*/ 2147483647 h 98"/>
              <a:gd name="T6" fmla="*/ 2147483647 w 83"/>
              <a:gd name="T7" fmla="*/ 2147483647 h 98"/>
              <a:gd name="T8" fmla="*/ 2147483647 w 83"/>
              <a:gd name="T9" fmla="*/ 2147483647 h 98"/>
              <a:gd name="T10" fmla="*/ 2147483647 w 83"/>
              <a:gd name="T11" fmla="*/ 2147483647 h 98"/>
              <a:gd name="T12" fmla="*/ 2147483647 w 83"/>
              <a:gd name="T13" fmla="*/ 2147483647 h 98"/>
              <a:gd name="T14" fmla="*/ 2147483647 w 83"/>
              <a:gd name="T15" fmla="*/ 2147483647 h 98"/>
              <a:gd name="T16" fmla="*/ 2147483647 w 83"/>
              <a:gd name="T17" fmla="*/ 2147483647 h 98"/>
              <a:gd name="T18" fmla="*/ 2147483647 w 83"/>
              <a:gd name="T19" fmla="*/ 2147483647 h 98"/>
              <a:gd name="T20" fmla="*/ 2147483647 w 83"/>
              <a:gd name="T21" fmla="*/ 2147483647 h 98"/>
              <a:gd name="T22" fmla="*/ 2147483647 w 83"/>
              <a:gd name="T23" fmla="*/ 2147483647 h 98"/>
              <a:gd name="T24" fmla="*/ 2147483647 w 83"/>
              <a:gd name="T25" fmla="*/ 2147483647 h 98"/>
              <a:gd name="T26" fmla="*/ 2147483647 w 83"/>
              <a:gd name="T27" fmla="*/ 2147483647 h 98"/>
              <a:gd name="T28" fmla="*/ 2147483647 w 83"/>
              <a:gd name="T29" fmla="*/ 2147483647 h 98"/>
              <a:gd name="T30" fmla="*/ 2147483647 w 83"/>
              <a:gd name="T31" fmla="*/ 2147483647 h 98"/>
              <a:gd name="T32" fmla="*/ 2147483647 w 83"/>
              <a:gd name="T33" fmla="*/ 2147483647 h 98"/>
              <a:gd name="T34" fmla="*/ 2147483647 w 83"/>
              <a:gd name="T35" fmla="*/ 2147483647 h 98"/>
              <a:gd name="T36" fmla="*/ 2147483647 w 83"/>
              <a:gd name="T37" fmla="*/ 2147483647 h 98"/>
              <a:gd name="T38" fmla="*/ 2147483647 w 83"/>
              <a:gd name="T39" fmla="*/ 2147483647 h 98"/>
              <a:gd name="T40" fmla="*/ 2147483647 w 83"/>
              <a:gd name="T41" fmla="*/ 2147483647 h 98"/>
              <a:gd name="T42" fmla="*/ 2147483647 w 83"/>
              <a:gd name="T43" fmla="*/ 2147483647 h 98"/>
              <a:gd name="T44" fmla="*/ 2147483647 w 83"/>
              <a:gd name="T45" fmla="*/ 2147483647 h 98"/>
              <a:gd name="T46" fmla="*/ 2147483647 w 83"/>
              <a:gd name="T47" fmla="*/ 2147483647 h 98"/>
              <a:gd name="T48" fmla="*/ 2147483647 w 83"/>
              <a:gd name="T49" fmla="*/ 2147483647 h 98"/>
              <a:gd name="T50" fmla="*/ 2147483647 w 83"/>
              <a:gd name="T51" fmla="*/ 0 h 98"/>
              <a:gd name="T52" fmla="*/ 2147483647 w 83"/>
              <a:gd name="T53" fmla="*/ 2147483647 h 98"/>
              <a:gd name="T54" fmla="*/ 2147483647 w 83"/>
              <a:gd name="T55" fmla="*/ 2147483647 h 98"/>
              <a:gd name="T56" fmla="*/ 2147483647 w 83"/>
              <a:gd name="T57" fmla="*/ 2147483647 h 98"/>
              <a:gd name="T58" fmla="*/ 2147483647 w 83"/>
              <a:gd name="T59" fmla="*/ 2147483647 h 98"/>
              <a:gd name="T60" fmla="*/ 2147483647 w 83"/>
              <a:gd name="T61" fmla="*/ 2147483647 h 98"/>
              <a:gd name="T62" fmla="*/ 2147483647 w 83"/>
              <a:gd name="T63" fmla="*/ 2147483647 h 98"/>
              <a:gd name="T64" fmla="*/ 2147483647 w 83"/>
              <a:gd name="T65" fmla="*/ 2147483647 h 98"/>
              <a:gd name="T66" fmla="*/ 2147483647 w 83"/>
              <a:gd name="T67" fmla="*/ 2147483647 h 98"/>
              <a:gd name="T68" fmla="*/ 2147483647 w 83"/>
              <a:gd name="T69" fmla="*/ 2147483647 h 98"/>
              <a:gd name="T70" fmla="*/ 2147483647 w 83"/>
              <a:gd name="T71" fmla="*/ 2147483647 h 98"/>
              <a:gd name="T72" fmla="*/ 2147483647 w 83"/>
              <a:gd name="T73" fmla="*/ 2147483647 h 98"/>
              <a:gd name="T74" fmla="*/ 2147483647 w 83"/>
              <a:gd name="T75" fmla="*/ 2147483647 h 98"/>
              <a:gd name="T76" fmla="*/ 2147483647 w 83"/>
              <a:gd name="T77" fmla="*/ 2147483647 h 98"/>
              <a:gd name="T78" fmla="*/ 2147483647 w 83"/>
              <a:gd name="T79" fmla="*/ 2147483647 h 98"/>
              <a:gd name="T80" fmla="*/ 2147483647 w 83"/>
              <a:gd name="T81" fmla="*/ 2147483647 h 98"/>
              <a:gd name="T82" fmla="*/ 2147483647 w 83"/>
              <a:gd name="T83" fmla="*/ 2147483647 h 98"/>
              <a:gd name="T84" fmla="*/ 2147483647 w 83"/>
              <a:gd name="T85" fmla="*/ 2147483647 h 98"/>
              <a:gd name="T86" fmla="*/ 2147483647 w 83"/>
              <a:gd name="T87" fmla="*/ 2147483647 h 98"/>
              <a:gd name="T88" fmla="*/ 2147483647 w 83"/>
              <a:gd name="T89" fmla="*/ 2147483647 h 98"/>
              <a:gd name="T90" fmla="*/ 2147483647 w 83"/>
              <a:gd name="T91" fmla="*/ 2147483647 h 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3"/>
              <a:gd name="T139" fmla="*/ 0 h 98"/>
              <a:gd name="T140" fmla="*/ 83 w 83"/>
              <a:gd name="T141" fmla="*/ 98 h 9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3" h="98">
                <a:moveTo>
                  <a:pt x="23" y="87"/>
                </a:moveTo>
                <a:cubicBezTo>
                  <a:pt x="23" y="87"/>
                  <a:pt x="24" y="87"/>
                  <a:pt x="24" y="86"/>
                </a:cubicBezTo>
                <a:cubicBezTo>
                  <a:pt x="24" y="86"/>
                  <a:pt x="24" y="82"/>
                  <a:pt x="24" y="82"/>
                </a:cubicBezTo>
                <a:cubicBezTo>
                  <a:pt x="24" y="80"/>
                  <a:pt x="24" y="80"/>
                  <a:pt x="24" y="80"/>
                </a:cubicBezTo>
                <a:cubicBezTo>
                  <a:pt x="26" y="78"/>
                  <a:pt x="26" y="78"/>
                  <a:pt x="26" y="78"/>
                </a:cubicBezTo>
                <a:cubicBezTo>
                  <a:pt x="24" y="75"/>
                  <a:pt x="24" y="75"/>
                  <a:pt x="24" y="75"/>
                </a:cubicBezTo>
                <a:cubicBezTo>
                  <a:pt x="24" y="75"/>
                  <a:pt x="23" y="70"/>
                  <a:pt x="23" y="70"/>
                </a:cubicBezTo>
                <a:cubicBezTo>
                  <a:pt x="23" y="69"/>
                  <a:pt x="24" y="65"/>
                  <a:pt x="24" y="65"/>
                </a:cubicBezTo>
                <a:cubicBezTo>
                  <a:pt x="24" y="65"/>
                  <a:pt x="24" y="62"/>
                  <a:pt x="24" y="62"/>
                </a:cubicBezTo>
                <a:cubicBezTo>
                  <a:pt x="26" y="60"/>
                  <a:pt x="26" y="60"/>
                  <a:pt x="26" y="60"/>
                </a:cubicBezTo>
                <a:cubicBezTo>
                  <a:pt x="30" y="59"/>
                  <a:pt x="30" y="59"/>
                  <a:pt x="30" y="59"/>
                </a:cubicBezTo>
                <a:cubicBezTo>
                  <a:pt x="30" y="56"/>
                  <a:pt x="30" y="56"/>
                  <a:pt x="30" y="56"/>
                </a:cubicBezTo>
                <a:cubicBezTo>
                  <a:pt x="29" y="54"/>
                  <a:pt x="29" y="54"/>
                  <a:pt x="29" y="54"/>
                </a:cubicBezTo>
                <a:cubicBezTo>
                  <a:pt x="31" y="50"/>
                  <a:pt x="31" y="50"/>
                  <a:pt x="31" y="50"/>
                </a:cubicBezTo>
                <a:cubicBezTo>
                  <a:pt x="32" y="44"/>
                  <a:pt x="32" y="44"/>
                  <a:pt x="32" y="44"/>
                </a:cubicBezTo>
                <a:cubicBezTo>
                  <a:pt x="34" y="43"/>
                  <a:pt x="34" y="43"/>
                  <a:pt x="34" y="43"/>
                </a:cubicBezTo>
                <a:cubicBezTo>
                  <a:pt x="36" y="38"/>
                  <a:pt x="36" y="38"/>
                  <a:pt x="36" y="38"/>
                </a:cubicBezTo>
                <a:cubicBezTo>
                  <a:pt x="38" y="35"/>
                  <a:pt x="38" y="35"/>
                  <a:pt x="38" y="35"/>
                </a:cubicBezTo>
                <a:cubicBezTo>
                  <a:pt x="37" y="32"/>
                  <a:pt x="37" y="32"/>
                  <a:pt x="37" y="32"/>
                </a:cubicBezTo>
                <a:cubicBezTo>
                  <a:pt x="38" y="30"/>
                  <a:pt x="38" y="30"/>
                  <a:pt x="38" y="30"/>
                </a:cubicBezTo>
                <a:cubicBezTo>
                  <a:pt x="41" y="28"/>
                  <a:pt x="41" y="28"/>
                  <a:pt x="41" y="28"/>
                </a:cubicBezTo>
                <a:cubicBezTo>
                  <a:pt x="42" y="28"/>
                  <a:pt x="42" y="28"/>
                  <a:pt x="42" y="28"/>
                </a:cubicBezTo>
                <a:cubicBezTo>
                  <a:pt x="44" y="24"/>
                  <a:pt x="44" y="24"/>
                  <a:pt x="44" y="24"/>
                </a:cubicBezTo>
                <a:cubicBezTo>
                  <a:pt x="47" y="24"/>
                  <a:pt x="47" y="24"/>
                  <a:pt x="47" y="24"/>
                </a:cubicBezTo>
                <a:cubicBezTo>
                  <a:pt x="49" y="24"/>
                  <a:pt x="49" y="24"/>
                  <a:pt x="49" y="24"/>
                </a:cubicBezTo>
                <a:cubicBezTo>
                  <a:pt x="49" y="22"/>
                  <a:pt x="49" y="22"/>
                  <a:pt x="49" y="22"/>
                </a:cubicBezTo>
                <a:cubicBezTo>
                  <a:pt x="50" y="19"/>
                  <a:pt x="50" y="19"/>
                  <a:pt x="50" y="19"/>
                </a:cubicBezTo>
                <a:cubicBezTo>
                  <a:pt x="51" y="19"/>
                  <a:pt x="51" y="19"/>
                  <a:pt x="51" y="19"/>
                </a:cubicBezTo>
                <a:cubicBezTo>
                  <a:pt x="52" y="19"/>
                  <a:pt x="52" y="19"/>
                  <a:pt x="52" y="19"/>
                </a:cubicBezTo>
                <a:cubicBezTo>
                  <a:pt x="53" y="17"/>
                  <a:pt x="53" y="17"/>
                  <a:pt x="53" y="17"/>
                </a:cubicBezTo>
                <a:cubicBezTo>
                  <a:pt x="54" y="19"/>
                  <a:pt x="54" y="19"/>
                  <a:pt x="54" y="19"/>
                </a:cubicBezTo>
                <a:cubicBezTo>
                  <a:pt x="56" y="21"/>
                  <a:pt x="56" y="21"/>
                  <a:pt x="56" y="21"/>
                </a:cubicBezTo>
                <a:cubicBezTo>
                  <a:pt x="59" y="22"/>
                  <a:pt x="59" y="22"/>
                  <a:pt x="59" y="22"/>
                </a:cubicBezTo>
                <a:cubicBezTo>
                  <a:pt x="62" y="21"/>
                  <a:pt x="62" y="21"/>
                  <a:pt x="62" y="21"/>
                </a:cubicBezTo>
                <a:cubicBezTo>
                  <a:pt x="63" y="22"/>
                  <a:pt x="63" y="22"/>
                  <a:pt x="63" y="22"/>
                </a:cubicBezTo>
                <a:cubicBezTo>
                  <a:pt x="66" y="19"/>
                  <a:pt x="66" y="19"/>
                  <a:pt x="66" y="19"/>
                </a:cubicBezTo>
                <a:cubicBezTo>
                  <a:pt x="68" y="14"/>
                  <a:pt x="68" y="14"/>
                  <a:pt x="68" y="14"/>
                </a:cubicBezTo>
                <a:cubicBezTo>
                  <a:pt x="70" y="12"/>
                  <a:pt x="70" y="12"/>
                  <a:pt x="70" y="12"/>
                </a:cubicBezTo>
                <a:cubicBezTo>
                  <a:pt x="75" y="11"/>
                  <a:pt x="75" y="11"/>
                  <a:pt x="75" y="11"/>
                </a:cubicBezTo>
                <a:cubicBezTo>
                  <a:pt x="78" y="14"/>
                  <a:pt x="78" y="14"/>
                  <a:pt x="78" y="14"/>
                </a:cubicBezTo>
                <a:cubicBezTo>
                  <a:pt x="78" y="17"/>
                  <a:pt x="78" y="17"/>
                  <a:pt x="78" y="17"/>
                </a:cubicBezTo>
                <a:cubicBezTo>
                  <a:pt x="77" y="19"/>
                  <a:pt x="77" y="19"/>
                  <a:pt x="77" y="19"/>
                </a:cubicBezTo>
                <a:cubicBezTo>
                  <a:pt x="78" y="18"/>
                  <a:pt x="78" y="18"/>
                  <a:pt x="78" y="18"/>
                </a:cubicBezTo>
                <a:cubicBezTo>
                  <a:pt x="77" y="19"/>
                  <a:pt x="77" y="19"/>
                  <a:pt x="77" y="19"/>
                </a:cubicBezTo>
                <a:cubicBezTo>
                  <a:pt x="77" y="19"/>
                  <a:pt x="77" y="19"/>
                  <a:pt x="77" y="19"/>
                </a:cubicBezTo>
                <a:cubicBezTo>
                  <a:pt x="81" y="15"/>
                  <a:pt x="81" y="15"/>
                  <a:pt x="81" y="15"/>
                </a:cubicBezTo>
                <a:cubicBezTo>
                  <a:pt x="82" y="13"/>
                  <a:pt x="82" y="13"/>
                  <a:pt x="82" y="13"/>
                </a:cubicBezTo>
                <a:cubicBezTo>
                  <a:pt x="81" y="12"/>
                  <a:pt x="81" y="12"/>
                  <a:pt x="81" y="12"/>
                </a:cubicBezTo>
                <a:cubicBezTo>
                  <a:pt x="80" y="9"/>
                  <a:pt x="80" y="9"/>
                  <a:pt x="80" y="9"/>
                </a:cubicBezTo>
                <a:cubicBezTo>
                  <a:pt x="83" y="6"/>
                  <a:pt x="83" y="6"/>
                  <a:pt x="83" y="6"/>
                </a:cubicBezTo>
                <a:cubicBezTo>
                  <a:pt x="80" y="4"/>
                  <a:pt x="80" y="4"/>
                  <a:pt x="80" y="4"/>
                </a:cubicBezTo>
                <a:cubicBezTo>
                  <a:pt x="76" y="0"/>
                  <a:pt x="76" y="0"/>
                  <a:pt x="76" y="0"/>
                </a:cubicBezTo>
                <a:cubicBezTo>
                  <a:pt x="72" y="4"/>
                  <a:pt x="72" y="4"/>
                  <a:pt x="72" y="4"/>
                </a:cubicBezTo>
                <a:cubicBezTo>
                  <a:pt x="69" y="2"/>
                  <a:pt x="69" y="2"/>
                  <a:pt x="69" y="2"/>
                </a:cubicBezTo>
                <a:cubicBezTo>
                  <a:pt x="69" y="1"/>
                  <a:pt x="69" y="1"/>
                  <a:pt x="69" y="1"/>
                </a:cubicBezTo>
                <a:cubicBezTo>
                  <a:pt x="66" y="1"/>
                  <a:pt x="66" y="1"/>
                  <a:pt x="66" y="1"/>
                </a:cubicBezTo>
                <a:cubicBezTo>
                  <a:pt x="62" y="1"/>
                  <a:pt x="62" y="1"/>
                  <a:pt x="62" y="1"/>
                </a:cubicBezTo>
                <a:cubicBezTo>
                  <a:pt x="59" y="5"/>
                  <a:pt x="59" y="5"/>
                  <a:pt x="59" y="5"/>
                </a:cubicBezTo>
                <a:cubicBezTo>
                  <a:pt x="56" y="6"/>
                  <a:pt x="56" y="6"/>
                  <a:pt x="56" y="6"/>
                </a:cubicBezTo>
                <a:cubicBezTo>
                  <a:pt x="55" y="6"/>
                  <a:pt x="55" y="6"/>
                  <a:pt x="55" y="6"/>
                </a:cubicBezTo>
                <a:cubicBezTo>
                  <a:pt x="53" y="8"/>
                  <a:pt x="53" y="8"/>
                  <a:pt x="53" y="8"/>
                </a:cubicBezTo>
                <a:cubicBezTo>
                  <a:pt x="50" y="8"/>
                  <a:pt x="50" y="8"/>
                  <a:pt x="50" y="8"/>
                </a:cubicBezTo>
                <a:cubicBezTo>
                  <a:pt x="48" y="13"/>
                  <a:pt x="48" y="13"/>
                  <a:pt x="48" y="13"/>
                </a:cubicBezTo>
                <a:cubicBezTo>
                  <a:pt x="43" y="14"/>
                  <a:pt x="43" y="14"/>
                  <a:pt x="43" y="14"/>
                </a:cubicBezTo>
                <a:cubicBezTo>
                  <a:pt x="41" y="19"/>
                  <a:pt x="41" y="19"/>
                  <a:pt x="41" y="19"/>
                </a:cubicBezTo>
                <a:cubicBezTo>
                  <a:pt x="40" y="22"/>
                  <a:pt x="40" y="22"/>
                  <a:pt x="40" y="22"/>
                </a:cubicBezTo>
                <a:cubicBezTo>
                  <a:pt x="37" y="22"/>
                  <a:pt x="37" y="22"/>
                  <a:pt x="37" y="22"/>
                </a:cubicBezTo>
                <a:cubicBezTo>
                  <a:pt x="32" y="28"/>
                  <a:pt x="32" y="28"/>
                  <a:pt x="32" y="28"/>
                </a:cubicBezTo>
                <a:cubicBezTo>
                  <a:pt x="32" y="31"/>
                  <a:pt x="32" y="31"/>
                  <a:pt x="32" y="31"/>
                </a:cubicBezTo>
                <a:cubicBezTo>
                  <a:pt x="28" y="38"/>
                  <a:pt x="28" y="38"/>
                  <a:pt x="28" y="38"/>
                </a:cubicBezTo>
                <a:cubicBezTo>
                  <a:pt x="26" y="41"/>
                  <a:pt x="26" y="41"/>
                  <a:pt x="26" y="41"/>
                </a:cubicBezTo>
                <a:cubicBezTo>
                  <a:pt x="25" y="46"/>
                  <a:pt x="25" y="46"/>
                  <a:pt x="25" y="46"/>
                </a:cubicBezTo>
                <a:cubicBezTo>
                  <a:pt x="23" y="49"/>
                  <a:pt x="23" y="49"/>
                  <a:pt x="23" y="49"/>
                </a:cubicBezTo>
                <a:cubicBezTo>
                  <a:pt x="17" y="60"/>
                  <a:pt x="17" y="60"/>
                  <a:pt x="17" y="60"/>
                </a:cubicBezTo>
                <a:cubicBezTo>
                  <a:pt x="13" y="63"/>
                  <a:pt x="13" y="63"/>
                  <a:pt x="13" y="63"/>
                </a:cubicBezTo>
                <a:cubicBezTo>
                  <a:pt x="8" y="65"/>
                  <a:pt x="8" y="65"/>
                  <a:pt x="8" y="65"/>
                </a:cubicBezTo>
                <a:cubicBezTo>
                  <a:pt x="6" y="69"/>
                  <a:pt x="6" y="69"/>
                  <a:pt x="6" y="69"/>
                </a:cubicBezTo>
                <a:cubicBezTo>
                  <a:pt x="4" y="71"/>
                  <a:pt x="4" y="71"/>
                  <a:pt x="4" y="71"/>
                </a:cubicBezTo>
                <a:cubicBezTo>
                  <a:pt x="3" y="73"/>
                  <a:pt x="3" y="73"/>
                  <a:pt x="3" y="73"/>
                </a:cubicBezTo>
                <a:cubicBezTo>
                  <a:pt x="2" y="76"/>
                  <a:pt x="2" y="76"/>
                  <a:pt x="2" y="76"/>
                </a:cubicBezTo>
                <a:cubicBezTo>
                  <a:pt x="0" y="79"/>
                  <a:pt x="0" y="79"/>
                  <a:pt x="0" y="79"/>
                </a:cubicBezTo>
                <a:cubicBezTo>
                  <a:pt x="1" y="84"/>
                  <a:pt x="1" y="84"/>
                  <a:pt x="1" y="84"/>
                </a:cubicBezTo>
                <a:cubicBezTo>
                  <a:pt x="2" y="87"/>
                  <a:pt x="2" y="87"/>
                  <a:pt x="2" y="87"/>
                </a:cubicBezTo>
                <a:cubicBezTo>
                  <a:pt x="3" y="91"/>
                  <a:pt x="3" y="91"/>
                  <a:pt x="3" y="91"/>
                </a:cubicBezTo>
                <a:cubicBezTo>
                  <a:pt x="3" y="95"/>
                  <a:pt x="3" y="95"/>
                  <a:pt x="3" y="95"/>
                </a:cubicBezTo>
                <a:cubicBezTo>
                  <a:pt x="7" y="98"/>
                  <a:pt x="7" y="98"/>
                  <a:pt x="7" y="98"/>
                </a:cubicBezTo>
                <a:cubicBezTo>
                  <a:pt x="11" y="97"/>
                  <a:pt x="11" y="97"/>
                  <a:pt x="11" y="97"/>
                </a:cubicBezTo>
                <a:cubicBezTo>
                  <a:pt x="16" y="93"/>
                  <a:pt x="16" y="93"/>
                  <a:pt x="16" y="93"/>
                </a:cubicBezTo>
                <a:cubicBezTo>
                  <a:pt x="19" y="91"/>
                  <a:pt x="19" y="91"/>
                  <a:pt x="19" y="91"/>
                </a:cubicBezTo>
                <a:cubicBezTo>
                  <a:pt x="20" y="92"/>
                  <a:pt x="20" y="92"/>
                  <a:pt x="20" y="92"/>
                </a:cubicBezTo>
                <a:cubicBezTo>
                  <a:pt x="20" y="93"/>
                  <a:pt x="20" y="93"/>
                  <a:pt x="20" y="93"/>
                </a:cubicBezTo>
                <a:cubicBezTo>
                  <a:pt x="21" y="92"/>
                  <a:pt x="21" y="92"/>
                  <a:pt x="21" y="92"/>
                </a:cubicBezTo>
                <a:lnTo>
                  <a:pt x="23" y="87"/>
                </a:lnTo>
                <a:close/>
              </a:path>
            </a:pathLst>
          </a:custGeom>
          <a:solidFill>
            <a:schemeClr val="bg1"/>
          </a:solidFill>
          <a:ln w="9525">
            <a:solidFill>
              <a:schemeClr val="bg2"/>
            </a:solidFill>
            <a:round/>
            <a:headEnd/>
            <a:tailEnd/>
          </a:ln>
        </p:spPr>
        <p:txBody>
          <a:bodyPr/>
          <a:lstStyle/>
          <a:p>
            <a:endParaRPr lang="el-GR"/>
          </a:p>
        </p:txBody>
      </p:sp>
      <p:sp>
        <p:nvSpPr>
          <p:cNvPr id="14415" name="Freeform 348"/>
          <p:cNvSpPr>
            <a:spLocks/>
          </p:cNvSpPr>
          <p:nvPr/>
        </p:nvSpPr>
        <p:spPr bwMode="auto">
          <a:xfrm>
            <a:off x="4772025" y="2268538"/>
            <a:ext cx="320675" cy="741362"/>
          </a:xfrm>
          <a:custGeom>
            <a:avLst/>
            <a:gdLst>
              <a:gd name="T0" fmla="*/ 2147483647 w 41"/>
              <a:gd name="T1" fmla="*/ 2147483647 h 95"/>
              <a:gd name="T2" fmla="*/ 2147483647 w 41"/>
              <a:gd name="T3" fmla="*/ 2147483647 h 95"/>
              <a:gd name="T4" fmla="*/ 2147483647 w 41"/>
              <a:gd name="T5" fmla="*/ 2147483647 h 95"/>
              <a:gd name="T6" fmla="*/ 2147483647 w 41"/>
              <a:gd name="T7" fmla="*/ 2147483647 h 95"/>
              <a:gd name="T8" fmla="*/ 2147483647 w 41"/>
              <a:gd name="T9" fmla="*/ 0 h 95"/>
              <a:gd name="T10" fmla="*/ 2147483647 w 41"/>
              <a:gd name="T11" fmla="*/ 2147483647 h 95"/>
              <a:gd name="T12" fmla="*/ 2147483647 w 41"/>
              <a:gd name="T13" fmla="*/ 2147483647 h 95"/>
              <a:gd name="T14" fmla="*/ 2147483647 w 41"/>
              <a:gd name="T15" fmla="*/ 2147483647 h 95"/>
              <a:gd name="T16" fmla="*/ 2147483647 w 41"/>
              <a:gd name="T17" fmla="*/ 2147483647 h 95"/>
              <a:gd name="T18" fmla="*/ 2147483647 w 41"/>
              <a:gd name="T19" fmla="*/ 2147483647 h 95"/>
              <a:gd name="T20" fmla="*/ 2147483647 w 41"/>
              <a:gd name="T21" fmla="*/ 2147483647 h 95"/>
              <a:gd name="T22" fmla="*/ 2147483647 w 41"/>
              <a:gd name="T23" fmla="*/ 2147483647 h 95"/>
              <a:gd name="T24" fmla="*/ 2147483647 w 41"/>
              <a:gd name="T25" fmla="*/ 2147483647 h 95"/>
              <a:gd name="T26" fmla="*/ 2147483647 w 41"/>
              <a:gd name="T27" fmla="*/ 2147483647 h 95"/>
              <a:gd name="T28" fmla="*/ 2147483647 w 41"/>
              <a:gd name="T29" fmla="*/ 2147483647 h 95"/>
              <a:gd name="T30" fmla="*/ 2147483647 w 41"/>
              <a:gd name="T31" fmla="*/ 2147483647 h 95"/>
              <a:gd name="T32" fmla="*/ 2147483647 w 41"/>
              <a:gd name="T33" fmla="*/ 2147483647 h 95"/>
              <a:gd name="T34" fmla="*/ 2147483647 w 41"/>
              <a:gd name="T35" fmla="*/ 2147483647 h 95"/>
              <a:gd name="T36" fmla="*/ 2147483647 w 41"/>
              <a:gd name="T37" fmla="*/ 2147483647 h 95"/>
              <a:gd name="T38" fmla="*/ 2147483647 w 41"/>
              <a:gd name="T39" fmla="*/ 2147483647 h 95"/>
              <a:gd name="T40" fmla="*/ 2147483647 w 41"/>
              <a:gd name="T41" fmla="*/ 2147483647 h 95"/>
              <a:gd name="T42" fmla="*/ 2147483647 w 41"/>
              <a:gd name="T43" fmla="*/ 2147483647 h 95"/>
              <a:gd name="T44" fmla="*/ 2147483647 w 41"/>
              <a:gd name="T45" fmla="*/ 2147483647 h 95"/>
              <a:gd name="T46" fmla="*/ 2147483647 w 41"/>
              <a:gd name="T47" fmla="*/ 2147483647 h 95"/>
              <a:gd name="T48" fmla="*/ 2147483647 w 41"/>
              <a:gd name="T49" fmla="*/ 2147483647 h 95"/>
              <a:gd name="T50" fmla="*/ 2147483647 w 41"/>
              <a:gd name="T51" fmla="*/ 2147483647 h 95"/>
              <a:gd name="T52" fmla="*/ 2147483647 w 41"/>
              <a:gd name="T53" fmla="*/ 2147483647 h 95"/>
              <a:gd name="T54" fmla="*/ 2147483647 w 41"/>
              <a:gd name="T55" fmla="*/ 2147483647 h 95"/>
              <a:gd name="T56" fmla="*/ 2147483647 w 41"/>
              <a:gd name="T57" fmla="*/ 2147483647 h 95"/>
              <a:gd name="T58" fmla="*/ 2147483647 w 41"/>
              <a:gd name="T59" fmla="*/ 2147483647 h 95"/>
              <a:gd name="T60" fmla="*/ 2147483647 w 41"/>
              <a:gd name="T61" fmla="*/ 2147483647 h 95"/>
              <a:gd name="T62" fmla="*/ 2147483647 w 41"/>
              <a:gd name="T63" fmla="*/ 2147483647 h 95"/>
              <a:gd name="T64" fmla="*/ 2147483647 w 41"/>
              <a:gd name="T65" fmla="*/ 2147483647 h 95"/>
              <a:gd name="T66" fmla="*/ 2147483647 w 41"/>
              <a:gd name="T67" fmla="*/ 2147483647 h 9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1"/>
              <a:gd name="T103" fmla="*/ 0 h 95"/>
              <a:gd name="T104" fmla="*/ 41 w 41"/>
              <a:gd name="T105" fmla="*/ 95 h 9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1" h="95">
                <a:moveTo>
                  <a:pt x="41" y="22"/>
                </a:moveTo>
                <a:cubicBezTo>
                  <a:pt x="41" y="21"/>
                  <a:pt x="41" y="21"/>
                  <a:pt x="41" y="21"/>
                </a:cubicBezTo>
                <a:cubicBezTo>
                  <a:pt x="40" y="18"/>
                  <a:pt x="40" y="18"/>
                  <a:pt x="40" y="18"/>
                </a:cubicBezTo>
                <a:cubicBezTo>
                  <a:pt x="40" y="15"/>
                  <a:pt x="40" y="15"/>
                  <a:pt x="40" y="15"/>
                </a:cubicBezTo>
                <a:cubicBezTo>
                  <a:pt x="40" y="11"/>
                  <a:pt x="40" y="11"/>
                  <a:pt x="40" y="11"/>
                </a:cubicBezTo>
                <a:cubicBezTo>
                  <a:pt x="38" y="6"/>
                  <a:pt x="38" y="6"/>
                  <a:pt x="38" y="6"/>
                </a:cubicBezTo>
                <a:cubicBezTo>
                  <a:pt x="37" y="6"/>
                  <a:pt x="37" y="6"/>
                  <a:pt x="37" y="6"/>
                </a:cubicBezTo>
                <a:cubicBezTo>
                  <a:pt x="35" y="5"/>
                  <a:pt x="35" y="5"/>
                  <a:pt x="35" y="5"/>
                </a:cubicBezTo>
                <a:cubicBezTo>
                  <a:pt x="32" y="2"/>
                  <a:pt x="32" y="2"/>
                  <a:pt x="32" y="2"/>
                </a:cubicBezTo>
                <a:cubicBezTo>
                  <a:pt x="31" y="0"/>
                  <a:pt x="31" y="0"/>
                  <a:pt x="31" y="0"/>
                </a:cubicBezTo>
                <a:cubicBezTo>
                  <a:pt x="30" y="0"/>
                  <a:pt x="30" y="0"/>
                  <a:pt x="30" y="0"/>
                </a:cubicBezTo>
                <a:cubicBezTo>
                  <a:pt x="29" y="3"/>
                  <a:pt x="29" y="3"/>
                  <a:pt x="29" y="3"/>
                </a:cubicBezTo>
                <a:cubicBezTo>
                  <a:pt x="29" y="5"/>
                  <a:pt x="29" y="5"/>
                  <a:pt x="29" y="5"/>
                </a:cubicBezTo>
                <a:cubicBezTo>
                  <a:pt x="27" y="5"/>
                  <a:pt x="27" y="5"/>
                  <a:pt x="27" y="5"/>
                </a:cubicBezTo>
                <a:cubicBezTo>
                  <a:pt x="24" y="5"/>
                  <a:pt x="24" y="5"/>
                  <a:pt x="24" y="5"/>
                </a:cubicBezTo>
                <a:cubicBezTo>
                  <a:pt x="22" y="9"/>
                  <a:pt x="22" y="9"/>
                  <a:pt x="22" y="9"/>
                </a:cubicBezTo>
                <a:cubicBezTo>
                  <a:pt x="21" y="9"/>
                  <a:pt x="21" y="9"/>
                  <a:pt x="21" y="9"/>
                </a:cubicBezTo>
                <a:cubicBezTo>
                  <a:pt x="18" y="11"/>
                  <a:pt x="18" y="11"/>
                  <a:pt x="18" y="11"/>
                </a:cubicBezTo>
                <a:cubicBezTo>
                  <a:pt x="17" y="13"/>
                  <a:pt x="17" y="13"/>
                  <a:pt x="17" y="13"/>
                </a:cubicBezTo>
                <a:cubicBezTo>
                  <a:pt x="18" y="16"/>
                  <a:pt x="18" y="16"/>
                  <a:pt x="18" y="16"/>
                </a:cubicBezTo>
                <a:cubicBezTo>
                  <a:pt x="16" y="19"/>
                  <a:pt x="16" y="19"/>
                  <a:pt x="16" y="19"/>
                </a:cubicBezTo>
                <a:cubicBezTo>
                  <a:pt x="14" y="24"/>
                  <a:pt x="14" y="24"/>
                  <a:pt x="14" y="24"/>
                </a:cubicBezTo>
                <a:cubicBezTo>
                  <a:pt x="12" y="25"/>
                  <a:pt x="12" y="25"/>
                  <a:pt x="12" y="25"/>
                </a:cubicBezTo>
                <a:cubicBezTo>
                  <a:pt x="11" y="31"/>
                  <a:pt x="11" y="31"/>
                  <a:pt x="11" y="31"/>
                </a:cubicBezTo>
                <a:cubicBezTo>
                  <a:pt x="9" y="35"/>
                  <a:pt x="9" y="35"/>
                  <a:pt x="9" y="35"/>
                </a:cubicBezTo>
                <a:cubicBezTo>
                  <a:pt x="10" y="37"/>
                  <a:pt x="10" y="37"/>
                  <a:pt x="10" y="37"/>
                </a:cubicBezTo>
                <a:cubicBezTo>
                  <a:pt x="10" y="40"/>
                  <a:pt x="10" y="40"/>
                  <a:pt x="10" y="40"/>
                </a:cubicBezTo>
                <a:cubicBezTo>
                  <a:pt x="6" y="41"/>
                  <a:pt x="6" y="41"/>
                  <a:pt x="6" y="41"/>
                </a:cubicBezTo>
                <a:cubicBezTo>
                  <a:pt x="4" y="43"/>
                  <a:pt x="4" y="43"/>
                  <a:pt x="4" y="43"/>
                </a:cubicBezTo>
                <a:cubicBezTo>
                  <a:pt x="4" y="43"/>
                  <a:pt x="4" y="46"/>
                  <a:pt x="4" y="46"/>
                </a:cubicBezTo>
                <a:cubicBezTo>
                  <a:pt x="4" y="46"/>
                  <a:pt x="3" y="50"/>
                  <a:pt x="3" y="51"/>
                </a:cubicBezTo>
                <a:cubicBezTo>
                  <a:pt x="3" y="51"/>
                  <a:pt x="4" y="56"/>
                  <a:pt x="4" y="56"/>
                </a:cubicBezTo>
                <a:cubicBezTo>
                  <a:pt x="6" y="59"/>
                  <a:pt x="6" y="59"/>
                  <a:pt x="6" y="59"/>
                </a:cubicBezTo>
                <a:cubicBezTo>
                  <a:pt x="4" y="61"/>
                  <a:pt x="4" y="61"/>
                  <a:pt x="4" y="61"/>
                </a:cubicBezTo>
                <a:cubicBezTo>
                  <a:pt x="4" y="63"/>
                  <a:pt x="4" y="63"/>
                  <a:pt x="4" y="63"/>
                </a:cubicBezTo>
                <a:cubicBezTo>
                  <a:pt x="4" y="63"/>
                  <a:pt x="4" y="67"/>
                  <a:pt x="4" y="67"/>
                </a:cubicBezTo>
                <a:cubicBezTo>
                  <a:pt x="4" y="68"/>
                  <a:pt x="3" y="68"/>
                  <a:pt x="3" y="68"/>
                </a:cubicBezTo>
                <a:cubicBezTo>
                  <a:pt x="1" y="73"/>
                  <a:pt x="1" y="73"/>
                  <a:pt x="1" y="73"/>
                </a:cubicBezTo>
                <a:cubicBezTo>
                  <a:pt x="0" y="74"/>
                  <a:pt x="0" y="74"/>
                  <a:pt x="0" y="74"/>
                </a:cubicBezTo>
                <a:cubicBezTo>
                  <a:pt x="2" y="79"/>
                  <a:pt x="2" y="79"/>
                  <a:pt x="2" y="79"/>
                </a:cubicBezTo>
                <a:cubicBezTo>
                  <a:pt x="3" y="83"/>
                  <a:pt x="3" y="83"/>
                  <a:pt x="3" y="83"/>
                </a:cubicBezTo>
                <a:cubicBezTo>
                  <a:pt x="5" y="88"/>
                  <a:pt x="5" y="88"/>
                  <a:pt x="5" y="88"/>
                </a:cubicBezTo>
                <a:cubicBezTo>
                  <a:pt x="5" y="90"/>
                  <a:pt x="5" y="90"/>
                  <a:pt x="5" y="90"/>
                </a:cubicBezTo>
                <a:cubicBezTo>
                  <a:pt x="6" y="93"/>
                  <a:pt x="6" y="93"/>
                  <a:pt x="6" y="93"/>
                </a:cubicBezTo>
                <a:cubicBezTo>
                  <a:pt x="7" y="95"/>
                  <a:pt x="7" y="95"/>
                  <a:pt x="7" y="95"/>
                </a:cubicBezTo>
                <a:cubicBezTo>
                  <a:pt x="10" y="94"/>
                  <a:pt x="10" y="94"/>
                  <a:pt x="10" y="94"/>
                </a:cubicBezTo>
                <a:cubicBezTo>
                  <a:pt x="11" y="92"/>
                  <a:pt x="11" y="92"/>
                  <a:pt x="11" y="92"/>
                </a:cubicBezTo>
                <a:cubicBezTo>
                  <a:pt x="13" y="90"/>
                  <a:pt x="13" y="90"/>
                  <a:pt x="13" y="90"/>
                </a:cubicBezTo>
                <a:cubicBezTo>
                  <a:pt x="16" y="90"/>
                  <a:pt x="16" y="90"/>
                  <a:pt x="16" y="90"/>
                </a:cubicBezTo>
                <a:cubicBezTo>
                  <a:pt x="18" y="86"/>
                  <a:pt x="18" y="86"/>
                  <a:pt x="18" y="86"/>
                </a:cubicBezTo>
                <a:cubicBezTo>
                  <a:pt x="19" y="79"/>
                  <a:pt x="19" y="79"/>
                  <a:pt x="19" y="79"/>
                </a:cubicBezTo>
                <a:cubicBezTo>
                  <a:pt x="19" y="75"/>
                  <a:pt x="19" y="75"/>
                  <a:pt x="19" y="75"/>
                </a:cubicBezTo>
                <a:cubicBezTo>
                  <a:pt x="21" y="74"/>
                  <a:pt x="21" y="74"/>
                  <a:pt x="21" y="74"/>
                </a:cubicBezTo>
                <a:cubicBezTo>
                  <a:pt x="24" y="73"/>
                  <a:pt x="24" y="73"/>
                  <a:pt x="24" y="73"/>
                </a:cubicBezTo>
                <a:cubicBezTo>
                  <a:pt x="24" y="68"/>
                  <a:pt x="24" y="68"/>
                  <a:pt x="24" y="68"/>
                </a:cubicBezTo>
                <a:cubicBezTo>
                  <a:pt x="23" y="65"/>
                  <a:pt x="23" y="65"/>
                  <a:pt x="23" y="65"/>
                </a:cubicBezTo>
                <a:cubicBezTo>
                  <a:pt x="20" y="63"/>
                  <a:pt x="20" y="63"/>
                  <a:pt x="20" y="63"/>
                </a:cubicBezTo>
                <a:cubicBezTo>
                  <a:pt x="21" y="56"/>
                  <a:pt x="21" y="56"/>
                  <a:pt x="21" y="56"/>
                </a:cubicBezTo>
                <a:cubicBezTo>
                  <a:pt x="21" y="51"/>
                  <a:pt x="21" y="51"/>
                  <a:pt x="21" y="51"/>
                </a:cubicBezTo>
                <a:cubicBezTo>
                  <a:pt x="24" y="46"/>
                  <a:pt x="24" y="46"/>
                  <a:pt x="24" y="46"/>
                </a:cubicBezTo>
                <a:cubicBezTo>
                  <a:pt x="27" y="44"/>
                  <a:pt x="27" y="44"/>
                  <a:pt x="27" y="44"/>
                </a:cubicBezTo>
                <a:cubicBezTo>
                  <a:pt x="33" y="40"/>
                  <a:pt x="33" y="40"/>
                  <a:pt x="33" y="40"/>
                </a:cubicBezTo>
                <a:cubicBezTo>
                  <a:pt x="34" y="37"/>
                  <a:pt x="34" y="37"/>
                  <a:pt x="34" y="37"/>
                </a:cubicBezTo>
                <a:cubicBezTo>
                  <a:pt x="33" y="34"/>
                  <a:pt x="33" y="34"/>
                  <a:pt x="33" y="34"/>
                </a:cubicBezTo>
                <a:cubicBezTo>
                  <a:pt x="35" y="31"/>
                  <a:pt x="35" y="31"/>
                  <a:pt x="35" y="31"/>
                </a:cubicBezTo>
                <a:cubicBezTo>
                  <a:pt x="38" y="27"/>
                  <a:pt x="38" y="27"/>
                  <a:pt x="38" y="27"/>
                </a:cubicBezTo>
                <a:cubicBezTo>
                  <a:pt x="41" y="28"/>
                  <a:pt x="41" y="28"/>
                  <a:pt x="41" y="28"/>
                </a:cubicBezTo>
                <a:cubicBezTo>
                  <a:pt x="41" y="27"/>
                  <a:pt x="41" y="27"/>
                  <a:pt x="41" y="27"/>
                </a:cubicBezTo>
                <a:lnTo>
                  <a:pt x="41" y="22"/>
                </a:lnTo>
                <a:close/>
              </a:path>
            </a:pathLst>
          </a:custGeom>
          <a:solidFill>
            <a:schemeClr val="bg1"/>
          </a:solidFill>
          <a:ln w="9525">
            <a:solidFill>
              <a:schemeClr val="bg2"/>
            </a:solidFill>
            <a:round/>
            <a:headEnd/>
            <a:tailEnd/>
          </a:ln>
        </p:spPr>
        <p:txBody>
          <a:bodyPr/>
          <a:lstStyle/>
          <a:p>
            <a:endParaRPr lang="el-GR"/>
          </a:p>
        </p:txBody>
      </p:sp>
      <p:sp>
        <p:nvSpPr>
          <p:cNvPr id="14416" name="Freeform 349"/>
          <p:cNvSpPr>
            <a:spLocks/>
          </p:cNvSpPr>
          <p:nvPr/>
        </p:nvSpPr>
        <p:spPr bwMode="auto">
          <a:xfrm>
            <a:off x="5046663" y="3135313"/>
            <a:ext cx="446087" cy="287337"/>
          </a:xfrm>
          <a:custGeom>
            <a:avLst/>
            <a:gdLst>
              <a:gd name="T0" fmla="*/ 2147483647 w 57"/>
              <a:gd name="T1" fmla="*/ 2147483647 h 37"/>
              <a:gd name="T2" fmla="*/ 2147483647 w 57"/>
              <a:gd name="T3" fmla="*/ 2147483647 h 37"/>
              <a:gd name="T4" fmla="*/ 2147483647 w 57"/>
              <a:gd name="T5" fmla="*/ 2147483647 h 37"/>
              <a:gd name="T6" fmla="*/ 2147483647 w 57"/>
              <a:gd name="T7" fmla="*/ 2147483647 h 37"/>
              <a:gd name="T8" fmla="*/ 2147483647 w 57"/>
              <a:gd name="T9" fmla="*/ 2147483647 h 37"/>
              <a:gd name="T10" fmla="*/ 2147483647 w 57"/>
              <a:gd name="T11" fmla="*/ 2147483647 h 37"/>
              <a:gd name="T12" fmla="*/ 2147483647 w 57"/>
              <a:gd name="T13" fmla="*/ 2147483647 h 37"/>
              <a:gd name="T14" fmla="*/ 2147483647 w 57"/>
              <a:gd name="T15" fmla="*/ 2147483647 h 37"/>
              <a:gd name="T16" fmla="*/ 2147483647 w 57"/>
              <a:gd name="T17" fmla="*/ 2147483647 h 37"/>
              <a:gd name="T18" fmla="*/ 2147483647 w 57"/>
              <a:gd name="T19" fmla="*/ 2147483647 h 37"/>
              <a:gd name="T20" fmla="*/ 2147483647 w 57"/>
              <a:gd name="T21" fmla="*/ 2147483647 h 37"/>
              <a:gd name="T22" fmla="*/ 2147483647 w 57"/>
              <a:gd name="T23" fmla="*/ 0 h 37"/>
              <a:gd name="T24" fmla="*/ 2147483647 w 57"/>
              <a:gd name="T25" fmla="*/ 0 h 37"/>
              <a:gd name="T26" fmla="*/ 2147483647 w 57"/>
              <a:gd name="T27" fmla="*/ 2147483647 h 37"/>
              <a:gd name="T28" fmla="*/ 2147483647 w 57"/>
              <a:gd name="T29" fmla="*/ 2147483647 h 37"/>
              <a:gd name="T30" fmla="*/ 2147483647 w 57"/>
              <a:gd name="T31" fmla="*/ 2147483647 h 37"/>
              <a:gd name="T32" fmla="*/ 2147483647 w 57"/>
              <a:gd name="T33" fmla="*/ 2147483647 h 37"/>
              <a:gd name="T34" fmla="*/ 2147483647 w 57"/>
              <a:gd name="T35" fmla="*/ 2147483647 h 37"/>
              <a:gd name="T36" fmla="*/ 2147483647 w 57"/>
              <a:gd name="T37" fmla="*/ 2147483647 h 37"/>
              <a:gd name="T38" fmla="*/ 2147483647 w 57"/>
              <a:gd name="T39" fmla="*/ 2147483647 h 37"/>
              <a:gd name="T40" fmla="*/ 2147483647 w 57"/>
              <a:gd name="T41" fmla="*/ 2147483647 h 37"/>
              <a:gd name="T42" fmla="*/ 2147483647 w 57"/>
              <a:gd name="T43" fmla="*/ 2147483647 h 37"/>
              <a:gd name="T44" fmla="*/ 0 w 57"/>
              <a:gd name="T45" fmla="*/ 2147483647 h 37"/>
              <a:gd name="T46" fmla="*/ 0 w 57"/>
              <a:gd name="T47" fmla="*/ 2147483647 h 37"/>
              <a:gd name="T48" fmla="*/ 2147483647 w 57"/>
              <a:gd name="T49" fmla="*/ 2147483647 h 37"/>
              <a:gd name="T50" fmla="*/ 2147483647 w 57"/>
              <a:gd name="T51" fmla="*/ 2147483647 h 37"/>
              <a:gd name="T52" fmla="*/ 2147483647 w 57"/>
              <a:gd name="T53" fmla="*/ 2147483647 h 37"/>
              <a:gd name="T54" fmla="*/ 2147483647 w 57"/>
              <a:gd name="T55" fmla="*/ 2147483647 h 37"/>
              <a:gd name="T56" fmla="*/ 2147483647 w 57"/>
              <a:gd name="T57" fmla="*/ 2147483647 h 37"/>
              <a:gd name="T58" fmla="*/ 2147483647 w 57"/>
              <a:gd name="T59" fmla="*/ 2147483647 h 37"/>
              <a:gd name="T60" fmla="*/ 2147483647 w 57"/>
              <a:gd name="T61" fmla="*/ 2147483647 h 37"/>
              <a:gd name="T62" fmla="*/ 2147483647 w 57"/>
              <a:gd name="T63" fmla="*/ 2147483647 h 37"/>
              <a:gd name="T64" fmla="*/ 2147483647 w 57"/>
              <a:gd name="T65" fmla="*/ 2147483647 h 37"/>
              <a:gd name="T66" fmla="*/ 2147483647 w 57"/>
              <a:gd name="T67" fmla="*/ 2147483647 h 37"/>
              <a:gd name="T68" fmla="*/ 2147483647 w 57"/>
              <a:gd name="T69" fmla="*/ 2147483647 h 37"/>
              <a:gd name="T70" fmla="*/ 2147483647 w 57"/>
              <a:gd name="T71" fmla="*/ 2147483647 h 37"/>
              <a:gd name="T72" fmla="*/ 2147483647 w 57"/>
              <a:gd name="T73" fmla="*/ 2147483647 h 37"/>
              <a:gd name="T74" fmla="*/ 2147483647 w 57"/>
              <a:gd name="T75" fmla="*/ 2147483647 h 37"/>
              <a:gd name="T76" fmla="*/ 2147483647 w 57"/>
              <a:gd name="T77" fmla="*/ 2147483647 h 37"/>
              <a:gd name="T78" fmla="*/ 2147483647 w 57"/>
              <a:gd name="T79" fmla="*/ 2147483647 h 37"/>
              <a:gd name="T80" fmla="*/ 2147483647 w 57"/>
              <a:gd name="T81" fmla="*/ 2147483647 h 37"/>
              <a:gd name="T82" fmla="*/ 2147483647 w 57"/>
              <a:gd name="T83" fmla="*/ 2147483647 h 37"/>
              <a:gd name="T84" fmla="*/ 2147483647 w 57"/>
              <a:gd name="T85" fmla="*/ 2147483647 h 37"/>
              <a:gd name="T86" fmla="*/ 2147483647 w 57"/>
              <a:gd name="T87" fmla="*/ 2147483647 h 37"/>
              <a:gd name="T88" fmla="*/ 2147483647 w 57"/>
              <a:gd name="T89" fmla="*/ 2147483647 h 37"/>
              <a:gd name="T90" fmla="*/ 2147483647 w 57"/>
              <a:gd name="T91" fmla="*/ 2147483647 h 3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7"/>
              <a:gd name="T139" fmla="*/ 0 h 37"/>
              <a:gd name="T140" fmla="*/ 57 w 57"/>
              <a:gd name="T141" fmla="*/ 37 h 3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7" h="37">
                <a:moveTo>
                  <a:pt x="54" y="22"/>
                </a:moveTo>
                <a:cubicBezTo>
                  <a:pt x="56" y="21"/>
                  <a:pt x="56" y="21"/>
                  <a:pt x="56" y="21"/>
                </a:cubicBezTo>
                <a:cubicBezTo>
                  <a:pt x="57" y="16"/>
                  <a:pt x="57" y="16"/>
                  <a:pt x="57" y="16"/>
                </a:cubicBezTo>
                <a:cubicBezTo>
                  <a:pt x="57" y="14"/>
                  <a:pt x="57" y="14"/>
                  <a:pt x="57" y="14"/>
                </a:cubicBezTo>
                <a:cubicBezTo>
                  <a:pt x="52" y="12"/>
                  <a:pt x="52" y="12"/>
                  <a:pt x="52" y="12"/>
                </a:cubicBezTo>
                <a:cubicBezTo>
                  <a:pt x="47" y="9"/>
                  <a:pt x="47" y="9"/>
                  <a:pt x="47" y="9"/>
                </a:cubicBezTo>
                <a:cubicBezTo>
                  <a:pt x="45" y="9"/>
                  <a:pt x="45" y="9"/>
                  <a:pt x="45" y="9"/>
                </a:cubicBezTo>
                <a:cubicBezTo>
                  <a:pt x="42" y="7"/>
                  <a:pt x="42" y="7"/>
                  <a:pt x="42" y="7"/>
                </a:cubicBezTo>
                <a:cubicBezTo>
                  <a:pt x="40" y="4"/>
                  <a:pt x="40" y="4"/>
                  <a:pt x="40" y="4"/>
                </a:cubicBezTo>
                <a:cubicBezTo>
                  <a:pt x="33" y="1"/>
                  <a:pt x="33" y="1"/>
                  <a:pt x="33" y="1"/>
                </a:cubicBezTo>
                <a:cubicBezTo>
                  <a:pt x="31" y="1"/>
                  <a:pt x="31" y="1"/>
                  <a:pt x="31" y="1"/>
                </a:cubicBezTo>
                <a:cubicBezTo>
                  <a:pt x="31" y="0"/>
                  <a:pt x="31" y="0"/>
                  <a:pt x="31" y="0"/>
                </a:cubicBezTo>
                <a:cubicBezTo>
                  <a:pt x="30" y="0"/>
                  <a:pt x="30" y="0"/>
                  <a:pt x="30" y="0"/>
                </a:cubicBezTo>
                <a:cubicBezTo>
                  <a:pt x="28" y="6"/>
                  <a:pt x="28" y="6"/>
                  <a:pt x="28" y="6"/>
                </a:cubicBezTo>
                <a:cubicBezTo>
                  <a:pt x="24" y="5"/>
                  <a:pt x="24" y="5"/>
                  <a:pt x="24" y="5"/>
                </a:cubicBezTo>
                <a:cubicBezTo>
                  <a:pt x="17" y="5"/>
                  <a:pt x="17" y="5"/>
                  <a:pt x="17" y="5"/>
                </a:cubicBezTo>
                <a:cubicBezTo>
                  <a:pt x="11" y="3"/>
                  <a:pt x="11" y="3"/>
                  <a:pt x="11" y="3"/>
                </a:cubicBezTo>
                <a:cubicBezTo>
                  <a:pt x="7" y="3"/>
                  <a:pt x="7" y="3"/>
                  <a:pt x="7" y="3"/>
                </a:cubicBezTo>
                <a:cubicBezTo>
                  <a:pt x="5" y="4"/>
                  <a:pt x="5" y="4"/>
                  <a:pt x="5" y="4"/>
                </a:cubicBezTo>
                <a:cubicBezTo>
                  <a:pt x="6" y="8"/>
                  <a:pt x="6" y="8"/>
                  <a:pt x="6" y="8"/>
                </a:cubicBezTo>
                <a:cubicBezTo>
                  <a:pt x="4" y="10"/>
                  <a:pt x="4" y="10"/>
                  <a:pt x="4" y="10"/>
                </a:cubicBezTo>
                <a:cubicBezTo>
                  <a:pt x="2" y="15"/>
                  <a:pt x="2" y="15"/>
                  <a:pt x="2" y="15"/>
                </a:cubicBezTo>
                <a:cubicBezTo>
                  <a:pt x="0" y="15"/>
                  <a:pt x="0" y="15"/>
                  <a:pt x="0" y="15"/>
                </a:cubicBezTo>
                <a:cubicBezTo>
                  <a:pt x="0" y="18"/>
                  <a:pt x="0" y="18"/>
                  <a:pt x="0" y="18"/>
                </a:cubicBezTo>
                <a:cubicBezTo>
                  <a:pt x="1" y="19"/>
                  <a:pt x="1" y="19"/>
                  <a:pt x="1" y="19"/>
                </a:cubicBezTo>
                <a:cubicBezTo>
                  <a:pt x="2" y="20"/>
                  <a:pt x="2" y="20"/>
                  <a:pt x="2" y="20"/>
                </a:cubicBezTo>
                <a:cubicBezTo>
                  <a:pt x="3" y="21"/>
                  <a:pt x="3" y="21"/>
                  <a:pt x="3" y="21"/>
                </a:cubicBezTo>
                <a:cubicBezTo>
                  <a:pt x="12" y="20"/>
                  <a:pt x="12" y="20"/>
                  <a:pt x="12" y="20"/>
                </a:cubicBezTo>
                <a:cubicBezTo>
                  <a:pt x="18" y="20"/>
                  <a:pt x="18" y="20"/>
                  <a:pt x="18" y="20"/>
                </a:cubicBezTo>
                <a:cubicBezTo>
                  <a:pt x="24" y="24"/>
                  <a:pt x="24" y="24"/>
                  <a:pt x="24" y="24"/>
                </a:cubicBezTo>
                <a:cubicBezTo>
                  <a:pt x="24" y="24"/>
                  <a:pt x="26" y="26"/>
                  <a:pt x="25" y="28"/>
                </a:cubicBezTo>
                <a:cubicBezTo>
                  <a:pt x="25" y="29"/>
                  <a:pt x="22" y="30"/>
                  <a:pt x="22" y="30"/>
                </a:cubicBezTo>
                <a:cubicBezTo>
                  <a:pt x="21" y="33"/>
                  <a:pt x="21" y="33"/>
                  <a:pt x="21" y="33"/>
                </a:cubicBezTo>
                <a:cubicBezTo>
                  <a:pt x="24" y="34"/>
                  <a:pt x="24" y="34"/>
                  <a:pt x="24" y="34"/>
                </a:cubicBezTo>
                <a:cubicBezTo>
                  <a:pt x="25" y="32"/>
                  <a:pt x="25" y="32"/>
                  <a:pt x="25" y="32"/>
                </a:cubicBezTo>
                <a:cubicBezTo>
                  <a:pt x="30" y="29"/>
                  <a:pt x="30" y="29"/>
                  <a:pt x="30" y="29"/>
                </a:cubicBezTo>
                <a:cubicBezTo>
                  <a:pt x="33" y="29"/>
                  <a:pt x="33" y="29"/>
                  <a:pt x="33" y="29"/>
                </a:cubicBezTo>
                <a:cubicBezTo>
                  <a:pt x="36" y="32"/>
                  <a:pt x="36" y="32"/>
                  <a:pt x="36" y="32"/>
                </a:cubicBezTo>
                <a:cubicBezTo>
                  <a:pt x="34" y="34"/>
                  <a:pt x="34" y="34"/>
                  <a:pt x="34" y="34"/>
                </a:cubicBezTo>
                <a:cubicBezTo>
                  <a:pt x="37" y="37"/>
                  <a:pt x="37" y="37"/>
                  <a:pt x="37" y="37"/>
                </a:cubicBezTo>
                <a:cubicBezTo>
                  <a:pt x="45" y="34"/>
                  <a:pt x="45" y="34"/>
                  <a:pt x="45" y="34"/>
                </a:cubicBezTo>
                <a:cubicBezTo>
                  <a:pt x="41" y="31"/>
                  <a:pt x="41" y="31"/>
                  <a:pt x="41" y="31"/>
                </a:cubicBezTo>
                <a:cubicBezTo>
                  <a:pt x="43" y="28"/>
                  <a:pt x="43" y="28"/>
                  <a:pt x="43" y="28"/>
                </a:cubicBezTo>
                <a:cubicBezTo>
                  <a:pt x="50" y="27"/>
                  <a:pt x="50" y="27"/>
                  <a:pt x="50" y="27"/>
                </a:cubicBezTo>
                <a:cubicBezTo>
                  <a:pt x="51" y="25"/>
                  <a:pt x="51" y="25"/>
                  <a:pt x="51" y="25"/>
                </a:cubicBezTo>
                <a:lnTo>
                  <a:pt x="54" y="22"/>
                </a:lnTo>
                <a:close/>
              </a:path>
            </a:pathLst>
          </a:custGeom>
          <a:solidFill>
            <a:schemeClr val="bg1"/>
          </a:solidFill>
          <a:ln w="9525">
            <a:solidFill>
              <a:schemeClr val="bg2"/>
            </a:solidFill>
            <a:round/>
            <a:headEnd/>
            <a:tailEnd/>
          </a:ln>
        </p:spPr>
        <p:txBody>
          <a:bodyPr/>
          <a:lstStyle/>
          <a:p>
            <a:endParaRPr lang="el-GR"/>
          </a:p>
        </p:txBody>
      </p:sp>
      <p:sp>
        <p:nvSpPr>
          <p:cNvPr id="14417" name="Freeform 350"/>
          <p:cNvSpPr>
            <a:spLocks/>
          </p:cNvSpPr>
          <p:nvPr/>
        </p:nvSpPr>
        <p:spPr bwMode="auto">
          <a:xfrm>
            <a:off x="5303838" y="3135313"/>
            <a:ext cx="55562" cy="30162"/>
          </a:xfrm>
          <a:custGeom>
            <a:avLst/>
            <a:gdLst>
              <a:gd name="T0" fmla="*/ 2147483647 w 42"/>
              <a:gd name="T1" fmla="*/ 2147483647 h 24"/>
              <a:gd name="T2" fmla="*/ 2147483647 w 42"/>
              <a:gd name="T3" fmla="*/ 0 h 24"/>
              <a:gd name="T4" fmla="*/ 0 w 42"/>
              <a:gd name="T5" fmla="*/ 2147483647 h 24"/>
              <a:gd name="T6" fmla="*/ 2147483647 w 42"/>
              <a:gd name="T7" fmla="*/ 2147483647 h 24"/>
              <a:gd name="T8" fmla="*/ 2147483647 w 42"/>
              <a:gd name="T9" fmla="*/ 2147483647 h 24"/>
              <a:gd name="T10" fmla="*/ 0 60000 65536"/>
              <a:gd name="T11" fmla="*/ 0 60000 65536"/>
              <a:gd name="T12" fmla="*/ 0 60000 65536"/>
              <a:gd name="T13" fmla="*/ 0 60000 65536"/>
              <a:gd name="T14" fmla="*/ 0 60000 65536"/>
              <a:gd name="T15" fmla="*/ 0 w 42"/>
              <a:gd name="T16" fmla="*/ 0 h 24"/>
              <a:gd name="T17" fmla="*/ 42 w 42"/>
              <a:gd name="T18" fmla="*/ 24 h 24"/>
            </a:gdLst>
            <a:ahLst/>
            <a:cxnLst>
              <a:cxn ang="T10">
                <a:pos x="T0" y="T1"/>
              </a:cxn>
              <a:cxn ang="T11">
                <a:pos x="T2" y="T3"/>
              </a:cxn>
              <a:cxn ang="T12">
                <a:pos x="T4" y="T5"/>
              </a:cxn>
              <a:cxn ang="T13">
                <a:pos x="T6" y="T7"/>
              </a:cxn>
              <a:cxn ang="T14">
                <a:pos x="T8" y="T9"/>
              </a:cxn>
            </a:cxnLst>
            <a:rect l="T15" t="T16" r="T17" b="T18"/>
            <a:pathLst>
              <a:path w="42" h="24">
                <a:moveTo>
                  <a:pt x="36" y="24"/>
                </a:moveTo>
                <a:lnTo>
                  <a:pt x="18" y="0"/>
                </a:lnTo>
                <a:lnTo>
                  <a:pt x="0" y="6"/>
                </a:lnTo>
                <a:lnTo>
                  <a:pt x="42" y="24"/>
                </a:lnTo>
                <a:lnTo>
                  <a:pt x="36" y="24"/>
                </a:lnTo>
                <a:close/>
              </a:path>
            </a:pathLst>
          </a:custGeom>
          <a:solidFill>
            <a:schemeClr val="bg1"/>
          </a:solidFill>
          <a:ln w="9525">
            <a:solidFill>
              <a:schemeClr val="bg2"/>
            </a:solidFill>
            <a:round/>
            <a:headEnd/>
            <a:tailEnd/>
          </a:ln>
        </p:spPr>
        <p:txBody>
          <a:bodyPr/>
          <a:lstStyle/>
          <a:p>
            <a:endParaRPr lang="el-GR"/>
          </a:p>
        </p:txBody>
      </p:sp>
      <p:sp>
        <p:nvSpPr>
          <p:cNvPr id="14418" name="Freeform 351"/>
          <p:cNvSpPr>
            <a:spLocks/>
          </p:cNvSpPr>
          <p:nvPr/>
        </p:nvSpPr>
        <p:spPr bwMode="auto">
          <a:xfrm>
            <a:off x="4999038" y="3290888"/>
            <a:ext cx="250825" cy="161925"/>
          </a:xfrm>
          <a:custGeom>
            <a:avLst/>
            <a:gdLst>
              <a:gd name="T0" fmla="*/ 2147483647 w 32"/>
              <a:gd name="T1" fmla="*/ 2147483647 h 21"/>
              <a:gd name="T2" fmla="*/ 2147483647 w 32"/>
              <a:gd name="T3" fmla="*/ 2147483647 h 21"/>
              <a:gd name="T4" fmla="*/ 2147483647 w 32"/>
              <a:gd name="T5" fmla="*/ 2147483647 h 21"/>
              <a:gd name="T6" fmla="*/ 2147483647 w 32"/>
              <a:gd name="T7" fmla="*/ 0 h 21"/>
              <a:gd name="T8" fmla="*/ 2147483647 w 32"/>
              <a:gd name="T9" fmla="*/ 0 h 21"/>
              <a:gd name="T10" fmla="*/ 2147483647 w 32"/>
              <a:gd name="T11" fmla="*/ 2147483647 h 21"/>
              <a:gd name="T12" fmla="*/ 2147483647 w 32"/>
              <a:gd name="T13" fmla="*/ 0 h 21"/>
              <a:gd name="T14" fmla="*/ 2147483647 w 32"/>
              <a:gd name="T15" fmla="*/ 2147483647 h 21"/>
              <a:gd name="T16" fmla="*/ 2147483647 w 32"/>
              <a:gd name="T17" fmla="*/ 2147483647 h 21"/>
              <a:gd name="T18" fmla="*/ 0 w 32"/>
              <a:gd name="T19" fmla="*/ 2147483647 h 21"/>
              <a:gd name="T20" fmla="*/ 0 w 32"/>
              <a:gd name="T21" fmla="*/ 2147483647 h 21"/>
              <a:gd name="T22" fmla="*/ 2147483647 w 32"/>
              <a:gd name="T23" fmla="*/ 2147483647 h 21"/>
              <a:gd name="T24" fmla="*/ 2147483647 w 32"/>
              <a:gd name="T25" fmla="*/ 2147483647 h 21"/>
              <a:gd name="T26" fmla="*/ 2147483647 w 32"/>
              <a:gd name="T27" fmla="*/ 2147483647 h 21"/>
              <a:gd name="T28" fmla="*/ 2147483647 w 32"/>
              <a:gd name="T29" fmla="*/ 2147483647 h 21"/>
              <a:gd name="T30" fmla="*/ 2147483647 w 32"/>
              <a:gd name="T31" fmla="*/ 2147483647 h 21"/>
              <a:gd name="T32" fmla="*/ 2147483647 w 32"/>
              <a:gd name="T33" fmla="*/ 2147483647 h 21"/>
              <a:gd name="T34" fmla="*/ 2147483647 w 32"/>
              <a:gd name="T35" fmla="*/ 2147483647 h 21"/>
              <a:gd name="T36" fmla="*/ 2147483647 w 32"/>
              <a:gd name="T37" fmla="*/ 2147483647 h 21"/>
              <a:gd name="T38" fmla="*/ 2147483647 w 32"/>
              <a:gd name="T39" fmla="*/ 2147483647 h 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2"/>
              <a:gd name="T61" fmla="*/ 0 h 21"/>
              <a:gd name="T62" fmla="*/ 32 w 32"/>
              <a:gd name="T63" fmla="*/ 21 h 2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2" h="21">
                <a:moveTo>
                  <a:pt x="28" y="10"/>
                </a:moveTo>
                <a:cubicBezTo>
                  <a:pt x="28" y="10"/>
                  <a:pt x="31" y="9"/>
                  <a:pt x="31" y="8"/>
                </a:cubicBezTo>
                <a:cubicBezTo>
                  <a:pt x="32" y="6"/>
                  <a:pt x="30" y="4"/>
                  <a:pt x="30" y="4"/>
                </a:cubicBezTo>
                <a:cubicBezTo>
                  <a:pt x="24" y="0"/>
                  <a:pt x="24" y="0"/>
                  <a:pt x="24" y="0"/>
                </a:cubicBezTo>
                <a:cubicBezTo>
                  <a:pt x="18" y="0"/>
                  <a:pt x="18" y="0"/>
                  <a:pt x="18" y="0"/>
                </a:cubicBezTo>
                <a:cubicBezTo>
                  <a:pt x="9" y="1"/>
                  <a:pt x="9" y="1"/>
                  <a:pt x="9" y="1"/>
                </a:cubicBezTo>
                <a:cubicBezTo>
                  <a:pt x="8" y="0"/>
                  <a:pt x="8" y="0"/>
                  <a:pt x="8" y="0"/>
                </a:cubicBezTo>
                <a:cubicBezTo>
                  <a:pt x="5" y="5"/>
                  <a:pt x="5" y="5"/>
                  <a:pt x="5" y="5"/>
                </a:cubicBezTo>
                <a:cubicBezTo>
                  <a:pt x="3" y="9"/>
                  <a:pt x="3" y="9"/>
                  <a:pt x="3" y="9"/>
                </a:cubicBezTo>
                <a:cubicBezTo>
                  <a:pt x="0" y="10"/>
                  <a:pt x="0" y="10"/>
                  <a:pt x="0" y="10"/>
                </a:cubicBezTo>
                <a:cubicBezTo>
                  <a:pt x="0" y="10"/>
                  <a:pt x="0" y="10"/>
                  <a:pt x="0" y="10"/>
                </a:cubicBezTo>
                <a:cubicBezTo>
                  <a:pt x="8" y="19"/>
                  <a:pt x="8" y="19"/>
                  <a:pt x="8" y="19"/>
                </a:cubicBezTo>
                <a:cubicBezTo>
                  <a:pt x="10" y="20"/>
                  <a:pt x="10" y="20"/>
                  <a:pt x="10" y="20"/>
                </a:cubicBezTo>
                <a:cubicBezTo>
                  <a:pt x="16" y="20"/>
                  <a:pt x="16" y="20"/>
                  <a:pt x="16" y="20"/>
                </a:cubicBezTo>
                <a:cubicBezTo>
                  <a:pt x="21" y="19"/>
                  <a:pt x="21" y="19"/>
                  <a:pt x="21" y="19"/>
                </a:cubicBezTo>
                <a:cubicBezTo>
                  <a:pt x="27" y="21"/>
                  <a:pt x="27" y="21"/>
                  <a:pt x="27" y="21"/>
                </a:cubicBezTo>
                <a:cubicBezTo>
                  <a:pt x="28" y="15"/>
                  <a:pt x="28" y="15"/>
                  <a:pt x="28" y="15"/>
                </a:cubicBezTo>
                <a:cubicBezTo>
                  <a:pt x="30" y="14"/>
                  <a:pt x="30" y="14"/>
                  <a:pt x="30" y="14"/>
                </a:cubicBezTo>
                <a:cubicBezTo>
                  <a:pt x="27" y="13"/>
                  <a:pt x="27" y="13"/>
                  <a:pt x="27" y="13"/>
                </a:cubicBezTo>
                <a:lnTo>
                  <a:pt x="28" y="10"/>
                </a:lnTo>
                <a:close/>
              </a:path>
            </a:pathLst>
          </a:custGeom>
          <a:solidFill>
            <a:schemeClr val="bg1"/>
          </a:solidFill>
          <a:ln w="9525">
            <a:solidFill>
              <a:schemeClr val="bg2"/>
            </a:solidFill>
            <a:round/>
            <a:headEnd/>
            <a:tailEnd/>
          </a:ln>
        </p:spPr>
        <p:txBody>
          <a:bodyPr/>
          <a:lstStyle/>
          <a:p>
            <a:endParaRPr lang="el-GR"/>
          </a:p>
        </p:txBody>
      </p:sp>
      <p:sp>
        <p:nvSpPr>
          <p:cNvPr id="14419" name="Freeform 352"/>
          <p:cNvSpPr>
            <a:spLocks/>
          </p:cNvSpPr>
          <p:nvPr/>
        </p:nvSpPr>
        <p:spPr bwMode="auto">
          <a:xfrm>
            <a:off x="4999038" y="3370263"/>
            <a:ext cx="61912" cy="69850"/>
          </a:xfrm>
          <a:custGeom>
            <a:avLst/>
            <a:gdLst>
              <a:gd name="T0" fmla="*/ 2147483647 w 48"/>
              <a:gd name="T1" fmla="*/ 2147483647 h 54"/>
              <a:gd name="T2" fmla="*/ 2147483647 w 48"/>
              <a:gd name="T3" fmla="*/ 2147483647 h 54"/>
              <a:gd name="T4" fmla="*/ 0 w 48"/>
              <a:gd name="T5" fmla="*/ 0 h 54"/>
              <a:gd name="T6" fmla="*/ 2147483647 w 48"/>
              <a:gd name="T7" fmla="*/ 2147483647 h 54"/>
              <a:gd name="T8" fmla="*/ 2147483647 w 48"/>
              <a:gd name="T9" fmla="*/ 2147483647 h 54"/>
              <a:gd name="T10" fmla="*/ 0 60000 65536"/>
              <a:gd name="T11" fmla="*/ 0 60000 65536"/>
              <a:gd name="T12" fmla="*/ 0 60000 65536"/>
              <a:gd name="T13" fmla="*/ 0 60000 65536"/>
              <a:gd name="T14" fmla="*/ 0 60000 65536"/>
              <a:gd name="T15" fmla="*/ 0 w 48"/>
              <a:gd name="T16" fmla="*/ 0 h 54"/>
              <a:gd name="T17" fmla="*/ 48 w 48"/>
              <a:gd name="T18" fmla="*/ 54 h 54"/>
            </a:gdLst>
            <a:ahLst/>
            <a:cxnLst>
              <a:cxn ang="T10">
                <a:pos x="T0" y="T1"/>
              </a:cxn>
              <a:cxn ang="T11">
                <a:pos x="T2" y="T3"/>
              </a:cxn>
              <a:cxn ang="T12">
                <a:pos x="T4" y="T5"/>
              </a:cxn>
              <a:cxn ang="T13">
                <a:pos x="T6" y="T7"/>
              </a:cxn>
              <a:cxn ang="T14">
                <a:pos x="T8" y="T9"/>
              </a:cxn>
            </a:cxnLst>
            <a:rect l="T15" t="T16" r="T17" b="T18"/>
            <a:pathLst>
              <a:path w="48" h="54">
                <a:moveTo>
                  <a:pt x="42" y="42"/>
                </a:moveTo>
                <a:lnTo>
                  <a:pt x="48" y="54"/>
                </a:lnTo>
                <a:lnTo>
                  <a:pt x="0" y="0"/>
                </a:lnTo>
                <a:lnTo>
                  <a:pt x="12" y="18"/>
                </a:lnTo>
                <a:lnTo>
                  <a:pt x="42" y="42"/>
                </a:lnTo>
                <a:close/>
              </a:path>
            </a:pathLst>
          </a:custGeom>
          <a:solidFill>
            <a:schemeClr val="bg1"/>
          </a:solidFill>
          <a:ln w="9525">
            <a:solidFill>
              <a:schemeClr val="bg2"/>
            </a:solidFill>
            <a:round/>
            <a:headEnd/>
            <a:tailEnd/>
          </a:ln>
        </p:spPr>
        <p:txBody>
          <a:bodyPr/>
          <a:lstStyle/>
          <a:p>
            <a:endParaRPr lang="el-GR"/>
          </a:p>
        </p:txBody>
      </p:sp>
      <p:sp>
        <p:nvSpPr>
          <p:cNvPr id="14420" name="Freeform 353"/>
          <p:cNvSpPr>
            <a:spLocks/>
          </p:cNvSpPr>
          <p:nvPr/>
        </p:nvSpPr>
        <p:spPr bwMode="auto">
          <a:xfrm>
            <a:off x="4795838" y="3190875"/>
            <a:ext cx="171450" cy="93663"/>
          </a:xfrm>
          <a:custGeom>
            <a:avLst/>
            <a:gdLst>
              <a:gd name="T0" fmla="*/ 2147483647 w 22"/>
              <a:gd name="T1" fmla="*/ 2147483647 h 12"/>
              <a:gd name="T2" fmla="*/ 2147483647 w 22"/>
              <a:gd name="T3" fmla="*/ 2147483647 h 12"/>
              <a:gd name="T4" fmla="*/ 2147483647 w 22"/>
              <a:gd name="T5" fmla="*/ 2147483647 h 12"/>
              <a:gd name="T6" fmla="*/ 2147483647 w 22"/>
              <a:gd name="T7" fmla="*/ 2147483647 h 12"/>
              <a:gd name="T8" fmla="*/ 2147483647 w 22"/>
              <a:gd name="T9" fmla="*/ 2147483647 h 12"/>
              <a:gd name="T10" fmla="*/ 2147483647 w 22"/>
              <a:gd name="T11" fmla="*/ 2147483647 h 12"/>
              <a:gd name="T12" fmla="*/ 2147483647 w 22"/>
              <a:gd name="T13" fmla="*/ 2147483647 h 12"/>
              <a:gd name="T14" fmla="*/ 2147483647 w 22"/>
              <a:gd name="T15" fmla="*/ 2147483647 h 12"/>
              <a:gd name="T16" fmla="*/ 2147483647 w 22"/>
              <a:gd name="T17" fmla="*/ 2147483647 h 12"/>
              <a:gd name="T18" fmla="*/ 2147483647 w 22"/>
              <a:gd name="T19" fmla="*/ 2147483647 h 12"/>
              <a:gd name="T20" fmla="*/ 2147483647 w 22"/>
              <a:gd name="T21" fmla="*/ 0 h 12"/>
              <a:gd name="T22" fmla="*/ 2147483647 w 22"/>
              <a:gd name="T23" fmla="*/ 2147483647 h 12"/>
              <a:gd name="T24" fmla="*/ 2147483647 w 22"/>
              <a:gd name="T25" fmla="*/ 0 h 12"/>
              <a:gd name="T26" fmla="*/ 2147483647 w 22"/>
              <a:gd name="T27" fmla="*/ 2147483647 h 12"/>
              <a:gd name="T28" fmla="*/ 2147483647 w 22"/>
              <a:gd name="T29" fmla="*/ 2147483647 h 12"/>
              <a:gd name="T30" fmla="*/ 2147483647 w 22"/>
              <a:gd name="T31" fmla="*/ 2147483647 h 12"/>
              <a:gd name="T32" fmla="*/ 0 w 22"/>
              <a:gd name="T33" fmla="*/ 2147483647 h 12"/>
              <a:gd name="T34" fmla="*/ 2147483647 w 22"/>
              <a:gd name="T35" fmla="*/ 2147483647 h 12"/>
              <a:gd name="T36" fmla="*/ 2147483647 w 22"/>
              <a:gd name="T37" fmla="*/ 2147483647 h 12"/>
              <a:gd name="T38" fmla="*/ 2147483647 w 22"/>
              <a:gd name="T39" fmla="*/ 2147483647 h 12"/>
              <a:gd name="T40" fmla="*/ 2147483647 w 22"/>
              <a:gd name="T41" fmla="*/ 2147483647 h 12"/>
              <a:gd name="T42" fmla="*/ 2147483647 w 22"/>
              <a:gd name="T43" fmla="*/ 2147483647 h 12"/>
              <a:gd name="T44" fmla="*/ 2147483647 w 22"/>
              <a:gd name="T45" fmla="*/ 2147483647 h 12"/>
              <a:gd name="T46" fmla="*/ 2147483647 w 22"/>
              <a:gd name="T47" fmla="*/ 2147483647 h 1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
              <a:gd name="T73" fmla="*/ 0 h 12"/>
              <a:gd name="T74" fmla="*/ 22 w 22"/>
              <a:gd name="T75" fmla="*/ 12 h 1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 h="12">
                <a:moveTo>
                  <a:pt x="10" y="10"/>
                </a:moveTo>
                <a:cubicBezTo>
                  <a:pt x="14" y="11"/>
                  <a:pt x="14" y="11"/>
                  <a:pt x="14" y="11"/>
                </a:cubicBezTo>
                <a:cubicBezTo>
                  <a:pt x="15" y="11"/>
                  <a:pt x="15" y="11"/>
                  <a:pt x="15" y="11"/>
                </a:cubicBezTo>
                <a:cubicBezTo>
                  <a:pt x="15" y="11"/>
                  <a:pt x="15" y="11"/>
                  <a:pt x="15" y="11"/>
                </a:cubicBezTo>
                <a:cubicBezTo>
                  <a:pt x="15" y="12"/>
                  <a:pt x="15" y="12"/>
                  <a:pt x="15" y="12"/>
                </a:cubicBezTo>
                <a:cubicBezTo>
                  <a:pt x="19" y="10"/>
                  <a:pt x="19" y="10"/>
                  <a:pt x="19" y="10"/>
                </a:cubicBezTo>
                <a:cubicBezTo>
                  <a:pt x="20" y="8"/>
                  <a:pt x="20" y="8"/>
                  <a:pt x="20" y="8"/>
                </a:cubicBezTo>
                <a:cubicBezTo>
                  <a:pt x="22" y="6"/>
                  <a:pt x="22" y="6"/>
                  <a:pt x="22" y="6"/>
                </a:cubicBezTo>
                <a:cubicBezTo>
                  <a:pt x="17" y="4"/>
                  <a:pt x="17" y="4"/>
                  <a:pt x="17" y="4"/>
                </a:cubicBezTo>
                <a:cubicBezTo>
                  <a:pt x="13" y="2"/>
                  <a:pt x="13" y="2"/>
                  <a:pt x="13" y="2"/>
                </a:cubicBezTo>
                <a:cubicBezTo>
                  <a:pt x="9" y="0"/>
                  <a:pt x="9" y="0"/>
                  <a:pt x="9" y="0"/>
                </a:cubicBezTo>
                <a:cubicBezTo>
                  <a:pt x="9" y="0"/>
                  <a:pt x="9" y="1"/>
                  <a:pt x="9" y="1"/>
                </a:cubicBezTo>
                <a:cubicBezTo>
                  <a:pt x="7" y="0"/>
                  <a:pt x="7" y="0"/>
                  <a:pt x="7" y="0"/>
                </a:cubicBezTo>
                <a:cubicBezTo>
                  <a:pt x="6" y="1"/>
                  <a:pt x="6" y="1"/>
                  <a:pt x="6" y="1"/>
                </a:cubicBezTo>
                <a:cubicBezTo>
                  <a:pt x="4" y="2"/>
                  <a:pt x="4" y="2"/>
                  <a:pt x="4" y="2"/>
                </a:cubicBezTo>
                <a:cubicBezTo>
                  <a:pt x="2" y="3"/>
                  <a:pt x="2" y="3"/>
                  <a:pt x="2" y="3"/>
                </a:cubicBezTo>
                <a:cubicBezTo>
                  <a:pt x="0" y="4"/>
                  <a:pt x="0" y="4"/>
                  <a:pt x="0" y="4"/>
                </a:cubicBezTo>
                <a:cubicBezTo>
                  <a:pt x="1" y="5"/>
                  <a:pt x="1" y="5"/>
                  <a:pt x="1" y="5"/>
                </a:cubicBezTo>
                <a:cubicBezTo>
                  <a:pt x="3" y="7"/>
                  <a:pt x="3" y="7"/>
                  <a:pt x="3" y="7"/>
                </a:cubicBezTo>
                <a:cubicBezTo>
                  <a:pt x="5" y="10"/>
                  <a:pt x="5" y="10"/>
                  <a:pt x="5" y="10"/>
                </a:cubicBezTo>
                <a:cubicBezTo>
                  <a:pt x="6" y="11"/>
                  <a:pt x="6" y="11"/>
                  <a:pt x="6" y="11"/>
                </a:cubicBezTo>
                <a:cubicBezTo>
                  <a:pt x="6" y="11"/>
                  <a:pt x="6" y="11"/>
                  <a:pt x="6" y="11"/>
                </a:cubicBezTo>
                <a:cubicBezTo>
                  <a:pt x="9" y="11"/>
                  <a:pt x="9" y="11"/>
                  <a:pt x="9" y="11"/>
                </a:cubicBezTo>
                <a:lnTo>
                  <a:pt x="10" y="10"/>
                </a:lnTo>
                <a:close/>
              </a:path>
            </a:pathLst>
          </a:custGeom>
          <a:solidFill>
            <a:schemeClr val="bg1"/>
          </a:solidFill>
          <a:ln w="9525">
            <a:solidFill>
              <a:schemeClr val="bg2"/>
            </a:solidFill>
            <a:round/>
            <a:headEnd/>
            <a:tailEnd/>
          </a:ln>
        </p:spPr>
        <p:txBody>
          <a:bodyPr/>
          <a:lstStyle/>
          <a:p>
            <a:endParaRPr lang="el-GR"/>
          </a:p>
        </p:txBody>
      </p:sp>
      <p:sp>
        <p:nvSpPr>
          <p:cNvPr id="14421" name="Freeform 354"/>
          <p:cNvSpPr>
            <a:spLocks/>
          </p:cNvSpPr>
          <p:nvPr/>
        </p:nvSpPr>
        <p:spPr bwMode="auto">
          <a:xfrm>
            <a:off x="4897438" y="3284538"/>
            <a:ext cx="163512" cy="90487"/>
          </a:xfrm>
          <a:custGeom>
            <a:avLst/>
            <a:gdLst>
              <a:gd name="T0" fmla="*/ 2147483647 w 21"/>
              <a:gd name="T1" fmla="*/ 0 h 12"/>
              <a:gd name="T2" fmla="*/ 2147483647 w 21"/>
              <a:gd name="T3" fmla="*/ 2147483647 h 12"/>
              <a:gd name="T4" fmla="*/ 2147483647 w 21"/>
              <a:gd name="T5" fmla="*/ 2147483647 h 12"/>
              <a:gd name="T6" fmla="*/ 2147483647 w 21"/>
              <a:gd name="T7" fmla="*/ 2147483647 h 12"/>
              <a:gd name="T8" fmla="*/ 2147483647 w 21"/>
              <a:gd name="T9" fmla="*/ 2147483647 h 12"/>
              <a:gd name="T10" fmla="*/ 2147483647 w 21"/>
              <a:gd name="T11" fmla="*/ 2147483647 h 12"/>
              <a:gd name="T12" fmla="*/ 2147483647 w 21"/>
              <a:gd name="T13" fmla="*/ 2147483647 h 12"/>
              <a:gd name="T14" fmla="*/ 2147483647 w 21"/>
              <a:gd name="T15" fmla="*/ 2147483647 h 12"/>
              <a:gd name="T16" fmla="*/ 0 w 21"/>
              <a:gd name="T17" fmla="*/ 2147483647 h 12"/>
              <a:gd name="T18" fmla="*/ 2147483647 w 21"/>
              <a:gd name="T19" fmla="*/ 2147483647 h 12"/>
              <a:gd name="T20" fmla="*/ 2147483647 w 21"/>
              <a:gd name="T21" fmla="*/ 2147483647 h 12"/>
              <a:gd name="T22" fmla="*/ 2147483647 w 21"/>
              <a:gd name="T23" fmla="*/ 2147483647 h 12"/>
              <a:gd name="T24" fmla="*/ 2147483647 w 21"/>
              <a:gd name="T25" fmla="*/ 2147483647 h 12"/>
              <a:gd name="T26" fmla="*/ 2147483647 w 21"/>
              <a:gd name="T27" fmla="*/ 2147483647 h 12"/>
              <a:gd name="T28" fmla="*/ 2147483647 w 21"/>
              <a:gd name="T29" fmla="*/ 2147483647 h 12"/>
              <a:gd name="T30" fmla="*/ 2147483647 w 21"/>
              <a:gd name="T31" fmla="*/ 2147483647 h 12"/>
              <a:gd name="T32" fmla="*/ 2147483647 w 21"/>
              <a:gd name="T33" fmla="*/ 2147483647 h 12"/>
              <a:gd name="T34" fmla="*/ 2147483647 w 21"/>
              <a:gd name="T35" fmla="*/ 2147483647 h 12"/>
              <a:gd name="T36" fmla="*/ 2147483647 w 21"/>
              <a:gd name="T37" fmla="*/ 0 h 12"/>
              <a:gd name="T38" fmla="*/ 2147483647 w 21"/>
              <a:gd name="T39" fmla="*/ 0 h 12"/>
              <a:gd name="T40" fmla="*/ 2147483647 w 21"/>
              <a:gd name="T41" fmla="*/ 0 h 1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
              <a:gd name="T64" fmla="*/ 0 h 12"/>
              <a:gd name="T65" fmla="*/ 21 w 21"/>
              <a:gd name="T66" fmla="*/ 12 h 1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 h="12">
                <a:moveTo>
                  <a:pt x="15" y="0"/>
                </a:moveTo>
                <a:cubicBezTo>
                  <a:pt x="13" y="1"/>
                  <a:pt x="13" y="1"/>
                  <a:pt x="13" y="1"/>
                </a:cubicBezTo>
                <a:cubicBezTo>
                  <a:pt x="9" y="2"/>
                  <a:pt x="9" y="2"/>
                  <a:pt x="9" y="2"/>
                </a:cubicBezTo>
                <a:cubicBezTo>
                  <a:pt x="6" y="3"/>
                  <a:pt x="6" y="3"/>
                  <a:pt x="6" y="3"/>
                </a:cubicBezTo>
                <a:cubicBezTo>
                  <a:pt x="4" y="3"/>
                  <a:pt x="4" y="3"/>
                  <a:pt x="4" y="3"/>
                </a:cubicBezTo>
                <a:cubicBezTo>
                  <a:pt x="3" y="2"/>
                  <a:pt x="3" y="2"/>
                  <a:pt x="3" y="2"/>
                </a:cubicBezTo>
                <a:cubicBezTo>
                  <a:pt x="2" y="4"/>
                  <a:pt x="2" y="4"/>
                  <a:pt x="2" y="4"/>
                </a:cubicBezTo>
                <a:cubicBezTo>
                  <a:pt x="1" y="7"/>
                  <a:pt x="1" y="7"/>
                  <a:pt x="1" y="7"/>
                </a:cubicBezTo>
                <a:cubicBezTo>
                  <a:pt x="0" y="7"/>
                  <a:pt x="0" y="7"/>
                  <a:pt x="0" y="7"/>
                </a:cubicBezTo>
                <a:cubicBezTo>
                  <a:pt x="1" y="9"/>
                  <a:pt x="1" y="9"/>
                  <a:pt x="1" y="9"/>
                </a:cubicBezTo>
                <a:cubicBezTo>
                  <a:pt x="4" y="11"/>
                  <a:pt x="4" y="11"/>
                  <a:pt x="4" y="11"/>
                </a:cubicBezTo>
                <a:cubicBezTo>
                  <a:pt x="4" y="11"/>
                  <a:pt x="7" y="12"/>
                  <a:pt x="8" y="12"/>
                </a:cubicBezTo>
                <a:cubicBezTo>
                  <a:pt x="8" y="12"/>
                  <a:pt x="9" y="12"/>
                  <a:pt x="9" y="12"/>
                </a:cubicBezTo>
                <a:cubicBezTo>
                  <a:pt x="11" y="12"/>
                  <a:pt x="12" y="12"/>
                  <a:pt x="13" y="11"/>
                </a:cubicBezTo>
                <a:cubicBezTo>
                  <a:pt x="13" y="11"/>
                  <a:pt x="13" y="11"/>
                  <a:pt x="13" y="11"/>
                </a:cubicBezTo>
                <a:cubicBezTo>
                  <a:pt x="16" y="10"/>
                  <a:pt x="16" y="10"/>
                  <a:pt x="16" y="10"/>
                </a:cubicBezTo>
                <a:cubicBezTo>
                  <a:pt x="18" y="6"/>
                  <a:pt x="18" y="6"/>
                  <a:pt x="18" y="6"/>
                </a:cubicBezTo>
                <a:cubicBezTo>
                  <a:pt x="21" y="1"/>
                  <a:pt x="21" y="1"/>
                  <a:pt x="21" y="1"/>
                </a:cubicBezTo>
                <a:cubicBezTo>
                  <a:pt x="20" y="0"/>
                  <a:pt x="20" y="0"/>
                  <a:pt x="20" y="0"/>
                </a:cubicBezTo>
                <a:cubicBezTo>
                  <a:pt x="18" y="0"/>
                  <a:pt x="18" y="0"/>
                  <a:pt x="18" y="0"/>
                </a:cubicBezTo>
                <a:lnTo>
                  <a:pt x="15" y="0"/>
                </a:lnTo>
                <a:close/>
              </a:path>
            </a:pathLst>
          </a:custGeom>
          <a:solidFill>
            <a:schemeClr val="bg1"/>
          </a:solidFill>
          <a:ln w="9525">
            <a:solidFill>
              <a:schemeClr val="bg2"/>
            </a:solidFill>
            <a:round/>
            <a:headEnd/>
            <a:tailEnd/>
          </a:ln>
        </p:spPr>
        <p:txBody>
          <a:bodyPr/>
          <a:lstStyle/>
          <a:p>
            <a:endParaRPr lang="el-GR"/>
          </a:p>
        </p:txBody>
      </p:sp>
      <p:sp>
        <p:nvSpPr>
          <p:cNvPr id="14422" name="Freeform 355"/>
          <p:cNvSpPr>
            <a:spLocks/>
          </p:cNvSpPr>
          <p:nvPr/>
        </p:nvSpPr>
        <p:spPr bwMode="auto">
          <a:xfrm>
            <a:off x="4913313" y="3236913"/>
            <a:ext cx="139700" cy="69850"/>
          </a:xfrm>
          <a:custGeom>
            <a:avLst/>
            <a:gdLst>
              <a:gd name="T0" fmla="*/ 2147483647 w 108"/>
              <a:gd name="T1" fmla="*/ 2147483647 h 54"/>
              <a:gd name="T2" fmla="*/ 2147483647 w 108"/>
              <a:gd name="T3" fmla="*/ 0 h 54"/>
              <a:gd name="T4" fmla="*/ 2147483647 w 108"/>
              <a:gd name="T5" fmla="*/ 0 h 54"/>
              <a:gd name="T6" fmla="*/ 2147483647 w 108"/>
              <a:gd name="T7" fmla="*/ 2147483647 h 54"/>
              <a:gd name="T8" fmla="*/ 2147483647 w 108"/>
              <a:gd name="T9" fmla="*/ 2147483647 h 54"/>
              <a:gd name="T10" fmla="*/ 0 w 108"/>
              <a:gd name="T11" fmla="*/ 2147483647 h 54"/>
              <a:gd name="T12" fmla="*/ 2147483647 w 108"/>
              <a:gd name="T13" fmla="*/ 2147483647 h 54"/>
              <a:gd name="T14" fmla="*/ 2147483647 w 108"/>
              <a:gd name="T15" fmla="*/ 2147483647 h 54"/>
              <a:gd name="T16" fmla="*/ 2147483647 w 108"/>
              <a:gd name="T17" fmla="*/ 2147483647 h 54"/>
              <a:gd name="T18" fmla="*/ 2147483647 w 108"/>
              <a:gd name="T19" fmla="*/ 2147483647 h 54"/>
              <a:gd name="T20" fmla="*/ 2147483647 w 108"/>
              <a:gd name="T21" fmla="*/ 2147483647 h 54"/>
              <a:gd name="T22" fmla="*/ 2147483647 w 108"/>
              <a:gd name="T23" fmla="*/ 2147483647 h 54"/>
              <a:gd name="T24" fmla="*/ 2147483647 w 108"/>
              <a:gd name="T25" fmla="*/ 2147483647 h 54"/>
              <a:gd name="T26" fmla="*/ 2147483647 w 108"/>
              <a:gd name="T27" fmla="*/ 2147483647 h 54"/>
              <a:gd name="T28" fmla="*/ 2147483647 w 108"/>
              <a:gd name="T29" fmla="*/ 2147483647 h 54"/>
              <a:gd name="T30" fmla="*/ 2147483647 w 108"/>
              <a:gd name="T31" fmla="*/ 2147483647 h 54"/>
              <a:gd name="T32" fmla="*/ 2147483647 w 108"/>
              <a:gd name="T33" fmla="*/ 2147483647 h 54"/>
              <a:gd name="T34" fmla="*/ 2147483647 w 108"/>
              <a:gd name="T35" fmla="*/ 2147483647 h 54"/>
              <a:gd name="T36" fmla="*/ 2147483647 w 108"/>
              <a:gd name="T37" fmla="*/ 2147483647 h 5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8"/>
              <a:gd name="T58" fmla="*/ 0 h 54"/>
              <a:gd name="T59" fmla="*/ 108 w 108"/>
              <a:gd name="T60" fmla="*/ 54 h 5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8" h="54">
                <a:moveTo>
                  <a:pt x="66" y="12"/>
                </a:moveTo>
                <a:lnTo>
                  <a:pt x="42" y="0"/>
                </a:lnTo>
                <a:lnTo>
                  <a:pt x="30" y="12"/>
                </a:lnTo>
                <a:lnTo>
                  <a:pt x="24" y="24"/>
                </a:lnTo>
                <a:lnTo>
                  <a:pt x="0" y="36"/>
                </a:lnTo>
                <a:lnTo>
                  <a:pt x="6" y="48"/>
                </a:lnTo>
                <a:lnTo>
                  <a:pt x="12" y="54"/>
                </a:lnTo>
                <a:lnTo>
                  <a:pt x="24" y="54"/>
                </a:lnTo>
                <a:lnTo>
                  <a:pt x="42" y="48"/>
                </a:lnTo>
                <a:lnTo>
                  <a:pt x="66" y="42"/>
                </a:lnTo>
                <a:lnTo>
                  <a:pt x="78" y="36"/>
                </a:lnTo>
                <a:lnTo>
                  <a:pt x="96" y="36"/>
                </a:lnTo>
                <a:lnTo>
                  <a:pt x="108" y="36"/>
                </a:lnTo>
                <a:lnTo>
                  <a:pt x="102" y="30"/>
                </a:lnTo>
                <a:lnTo>
                  <a:pt x="102" y="12"/>
                </a:lnTo>
                <a:lnTo>
                  <a:pt x="90" y="12"/>
                </a:lnTo>
                <a:lnTo>
                  <a:pt x="66" y="12"/>
                </a:lnTo>
                <a:close/>
              </a:path>
            </a:pathLst>
          </a:custGeom>
          <a:solidFill>
            <a:schemeClr val="bg1"/>
          </a:solidFill>
          <a:ln w="9525">
            <a:solidFill>
              <a:schemeClr val="bg2"/>
            </a:solidFill>
            <a:round/>
            <a:headEnd/>
            <a:tailEnd/>
          </a:ln>
        </p:spPr>
        <p:txBody>
          <a:bodyPr/>
          <a:lstStyle/>
          <a:p>
            <a:endParaRPr lang="el-GR"/>
          </a:p>
        </p:txBody>
      </p:sp>
      <p:sp>
        <p:nvSpPr>
          <p:cNvPr id="14423" name="Freeform 356"/>
          <p:cNvSpPr>
            <a:spLocks/>
          </p:cNvSpPr>
          <p:nvPr/>
        </p:nvSpPr>
        <p:spPr bwMode="auto">
          <a:xfrm>
            <a:off x="5060950" y="3440113"/>
            <a:ext cx="174625" cy="149225"/>
          </a:xfrm>
          <a:custGeom>
            <a:avLst/>
            <a:gdLst>
              <a:gd name="T0" fmla="*/ 2147483647 w 132"/>
              <a:gd name="T1" fmla="*/ 2147483647 h 115"/>
              <a:gd name="T2" fmla="*/ 2147483647 w 132"/>
              <a:gd name="T3" fmla="*/ 2147483647 h 115"/>
              <a:gd name="T4" fmla="*/ 0 w 132"/>
              <a:gd name="T5" fmla="*/ 0 h 115"/>
              <a:gd name="T6" fmla="*/ 0 w 132"/>
              <a:gd name="T7" fmla="*/ 2147483647 h 115"/>
              <a:gd name="T8" fmla="*/ 2147483647 w 132"/>
              <a:gd name="T9" fmla="*/ 2147483647 h 115"/>
              <a:gd name="T10" fmla="*/ 0 w 132"/>
              <a:gd name="T11" fmla="*/ 2147483647 h 115"/>
              <a:gd name="T12" fmla="*/ 2147483647 w 132"/>
              <a:gd name="T13" fmla="*/ 2147483647 h 115"/>
              <a:gd name="T14" fmla="*/ 2147483647 w 132"/>
              <a:gd name="T15" fmla="*/ 2147483647 h 115"/>
              <a:gd name="T16" fmla="*/ 2147483647 w 132"/>
              <a:gd name="T17" fmla="*/ 2147483647 h 115"/>
              <a:gd name="T18" fmla="*/ 2147483647 w 132"/>
              <a:gd name="T19" fmla="*/ 2147483647 h 115"/>
              <a:gd name="T20" fmla="*/ 2147483647 w 132"/>
              <a:gd name="T21" fmla="*/ 2147483647 h 115"/>
              <a:gd name="T22" fmla="*/ 2147483647 w 132"/>
              <a:gd name="T23" fmla="*/ 2147483647 h 115"/>
              <a:gd name="T24" fmla="*/ 2147483647 w 132"/>
              <a:gd name="T25" fmla="*/ 2147483647 h 115"/>
              <a:gd name="T26" fmla="*/ 2147483647 w 132"/>
              <a:gd name="T27" fmla="*/ 2147483647 h 115"/>
              <a:gd name="T28" fmla="*/ 2147483647 w 132"/>
              <a:gd name="T29" fmla="*/ 2147483647 h 115"/>
              <a:gd name="T30" fmla="*/ 2147483647 w 132"/>
              <a:gd name="T31" fmla="*/ 2147483647 h 115"/>
              <a:gd name="T32" fmla="*/ 2147483647 w 132"/>
              <a:gd name="T33" fmla="*/ 2147483647 h 115"/>
              <a:gd name="T34" fmla="*/ 2147483647 w 132"/>
              <a:gd name="T35" fmla="*/ 2147483647 h 115"/>
              <a:gd name="T36" fmla="*/ 2147483647 w 132"/>
              <a:gd name="T37" fmla="*/ 2147483647 h 115"/>
              <a:gd name="T38" fmla="*/ 2147483647 w 132"/>
              <a:gd name="T39" fmla="*/ 2147483647 h 115"/>
              <a:gd name="T40" fmla="*/ 2147483647 w 132"/>
              <a:gd name="T41" fmla="*/ 2147483647 h 115"/>
              <a:gd name="T42" fmla="*/ 2147483647 w 132"/>
              <a:gd name="T43" fmla="*/ 2147483647 h 115"/>
              <a:gd name="T44" fmla="*/ 2147483647 w 132"/>
              <a:gd name="T45" fmla="*/ 2147483647 h 115"/>
              <a:gd name="T46" fmla="*/ 2147483647 w 132"/>
              <a:gd name="T47" fmla="*/ 2147483647 h 115"/>
              <a:gd name="T48" fmla="*/ 2147483647 w 132"/>
              <a:gd name="T49" fmla="*/ 0 h 115"/>
              <a:gd name="T50" fmla="*/ 2147483647 w 132"/>
              <a:gd name="T51" fmla="*/ 2147483647 h 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2"/>
              <a:gd name="T79" fmla="*/ 0 h 115"/>
              <a:gd name="T80" fmla="*/ 132 w 132"/>
              <a:gd name="T81" fmla="*/ 115 h 11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2" h="115">
                <a:moveTo>
                  <a:pt x="48" y="6"/>
                </a:moveTo>
                <a:lnTo>
                  <a:pt x="12" y="6"/>
                </a:lnTo>
                <a:lnTo>
                  <a:pt x="0" y="0"/>
                </a:lnTo>
                <a:lnTo>
                  <a:pt x="0" y="12"/>
                </a:lnTo>
                <a:lnTo>
                  <a:pt x="6" y="30"/>
                </a:lnTo>
                <a:lnTo>
                  <a:pt x="0" y="48"/>
                </a:lnTo>
                <a:lnTo>
                  <a:pt x="6" y="61"/>
                </a:lnTo>
                <a:lnTo>
                  <a:pt x="12" y="73"/>
                </a:lnTo>
                <a:lnTo>
                  <a:pt x="48" y="73"/>
                </a:lnTo>
                <a:lnTo>
                  <a:pt x="66" y="73"/>
                </a:lnTo>
                <a:lnTo>
                  <a:pt x="72" y="67"/>
                </a:lnTo>
                <a:lnTo>
                  <a:pt x="72" y="73"/>
                </a:lnTo>
                <a:lnTo>
                  <a:pt x="66" y="85"/>
                </a:lnTo>
                <a:lnTo>
                  <a:pt x="60" y="91"/>
                </a:lnTo>
                <a:lnTo>
                  <a:pt x="66" y="115"/>
                </a:lnTo>
                <a:lnTo>
                  <a:pt x="90" y="97"/>
                </a:lnTo>
                <a:lnTo>
                  <a:pt x="114" y="97"/>
                </a:lnTo>
                <a:lnTo>
                  <a:pt x="126" y="79"/>
                </a:lnTo>
                <a:lnTo>
                  <a:pt x="132" y="79"/>
                </a:lnTo>
                <a:lnTo>
                  <a:pt x="96" y="67"/>
                </a:lnTo>
                <a:lnTo>
                  <a:pt x="90" y="36"/>
                </a:lnTo>
                <a:lnTo>
                  <a:pt x="114" y="12"/>
                </a:lnTo>
                <a:lnTo>
                  <a:pt x="78" y="0"/>
                </a:lnTo>
                <a:lnTo>
                  <a:pt x="48" y="6"/>
                </a:lnTo>
                <a:close/>
              </a:path>
            </a:pathLst>
          </a:custGeom>
          <a:solidFill>
            <a:schemeClr val="bg1"/>
          </a:solidFill>
          <a:ln w="9525">
            <a:solidFill>
              <a:schemeClr val="bg2"/>
            </a:solidFill>
            <a:round/>
            <a:headEnd/>
            <a:tailEnd/>
          </a:ln>
        </p:spPr>
        <p:txBody>
          <a:bodyPr/>
          <a:lstStyle/>
          <a:p>
            <a:endParaRPr lang="el-GR"/>
          </a:p>
        </p:txBody>
      </p:sp>
      <p:sp>
        <p:nvSpPr>
          <p:cNvPr id="14424" name="Freeform 357"/>
          <p:cNvSpPr>
            <a:spLocks/>
          </p:cNvSpPr>
          <p:nvPr/>
        </p:nvSpPr>
        <p:spPr bwMode="auto">
          <a:xfrm>
            <a:off x="4951413" y="3370263"/>
            <a:ext cx="127000" cy="219075"/>
          </a:xfrm>
          <a:custGeom>
            <a:avLst/>
            <a:gdLst>
              <a:gd name="T0" fmla="*/ 2147483647 w 16"/>
              <a:gd name="T1" fmla="*/ 2147483647 h 28"/>
              <a:gd name="T2" fmla="*/ 2147483647 w 16"/>
              <a:gd name="T3" fmla="*/ 2147483647 h 28"/>
              <a:gd name="T4" fmla="*/ 2147483647 w 16"/>
              <a:gd name="T5" fmla="*/ 2147483647 h 28"/>
              <a:gd name="T6" fmla="*/ 2147483647 w 16"/>
              <a:gd name="T7" fmla="*/ 2147483647 h 28"/>
              <a:gd name="T8" fmla="*/ 2147483647 w 16"/>
              <a:gd name="T9" fmla="*/ 2147483647 h 28"/>
              <a:gd name="T10" fmla="*/ 2147483647 w 16"/>
              <a:gd name="T11" fmla="*/ 2147483647 h 28"/>
              <a:gd name="T12" fmla="*/ 2147483647 w 16"/>
              <a:gd name="T13" fmla="*/ 2147483647 h 28"/>
              <a:gd name="T14" fmla="*/ 2147483647 w 16"/>
              <a:gd name="T15" fmla="*/ 2147483647 h 28"/>
              <a:gd name="T16" fmla="*/ 2147483647 w 16"/>
              <a:gd name="T17" fmla="*/ 2147483647 h 28"/>
              <a:gd name="T18" fmla="*/ 2147483647 w 16"/>
              <a:gd name="T19" fmla="*/ 2147483647 h 28"/>
              <a:gd name="T20" fmla="*/ 2147483647 w 16"/>
              <a:gd name="T21" fmla="*/ 2147483647 h 28"/>
              <a:gd name="T22" fmla="*/ 2147483647 w 16"/>
              <a:gd name="T23" fmla="*/ 0 h 28"/>
              <a:gd name="T24" fmla="*/ 2147483647 w 16"/>
              <a:gd name="T25" fmla="*/ 2147483647 h 28"/>
              <a:gd name="T26" fmla="*/ 2147483647 w 16"/>
              <a:gd name="T27" fmla="*/ 2147483647 h 28"/>
              <a:gd name="T28" fmla="*/ 2147483647 w 16"/>
              <a:gd name="T29" fmla="*/ 2147483647 h 28"/>
              <a:gd name="T30" fmla="*/ 2147483647 w 16"/>
              <a:gd name="T31" fmla="*/ 2147483647 h 28"/>
              <a:gd name="T32" fmla="*/ 2147483647 w 16"/>
              <a:gd name="T33" fmla="*/ 2147483647 h 28"/>
              <a:gd name="T34" fmla="*/ 2147483647 w 16"/>
              <a:gd name="T35" fmla="*/ 2147483647 h 28"/>
              <a:gd name="T36" fmla="*/ 0 w 16"/>
              <a:gd name="T37" fmla="*/ 2147483647 h 28"/>
              <a:gd name="T38" fmla="*/ 2147483647 w 16"/>
              <a:gd name="T39" fmla="*/ 2147483647 h 28"/>
              <a:gd name="T40" fmla="*/ 2147483647 w 16"/>
              <a:gd name="T41" fmla="*/ 2147483647 h 28"/>
              <a:gd name="T42" fmla="*/ 2147483647 w 16"/>
              <a:gd name="T43" fmla="*/ 2147483647 h 28"/>
              <a:gd name="T44" fmla="*/ 2147483647 w 16"/>
              <a:gd name="T45" fmla="*/ 2147483647 h 28"/>
              <a:gd name="T46" fmla="*/ 2147483647 w 16"/>
              <a:gd name="T47" fmla="*/ 2147483647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
              <a:gd name="T73" fmla="*/ 0 h 28"/>
              <a:gd name="T74" fmla="*/ 16 w 16"/>
              <a:gd name="T75" fmla="*/ 28 h 2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 h="28">
                <a:moveTo>
                  <a:pt x="9" y="24"/>
                </a:moveTo>
                <a:cubicBezTo>
                  <a:pt x="9" y="23"/>
                  <a:pt x="9" y="23"/>
                  <a:pt x="9" y="23"/>
                </a:cubicBezTo>
                <a:cubicBezTo>
                  <a:pt x="13" y="22"/>
                  <a:pt x="13" y="22"/>
                  <a:pt x="13" y="22"/>
                </a:cubicBezTo>
                <a:cubicBezTo>
                  <a:pt x="16" y="21"/>
                  <a:pt x="16" y="21"/>
                  <a:pt x="16" y="21"/>
                </a:cubicBezTo>
                <a:cubicBezTo>
                  <a:pt x="15" y="19"/>
                  <a:pt x="15" y="19"/>
                  <a:pt x="15" y="19"/>
                </a:cubicBezTo>
                <a:cubicBezTo>
                  <a:pt x="14" y="17"/>
                  <a:pt x="14" y="17"/>
                  <a:pt x="14" y="17"/>
                </a:cubicBezTo>
                <a:cubicBezTo>
                  <a:pt x="15" y="14"/>
                  <a:pt x="15" y="14"/>
                  <a:pt x="15" y="14"/>
                </a:cubicBezTo>
                <a:cubicBezTo>
                  <a:pt x="14" y="11"/>
                  <a:pt x="14" y="11"/>
                  <a:pt x="14" y="11"/>
                </a:cubicBezTo>
                <a:cubicBezTo>
                  <a:pt x="14" y="9"/>
                  <a:pt x="14" y="9"/>
                  <a:pt x="14" y="9"/>
                </a:cubicBezTo>
                <a:cubicBezTo>
                  <a:pt x="13" y="7"/>
                  <a:pt x="13" y="7"/>
                  <a:pt x="13" y="7"/>
                </a:cubicBezTo>
                <a:cubicBezTo>
                  <a:pt x="8" y="3"/>
                  <a:pt x="8" y="3"/>
                  <a:pt x="8" y="3"/>
                </a:cubicBezTo>
                <a:cubicBezTo>
                  <a:pt x="6" y="0"/>
                  <a:pt x="6" y="0"/>
                  <a:pt x="6" y="0"/>
                </a:cubicBezTo>
                <a:cubicBezTo>
                  <a:pt x="5" y="1"/>
                  <a:pt x="4" y="1"/>
                  <a:pt x="2" y="1"/>
                </a:cubicBezTo>
                <a:cubicBezTo>
                  <a:pt x="2" y="2"/>
                  <a:pt x="2" y="2"/>
                  <a:pt x="2" y="2"/>
                </a:cubicBezTo>
                <a:cubicBezTo>
                  <a:pt x="3" y="4"/>
                  <a:pt x="3" y="4"/>
                  <a:pt x="3" y="4"/>
                </a:cubicBezTo>
                <a:cubicBezTo>
                  <a:pt x="3" y="6"/>
                  <a:pt x="3" y="6"/>
                  <a:pt x="3" y="6"/>
                </a:cubicBezTo>
                <a:cubicBezTo>
                  <a:pt x="4" y="9"/>
                  <a:pt x="4" y="9"/>
                  <a:pt x="4" y="9"/>
                </a:cubicBezTo>
                <a:cubicBezTo>
                  <a:pt x="1" y="13"/>
                  <a:pt x="1" y="13"/>
                  <a:pt x="1" y="13"/>
                </a:cubicBezTo>
                <a:cubicBezTo>
                  <a:pt x="0" y="18"/>
                  <a:pt x="0" y="18"/>
                  <a:pt x="0" y="18"/>
                </a:cubicBezTo>
                <a:cubicBezTo>
                  <a:pt x="4" y="21"/>
                  <a:pt x="4" y="21"/>
                  <a:pt x="4" y="21"/>
                </a:cubicBezTo>
                <a:cubicBezTo>
                  <a:pt x="4" y="24"/>
                  <a:pt x="4" y="24"/>
                  <a:pt x="4" y="24"/>
                </a:cubicBezTo>
                <a:cubicBezTo>
                  <a:pt x="6" y="28"/>
                  <a:pt x="6" y="28"/>
                  <a:pt x="6" y="28"/>
                </a:cubicBezTo>
                <a:cubicBezTo>
                  <a:pt x="8" y="26"/>
                  <a:pt x="8" y="26"/>
                  <a:pt x="8" y="26"/>
                </a:cubicBezTo>
                <a:lnTo>
                  <a:pt x="9" y="24"/>
                </a:lnTo>
                <a:close/>
              </a:path>
            </a:pathLst>
          </a:custGeom>
          <a:solidFill>
            <a:schemeClr val="bg1"/>
          </a:solidFill>
          <a:ln w="9525">
            <a:solidFill>
              <a:schemeClr val="bg2"/>
            </a:solidFill>
            <a:round/>
            <a:headEnd/>
            <a:tailEnd/>
          </a:ln>
        </p:spPr>
        <p:txBody>
          <a:bodyPr/>
          <a:lstStyle/>
          <a:p>
            <a:endParaRPr lang="el-GR"/>
          </a:p>
        </p:txBody>
      </p:sp>
      <p:sp>
        <p:nvSpPr>
          <p:cNvPr id="14425" name="Freeform 358"/>
          <p:cNvSpPr>
            <a:spLocks/>
          </p:cNvSpPr>
          <p:nvPr/>
        </p:nvSpPr>
        <p:spPr bwMode="auto">
          <a:xfrm>
            <a:off x="4833938" y="3336925"/>
            <a:ext cx="147637" cy="171450"/>
          </a:xfrm>
          <a:custGeom>
            <a:avLst/>
            <a:gdLst>
              <a:gd name="T0" fmla="*/ 2147483647 w 19"/>
              <a:gd name="T1" fmla="*/ 2147483647 h 22"/>
              <a:gd name="T2" fmla="*/ 2147483647 w 19"/>
              <a:gd name="T3" fmla="*/ 2147483647 h 22"/>
              <a:gd name="T4" fmla="*/ 2147483647 w 19"/>
              <a:gd name="T5" fmla="*/ 2147483647 h 22"/>
              <a:gd name="T6" fmla="*/ 2147483647 w 19"/>
              <a:gd name="T7" fmla="*/ 2147483647 h 22"/>
              <a:gd name="T8" fmla="*/ 2147483647 w 19"/>
              <a:gd name="T9" fmla="*/ 2147483647 h 22"/>
              <a:gd name="T10" fmla="*/ 2147483647 w 19"/>
              <a:gd name="T11" fmla="*/ 2147483647 h 22"/>
              <a:gd name="T12" fmla="*/ 2147483647 w 19"/>
              <a:gd name="T13" fmla="*/ 2147483647 h 22"/>
              <a:gd name="T14" fmla="*/ 2147483647 w 19"/>
              <a:gd name="T15" fmla="*/ 2147483647 h 22"/>
              <a:gd name="T16" fmla="*/ 2147483647 w 19"/>
              <a:gd name="T17" fmla="*/ 0 h 22"/>
              <a:gd name="T18" fmla="*/ 2147483647 w 19"/>
              <a:gd name="T19" fmla="*/ 2147483647 h 22"/>
              <a:gd name="T20" fmla="*/ 2147483647 w 19"/>
              <a:gd name="T21" fmla="*/ 2147483647 h 22"/>
              <a:gd name="T22" fmla="*/ 0 w 19"/>
              <a:gd name="T23" fmla="*/ 2147483647 h 22"/>
              <a:gd name="T24" fmla="*/ 0 w 19"/>
              <a:gd name="T25" fmla="*/ 2147483647 h 22"/>
              <a:gd name="T26" fmla="*/ 0 w 19"/>
              <a:gd name="T27" fmla="*/ 2147483647 h 22"/>
              <a:gd name="T28" fmla="*/ 2147483647 w 19"/>
              <a:gd name="T29" fmla="*/ 2147483647 h 22"/>
              <a:gd name="T30" fmla="*/ 2147483647 w 19"/>
              <a:gd name="T31" fmla="*/ 2147483647 h 22"/>
              <a:gd name="T32" fmla="*/ 2147483647 w 19"/>
              <a:gd name="T33" fmla="*/ 2147483647 h 22"/>
              <a:gd name="T34" fmla="*/ 2147483647 w 19"/>
              <a:gd name="T35" fmla="*/ 2147483647 h 22"/>
              <a:gd name="T36" fmla="*/ 2147483647 w 19"/>
              <a:gd name="T37" fmla="*/ 2147483647 h 22"/>
              <a:gd name="T38" fmla="*/ 2147483647 w 19"/>
              <a:gd name="T39" fmla="*/ 2147483647 h 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
              <a:gd name="T61" fmla="*/ 0 h 22"/>
              <a:gd name="T62" fmla="*/ 19 w 19"/>
              <a:gd name="T63" fmla="*/ 22 h 2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 h="22">
                <a:moveTo>
                  <a:pt x="19" y="13"/>
                </a:moveTo>
                <a:cubicBezTo>
                  <a:pt x="18" y="10"/>
                  <a:pt x="18" y="10"/>
                  <a:pt x="18" y="10"/>
                </a:cubicBezTo>
                <a:cubicBezTo>
                  <a:pt x="18" y="8"/>
                  <a:pt x="18" y="8"/>
                  <a:pt x="18" y="8"/>
                </a:cubicBezTo>
                <a:cubicBezTo>
                  <a:pt x="17" y="6"/>
                  <a:pt x="17" y="6"/>
                  <a:pt x="17" y="6"/>
                </a:cubicBezTo>
                <a:cubicBezTo>
                  <a:pt x="17" y="5"/>
                  <a:pt x="17" y="5"/>
                  <a:pt x="17" y="5"/>
                </a:cubicBezTo>
                <a:cubicBezTo>
                  <a:pt x="17" y="5"/>
                  <a:pt x="16" y="5"/>
                  <a:pt x="16" y="5"/>
                </a:cubicBezTo>
                <a:cubicBezTo>
                  <a:pt x="15" y="5"/>
                  <a:pt x="12" y="4"/>
                  <a:pt x="12" y="4"/>
                </a:cubicBezTo>
                <a:cubicBezTo>
                  <a:pt x="9" y="2"/>
                  <a:pt x="9" y="2"/>
                  <a:pt x="9" y="2"/>
                </a:cubicBezTo>
                <a:cubicBezTo>
                  <a:pt x="8" y="0"/>
                  <a:pt x="8" y="0"/>
                  <a:pt x="8" y="0"/>
                </a:cubicBezTo>
                <a:cubicBezTo>
                  <a:pt x="5" y="2"/>
                  <a:pt x="5" y="2"/>
                  <a:pt x="5" y="2"/>
                </a:cubicBezTo>
                <a:cubicBezTo>
                  <a:pt x="1" y="2"/>
                  <a:pt x="1" y="2"/>
                  <a:pt x="1" y="2"/>
                </a:cubicBezTo>
                <a:cubicBezTo>
                  <a:pt x="0" y="2"/>
                  <a:pt x="0" y="2"/>
                  <a:pt x="0" y="2"/>
                </a:cubicBezTo>
                <a:cubicBezTo>
                  <a:pt x="0" y="5"/>
                  <a:pt x="0" y="5"/>
                  <a:pt x="0" y="5"/>
                </a:cubicBezTo>
                <a:cubicBezTo>
                  <a:pt x="0" y="7"/>
                  <a:pt x="0" y="7"/>
                  <a:pt x="0" y="7"/>
                </a:cubicBezTo>
                <a:cubicBezTo>
                  <a:pt x="2" y="7"/>
                  <a:pt x="2" y="7"/>
                  <a:pt x="2" y="7"/>
                </a:cubicBezTo>
                <a:cubicBezTo>
                  <a:pt x="6" y="12"/>
                  <a:pt x="6" y="12"/>
                  <a:pt x="6" y="12"/>
                </a:cubicBezTo>
                <a:cubicBezTo>
                  <a:pt x="8" y="17"/>
                  <a:pt x="8" y="17"/>
                  <a:pt x="8" y="17"/>
                </a:cubicBezTo>
                <a:cubicBezTo>
                  <a:pt x="15" y="22"/>
                  <a:pt x="15" y="22"/>
                  <a:pt x="15" y="22"/>
                </a:cubicBezTo>
                <a:cubicBezTo>
                  <a:pt x="16" y="17"/>
                  <a:pt x="16" y="17"/>
                  <a:pt x="16" y="17"/>
                </a:cubicBezTo>
                <a:lnTo>
                  <a:pt x="19" y="13"/>
                </a:lnTo>
                <a:close/>
              </a:path>
            </a:pathLst>
          </a:custGeom>
          <a:solidFill>
            <a:schemeClr val="bg1"/>
          </a:solidFill>
          <a:ln w="9525">
            <a:solidFill>
              <a:schemeClr val="bg2"/>
            </a:solidFill>
            <a:round/>
            <a:headEnd/>
            <a:tailEnd/>
          </a:ln>
        </p:spPr>
        <p:txBody>
          <a:bodyPr/>
          <a:lstStyle/>
          <a:p>
            <a:endParaRPr lang="el-GR"/>
          </a:p>
        </p:txBody>
      </p:sp>
      <p:sp>
        <p:nvSpPr>
          <p:cNvPr id="14426" name="Freeform 359"/>
          <p:cNvSpPr>
            <a:spLocks/>
          </p:cNvSpPr>
          <p:nvPr/>
        </p:nvSpPr>
        <p:spPr bwMode="auto">
          <a:xfrm>
            <a:off x="4991100" y="3009900"/>
            <a:ext cx="77788" cy="47625"/>
          </a:xfrm>
          <a:custGeom>
            <a:avLst/>
            <a:gdLst>
              <a:gd name="T0" fmla="*/ 2147483647 w 60"/>
              <a:gd name="T1" fmla="*/ 2147483647 h 36"/>
              <a:gd name="T2" fmla="*/ 2147483647 w 60"/>
              <a:gd name="T3" fmla="*/ 2147483647 h 36"/>
              <a:gd name="T4" fmla="*/ 2147483647 w 60"/>
              <a:gd name="T5" fmla="*/ 2147483647 h 36"/>
              <a:gd name="T6" fmla="*/ 2147483647 w 60"/>
              <a:gd name="T7" fmla="*/ 2147483647 h 36"/>
              <a:gd name="T8" fmla="*/ 2147483647 w 60"/>
              <a:gd name="T9" fmla="*/ 0 h 36"/>
              <a:gd name="T10" fmla="*/ 2147483647 w 60"/>
              <a:gd name="T11" fmla="*/ 0 h 36"/>
              <a:gd name="T12" fmla="*/ 2147483647 w 60"/>
              <a:gd name="T13" fmla="*/ 2147483647 h 36"/>
              <a:gd name="T14" fmla="*/ 0 w 60"/>
              <a:gd name="T15" fmla="*/ 2147483647 h 36"/>
              <a:gd name="T16" fmla="*/ 2147483647 w 60"/>
              <a:gd name="T17" fmla="*/ 2147483647 h 36"/>
              <a:gd name="T18" fmla="*/ 2147483647 w 60"/>
              <a:gd name="T19" fmla="*/ 2147483647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36"/>
              <a:gd name="T32" fmla="*/ 60 w 60"/>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36">
                <a:moveTo>
                  <a:pt x="54" y="36"/>
                </a:moveTo>
                <a:lnTo>
                  <a:pt x="60" y="24"/>
                </a:lnTo>
                <a:lnTo>
                  <a:pt x="54" y="12"/>
                </a:lnTo>
                <a:lnTo>
                  <a:pt x="42" y="6"/>
                </a:lnTo>
                <a:lnTo>
                  <a:pt x="30" y="0"/>
                </a:lnTo>
                <a:lnTo>
                  <a:pt x="18" y="0"/>
                </a:lnTo>
                <a:lnTo>
                  <a:pt x="6" y="12"/>
                </a:lnTo>
                <a:lnTo>
                  <a:pt x="0" y="18"/>
                </a:lnTo>
                <a:lnTo>
                  <a:pt x="12" y="30"/>
                </a:lnTo>
                <a:lnTo>
                  <a:pt x="54" y="36"/>
                </a:lnTo>
                <a:close/>
              </a:path>
            </a:pathLst>
          </a:custGeom>
          <a:solidFill>
            <a:schemeClr val="bg1"/>
          </a:solidFill>
          <a:ln w="9525">
            <a:solidFill>
              <a:schemeClr val="bg2"/>
            </a:solidFill>
            <a:round/>
            <a:headEnd/>
            <a:tailEnd/>
          </a:ln>
        </p:spPr>
        <p:txBody>
          <a:bodyPr/>
          <a:lstStyle/>
          <a:p>
            <a:endParaRPr lang="el-GR"/>
          </a:p>
        </p:txBody>
      </p:sp>
      <p:sp>
        <p:nvSpPr>
          <p:cNvPr id="14427" name="Freeform 360"/>
          <p:cNvSpPr>
            <a:spLocks/>
          </p:cNvSpPr>
          <p:nvPr/>
        </p:nvSpPr>
        <p:spPr bwMode="auto">
          <a:xfrm>
            <a:off x="4849813" y="3033713"/>
            <a:ext cx="242887" cy="217487"/>
          </a:xfrm>
          <a:custGeom>
            <a:avLst/>
            <a:gdLst>
              <a:gd name="T0" fmla="*/ 2147483647 w 31"/>
              <a:gd name="T1" fmla="*/ 2147483647 h 28"/>
              <a:gd name="T2" fmla="*/ 2147483647 w 31"/>
              <a:gd name="T3" fmla="*/ 2147483647 h 28"/>
              <a:gd name="T4" fmla="*/ 2147483647 w 31"/>
              <a:gd name="T5" fmla="*/ 2147483647 h 28"/>
              <a:gd name="T6" fmla="*/ 2147483647 w 31"/>
              <a:gd name="T7" fmla="*/ 2147483647 h 28"/>
              <a:gd name="T8" fmla="*/ 2147483647 w 31"/>
              <a:gd name="T9" fmla="*/ 2147483647 h 28"/>
              <a:gd name="T10" fmla="*/ 2147483647 w 31"/>
              <a:gd name="T11" fmla="*/ 2147483647 h 28"/>
              <a:gd name="T12" fmla="*/ 2147483647 w 31"/>
              <a:gd name="T13" fmla="*/ 2147483647 h 28"/>
              <a:gd name="T14" fmla="*/ 2147483647 w 31"/>
              <a:gd name="T15" fmla="*/ 2147483647 h 28"/>
              <a:gd name="T16" fmla="*/ 2147483647 w 31"/>
              <a:gd name="T17" fmla="*/ 2147483647 h 28"/>
              <a:gd name="T18" fmla="*/ 2147483647 w 31"/>
              <a:gd name="T19" fmla="*/ 2147483647 h 28"/>
              <a:gd name="T20" fmla="*/ 2147483647 w 31"/>
              <a:gd name="T21" fmla="*/ 2147483647 h 28"/>
              <a:gd name="T22" fmla="*/ 2147483647 w 31"/>
              <a:gd name="T23" fmla="*/ 2147483647 h 28"/>
              <a:gd name="T24" fmla="*/ 2147483647 w 31"/>
              <a:gd name="T25" fmla="*/ 2147483647 h 28"/>
              <a:gd name="T26" fmla="*/ 2147483647 w 31"/>
              <a:gd name="T27" fmla="*/ 2147483647 h 28"/>
              <a:gd name="T28" fmla="*/ 2147483647 w 31"/>
              <a:gd name="T29" fmla="*/ 2147483647 h 28"/>
              <a:gd name="T30" fmla="*/ 2147483647 w 31"/>
              <a:gd name="T31" fmla="*/ 2147483647 h 28"/>
              <a:gd name="T32" fmla="*/ 2147483647 w 31"/>
              <a:gd name="T33" fmla="*/ 2147483647 h 28"/>
              <a:gd name="T34" fmla="*/ 2147483647 w 31"/>
              <a:gd name="T35" fmla="*/ 2147483647 h 28"/>
              <a:gd name="T36" fmla="*/ 2147483647 w 31"/>
              <a:gd name="T37" fmla="*/ 2147483647 h 28"/>
              <a:gd name="T38" fmla="*/ 2147483647 w 31"/>
              <a:gd name="T39" fmla="*/ 2147483647 h 28"/>
              <a:gd name="T40" fmla="*/ 2147483647 w 31"/>
              <a:gd name="T41" fmla="*/ 2147483647 h 28"/>
              <a:gd name="T42" fmla="*/ 2147483647 w 31"/>
              <a:gd name="T43" fmla="*/ 2147483647 h 28"/>
              <a:gd name="T44" fmla="*/ 2147483647 w 31"/>
              <a:gd name="T45" fmla="*/ 2147483647 h 28"/>
              <a:gd name="T46" fmla="*/ 2147483647 w 31"/>
              <a:gd name="T47" fmla="*/ 0 h 28"/>
              <a:gd name="T48" fmla="*/ 2147483647 w 31"/>
              <a:gd name="T49" fmla="*/ 2147483647 h 28"/>
              <a:gd name="T50" fmla="*/ 2147483647 w 31"/>
              <a:gd name="T51" fmla="*/ 2147483647 h 28"/>
              <a:gd name="T52" fmla="*/ 2147483647 w 31"/>
              <a:gd name="T53" fmla="*/ 0 h 28"/>
              <a:gd name="T54" fmla="*/ 2147483647 w 31"/>
              <a:gd name="T55" fmla="*/ 0 h 28"/>
              <a:gd name="T56" fmla="*/ 2147483647 w 31"/>
              <a:gd name="T57" fmla="*/ 2147483647 h 28"/>
              <a:gd name="T58" fmla="*/ 2147483647 w 31"/>
              <a:gd name="T59" fmla="*/ 2147483647 h 28"/>
              <a:gd name="T60" fmla="*/ 0 w 31"/>
              <a:gd name="T61" fmla="*/ 2147483647 h 28"/>
              <a:gd name="T62" fmla="*/ 0 w 31"/>
              <a:gd name="T63" fmla="*/ 2147483647 h 28"/>
              <a:gd name="T64" fmla="*/ 2147483647 w 31"/>
              <a:gd name="T65" fmla="*/ 2147483647 h 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1"/>
              <a:gd name="T100" fmla="*/ 0 h 28"/>
              <a:gd name="T101" fmla="*/ 31 w 31"/>
              <a:gd name="T102" fmla="*/ 28 h 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1" h="28">
                <a:moveTo>
                  <a:pt x="1" y="9"/>
                </a:moveTo>
                <a:cubicBezTo>
                  <a:pt x="1" y="10"/>
                  <a:pt x="1" y="10"/>
                  <a:pt x="1" y="10"/>
                </a:cubicBezTo>
                <a:cubicBezTo>
                  <a:pt x="1" y="13"/>
                  <a:pt x="1" y="13"/>
                  <a:pt x="1" y="13"/>
                </a:cubicBezTo>
                <a:cubicBezTo>
                  <a:pt x="1" y="13"/>
                  <a:pt x="1" y="17"/>
                  <a:pt x="2" y="17"/>
                </a:cubicBezTo>
                <a:cubicBezTo>
                  <a:pt x="2" y="17"/>
                  <a:pt x="2" y="19"/>
                  <a:pt x="2" y="20"/>
                </a:cubicBezTo>
                <a:cubicBezTo>
                  <a:pt x="6" y="22"/>
                  <a:pt x="6" y="22"/>
                  <a:pt x="6" y="22"/>
                </a:cubicBezTo>
                <a:cubicBezTo>
                  <a:pt x="10" y="24"/>
                  <a:pt x="10" y="24"/>
                  <a:pt x="10" y="24"/>
                </a:cubicBezTo>
                <a:cubicBezTo>
                  <a:pt x="15" y="26"/>
                  <a:pt x="15" y="26"/>
                  <a:pt x="15" y="26"/>
                </a:cubicBezTo>
                <a:cubicBezTo>
                  <a:pt x="15" y="26"/>
                  <a:pt x="15" y="26"/>
                  <a:pt x="15" y="26"/>
                </a:cubicBezTo>
                <a:cubicBezTo>
                  <a:pt x="19" y="28"/>
                  <a:pt x="19" y="28"/>
                  <a:pt x="19" y="28"/>
                </a:cubicBezTo>
                <a:cubicBezTo>
                  <a:pt x="23" y="28"/>
                  <a:pt x="23" y="28"/>
                  <a:pt x="23" y="28"/>
                </a:cubicBezTo>
                <a:cubicBezTo>
                  <a:pt x="25" y="28"/>
                  <a:pt x="25" y="28"/>
                  <a:pt x="25" y="28"/>
                </a:cubicBezTo>
                <a:cubicBezTo>
                  <a:pt x="27" y="28"/>
                  <a:pt x="27" y="28"/>
                  <a:pt x="27" y="28"/>
                </a:cubicBezTo>
                <a:cubicBezTo>
                  <a:pt x="29" y="23"/>
                  <a:pt x="29" y="23"/>
                  <a:pt x="29" y="23"/>
                </a:cubicBezTo>
                <a:cubicBezTo>
                  <a:pt x="31" y="21"/>
                  <a:pt x="31" y="21"/>
                  <a:pt x="31" y="21"/>
                </a:cubicBezTo>
                <a:cubicBezTo>
                  <a:pt x="30" y="17"/>
                  <a:pt x="30" y="17"/>
                  <a:pt x="30" y="17"/>
                </a:cubicBezTo>
                <a:cubicBezTo>
                  <a:pt x="30" y="15"/>
                  <a:pt x="30" y="15"/>
                  <a:pt x="30" y="15"/>
                </a:cubicBezTo>
                <a:cubicBezTo>
                  <a:pt x="29" y="12"/>
                  <a:pt x="29" y="12"/>
                  <a:pt x="29" y="12"/>
                </a:cubicBezTo>
                <a:cubicBezTo>
                  <a:pt x="31" y="10"/>
                  <a:pt x="31" y="10"/>
                  <a:pt x="31" y="10"/>
                </a:cubicBezTo>
                <a:cubicBezTo>
                  <a:pt x="30" y="6"/>
                  <a:pt x="30" y="6"/>
                  <a:pt x="30" y="6"/>
                </a:cubicBezTo>
                <a:cubicBezTo>
                  <a:pt x="28" y="3"/>
                  <a:pt x="28" y="3"/>
                  <a:pt x="28" y="3"/>
                </a:cubicBezTo>
                <a:cubicBezTo>
                  <a:pt x="27" y="3"/>
                  <a:pt x="27" y="3"/>
                  <a:pt x="27" y="3"/>
                </a:cubicBezTo>
                <a:cubicBezTo>
                  <a:pt x="20" y="2"/>
                  <a:pt x="20" y="2"/>
                  <a:pt x="20" y="2"/>
                </a:cubicBezTo>
                <a:cubicBezTo>
                  <a:pt x="18" y="0"/>
                  <a:pt x="18" y="0"/>
                  <a:pt x="18" y="0"/>
                </a:cubicBezTo>
                <a:cubicBezTo>
                  <a:pt x="18" y="1"/>
                  <a:pt x="18" y="1"/>
                  <a:pt x="18" y="1"/>
                </a:cubicBezTo>
                <a:cubicBezTo>
                  <a:pt x="18" y="1"/>
                  <a:pt x="15" y="1"/>
                  <a:pt x="15" y="1"/>
                </a:cubicBezTo>
                <a:cubicBezTo>
                  <a:pt x="14" y="1"/>
                  <a:pt x="14" y="0"/>
                  <a:pt x="14" y="0"/>
                </a:cubicBezTo>
                <a:cubicBezTo>
                  <a:pt x="13" y="0"/>
                  <a:pt x="13" y="0"/>
                  <a:pt x="13" y="0"/>
                </a:cubicBezTo>
                <a:cubicBezTo>
                  <a:pt x="5" y="3"/>
                  <a:pt x="5" y="3"/>
                  <a:pt x="5" y="3"/>
                </a:cubicBezTo>
                <a:cubicBezTo>
                  <a:pt x="1" y="5"/>
                  <a:pt x="1" y="5"/>
                  <a:pt x="1" y="5"/>
                </a:cubicBezTo>
                <a:cubicBezTo>
                  <a:pt x="0" y="4"/>
                  <a:pt x="0" y="4"/>
                  <a:pt x="0" y="4"/>
                </a:cubicBezTo>
                <a:cubicBezTo>
                  <a:pt x="0" y="6"/>
                  <a:pt x="0" y="6"/>
                  <a:pt x="0" y="6"/>
                </a:cubicBezTo>
                <a:lnTo>
                  <a:pt x="1" y="9"/>
                </a:lnTo>
                <a:close/>
              </a:path>
            </a:pathLst>
          </a:custGeom>
          <a:solidFill>
            <a:schemeClr val="bg1"/>
          </a:solidFill>
          <a:ln w="9525">
            <a:solidFill>
              <a:schemeClr val="bg2"/>
            </a:solidFill>
            <a:round/>
            <a:headEnd/>
            <a:tailEnd/>
          </a:ln>
        </p:spPr>
        <p:txBody>
          <a:bodyPr/>
          <a:lstStyle/>
          <a:p>
            <a:endParaRPr lang="el-GR"/>
          </a:p>
        </p:txBody>
      </p:sp>
      <p:sp>
        <p:nvSpPr>
          <p:cNvPr id="14428" name="Freeform 361"/>
          <p:cNvSpPr>
            <a:spLocks/>
          </p:cNvSpPr>
          <p:nvPr/>
        </p:nvSpPr>
        <p:spPr bwMode="auto">
          <a:xfrm>
            <a:off x="4652963" y="3314700"/>
            <a:ext cx="109537" cy="60325"/>
          </a:xfrm>
          <a:custGeom>
            <a:avLst/>
            <a:gdLst>
              <a:gd name="T0" fmla="*/ 2147483647 w 84"/>
              <a:gd name="T1" fmla="*/ 2147483647 h 48"/>
              <a:gd name="T2" fmla="*/ 2147483647 w 84"/>
              <a:gd name="T3" fmla="*/ 2147483647 h 48"/>
              <a:gd name="T4" fmla="*/ 2147483647 w 84"/>
              <a:gd name="T5" fmla="*/ 0 h 48"/>
              <a:gd name="T6" fmla="*/ 2147483647 w 84"/>
              <a:gd name="T7" fmla="*/ 2147483647 h 48"/>
              <a:gd name="T8" fmla="*/ 2147483647 w 84"/>
              <a:gd name="T9" fmla="*/ 0 h 48"/>
              <a:gd name="T10" fmla="*/ 2147483647 w 84"/>
              <a:gd name="T11" fmla="*/ 0 h 48"/>
              <a:gd name="T12" fmla="*/ 2147483647 w 84"/>
              <a:gd name="T13" fmla="*/ 2147483647 h 48"/>
              <a:gd name="T14" fmla="*/ 0 w 84"/>
              <a:gd name="T15" fmla="*/ 2147483647 h 48"/>
              <a:gd name="T16" fmla="*/ 0 w 84"/>
              <a:gd name="T17" fmla="*/ 2147483647 h 48"/>
              <a:gd name="T18" fmla="*/ 2147483647 w 84"/>
              <a:gd name="T19" fmla="*/ 2147483647 h 48"/>
              <a:gd name="T20" fmla="*/ 2147483647 w 84"/>
              <a:gd name="T21" fmla="*/ 2147483647 h 48"/>
              <a:gd name="T22" fmla="*/ 2147483647 w 84"/>
              <a:gd name="T23" fmla="*/ 2147483647 h 48"/>
              <a:gd name="T24" fmla="*/ 2147483647 w 84"/>
              <a:gd name="T25" fmla="*/ 2147483647 h 48"/>
              <a:gd name="T26" fmla="*/ 2147483647 w 84"/>
              <a:gd name="T27" fmla="*/ 2147483647 h 48"/>
              <a:gd name="T28" fmla="*/ 2147483647 w 84"/>
              <a:gd name="T29" fmla="*/ 2147483647 h 48"/>
              <a:gd name="T30" fmla="*/ 2147483647 w 84"/>
              <a:gd name="T31" fmla="*/ 2147483647 h 48"/>
              <a:gd name="T32" fmla="*/ 2147483647 w 84"/>
              <a:gd name="T33" fmla="*/ 2147483647 h 48"/>
              <a:gd name="T34" fmla="*/ 2147483647 w 84"/>
              <a:gd name="T35" fmla="*/ 2147483647 h 48"/>
              <a:gd name="T36" fmla="*/ 2147483647 w 84"/>
              <a:gd name="T37" fmla="*/ 2147483647 h 48"/>
              <a:gd name="T38" fmla="*/ 2147483647 w 84"/>
              <a:gd name="T39" fmla="*/ 2147483647 h 4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4"/>
              <a:gd name="T61" fmla="*/ 0 h 48"/>
              <a:gd name="T62" fmla="*/ 84 w 84"/>
              <a:gd name="T63" fmla="*/ 48 h 4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4" h="48">
                <a:moveTo>
                  <a:pt x="66" y="12"/>
                </a:moveTo>
                <a:lnTo>
                  <a:pt x="60" y="6"/>
                </a:lnTo>
                <a:lnTo>
                  <a:pt x="48" y="0"/>
                </a:lnTo>
                <a:lnTo>
                  <a:pt x="30" y="6"/>
                </a:lnTo>
                <a:lnTo>
                  <a:pt x="24" y="0"/>
                </a:lnTo>
                <a:lnTo>
                  <a:pt x="18" y="6"/>
                </a:lnTo>
                <a:lnTo>
                  <a:pt x="0" y="24"/>
                </a:lnTo>
                <a:lnTo>
                  <a:pt x="0" y="36"/>
                </a:lnTo>
                <a:lnTo>
                  <a:pt x="12" y="36"/>
                </a:lnTo>
                <a:lnTo>
                  <a:pt x="18" y="48"/>
                </a:lnTo>
                <a:lnTo>
                  <a:pt x="24" y="48"/>
                </a:lnTo>
                <a:lnTo>
                  <a:pt x="42" y="36"/>
                </a:lnTo>
                <a:lnTo>
                  <a:pt x="48" y="42"/>
                </a:lnTo>
                <a:lnTo>
                  <a:pt x="66" y="36"/>
                </a:lnTo>
                <a:lnTo>
                  <a:pt x="78" y="30"/>
                </a:lnTo>
                <a:lnTo>
                  <a:pt x="84" y="30"/>
                </a:lnTo>
                <a:lnTo>
                  <a:pt x="78" y="24"/>
                </a:lnTo>
                <a:lnTo>
                  <a:pt x="66" y="12"/>
                </a:lnTo>
                <a:close/>
              </a:path>
            </a:pathLst>
          </a:custGeom>
          <a:solidFill>
            <a:schemeClr val="bg1"/>
          </a:solidFill>
          <a:ln w="9525">
            <a:solidFill>
              <a:schemeClr val="bg2"/>
            </a:solidFill>
            <a:round/>
            <a:headEnd/>
            <a:tailEnd/>
          </a:ln>
        </p:spPr>
        <p:txBody>
          <a:bodyPr/>
          <a:lstStyle/>
          <a:p>
            <a:endParaRPr lang="el-GR"/>
          </a:p>
        </p:txBody>
      </p:sp>
      <p:sp>
        <p:nvSpPr>
          <p:cNvPr id="14429" name="Freeform 362"/>
          <p:cNvSpPr>
            <a:spLocks/>
          </p:cNvSpPr>
          <p:nvPr/>
        </p:nvSpPr>
        <p:spPr bwMode="auto">
          <a:xfrm>
            <a:off x="4700588" y="2908300"/>
            <a:ext cx="71437" cy="125413"/>
          </a:xfrm>
          <a:custGeom>
            <a:avLst/>
            <a:gdLst>
              <a:gd name="T0" fmla="*/ 2147483647 w 9"/>
              <a:gd name="T1" fmla="*/ 2147483647 h 16"/>
              <a:gd name="T2" fmla="*/ 2147483647 w 9"/>
              <a:gd name="T3" fmla="*/ 2147483647 h 16"/>
              <a:gd name="T4" fmla="*/ 2147483647 w 9"/>
              <a:gd name="T5" fmla="*/ 2147483647 h 16"/>
              <a:gd name="T6" fmla="*/ 2147483647 w 9"/>
              <a:gd name="T7" fmla="*/ 2147483647 h 16"/>
              <a:gd name="T8" fmla="*/ 2147483647 w 9"/>
              <a:gd name="T9" fmla="*/ 2147483647 h 16"/>
              <a:gd name="T10" fmla="*/ 2147483647 w 9"/>
              <a:gd name="T11" fmla="*/ 2147483647 h 16"/>
              <a:gd name="T12" fmla="*/ 2147483647 w 9"/>
              <a:gd name="T13" fmla="*/ 2147483647 h 16"/>
              <a:gd name="T14" fmla="*/ 2147483647 w 9"/>
              <a:gd name="T15" fmla="*/ 0 h 16"/>
              <a:gd name="T16" fmla="*/ 2147483647 w 9"/>
              <a:gd name="T17" fmla="*/ 2147483647 h 16"/>
              <a:gd name="T18" fmla="*/ 2147483647 w 9"/>
              <a:gd name="T19" fmla="*/ 2147483647 h 16"/>
              <a:gd name="T20" fmla="*/ 0 w 9"/>
              <a:gd name="T21" fmla="*/ 2147483647 h 16"/>
              <a:gd name="T22" fmla="*/ 0 w 9"/>
              <a:gd name="T23" fmla="*/ 2147483647 h 16"/>
              <a:gd name="T24" fmla="*/ 2147483647 w 9"/>
              <a:gd name="T25" fmla="*/ 2147483647 h 16"/>
              <a:gd name="T26" fmla="*/ 2147483647 w 9"/>
              <a:gd name="T27" fmla="*/ 2147483647 h 16"/>
              <a:gd name="T28" fmla="*/ 2147483647 w 9"/>
              <a:gd name="T29" fmla="*/ 2147483647 h 16"/>
              <a:gd name="T30" fmla="*/ 2147483647 w 9"/>
              <a:gd name="T31" fmla="*/ 2147483647 h 1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
              <a:gd name="T49" fmla="*/ 0 h 16"/>
              <a:gd name="T50" fmla="*/ 9 w 9"/>
              <a:gd name="T51" fmla="*/ 16 h 1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 h="16">
                <a:moveTo>
                  <a:pt x="6" y="16"/>
                </a:moveTo>
                <a:cubicBezTo>
                  <a:pt x="5" y="15"/>
                  <a:pt x="5" y="14"/>
                  <a:pt x="5" y="13"/>
                </a:cubicBezTo>
                <a:cubicBezTo>
                  <a:pt x="5" y="11"/>
                  <a:pt x="6" y="9"/>
                  <a:pt x="6" y="9"/>
                </a:cubicBezTo>
                <a:cubicBezTo>
                  <a:pt x="8" y="9"/>
                  <a:pt x="8" y="9"/>
                  <a:pt x="8" y="9"/>
                </a:cubicBezTo>
                <a:cubicBezTo>
                  <a:pt x="9" y="7"/>
                  <a:pt x="9" y="7"/>
                  <a:pt x="9" y="7"/>
                </a:cubicBezTo>
                <a:cubicBezTo>
                  <a:pt x="7" y="6"/>
                  <a:pt x="7" y="6"/>
                  <a:pt x="7" y="6"/>
                </a:cubicBezTo>
                <a:cubicBezTo>
                  <a:pt x="7" y="4"/>
                  <a:pt x="7" y="4"/>
                  <a:pt x="7" y="4"/>
                </a:cubicBezTo>
                <a:cubicBezTo>
                  <a:pt x="7" y="0"/>
                  <a:pt x="7" y="0"/>
                  <a:pt x="7" y="0"/>
                </a:cubicBezTo>
                <a:cubicBezTo>
                  <a:pt x="4" y="2"/>
                  <a:pt x="4" y="2"/>
                  <a:pt x="4" y="2"/>
                </a:cubicBezTo>
                <a:cubicBezTo>
                  <a:pt x="1" y="3"/>
                  <a:pt x="1" y="3"/>
                  <a:pt x="1" y="3"/>
                </a:cubicBezTo>
                <a:cubicBezTo>
                  <a:pt x="0" y="7"/>
                  <a:pt x="0" y="7"/>
                  <a:pt x="0" y="7"/>
                </a:cubicBezTo>
                <a:cubicBezTo>
                  <a:pt x="0" y="11"/>
                  <a:pt x="0" y="11"/>
                  <a:pt x="0" y="11"/>
                </a:cubicBezTo>
                <a:cubicBezTo>
                  <a:pt x="2" y="12"/>
                  <a:pt x="2" y="12"/>
                  <a:pt x="2" y="12"/>
                </a:cubicBezTo>
                <a:cubicBezTo>
                  <a:pt x="3" y="16"/>
                  <a:pt x="3" y="16"/>
                  <a:pt x="3" y="16"/>
                </a:cubicBezTo>
                <a:cubicBezTo>
                  <a:pt x="4" y="15"/>
                  <a:pt x="4" y="15"/>
                  <a:pt x="4" y="15"/>
                </a:cubicBezTo>
                <a:lnTo>
                  <a:pt x="6" y="16"/>
                </a:lnTo>
                <a:close/>
              </a:path>
            </a:pathLst>
          </a:custGeom>
          <a:solidFill>
            <a:schemeClr val="bg1"/>
          </a:solidFill>
          <a:ln w="9525">
            <a:solidFill>
              <a:schemeClr val="bg2"/>
            </a:solidFill>
            <a:round/>
            <a:headEnd/>
            <a:tailEnd/>
          </a:ln>
        </p:spPr>
        <p:txBody>
          <a:bodyPr/>
          <a:lstStyle/>
          <a:p>
            <a:endParaRPr lang="el-GR"/>
          </a:p>
        </p:txBody>
      </p:sp>
      <p:sp>
        <p:nvSpPr>
          <p:cNvPr id="14430" name="Freeform 363"/>
          <p:cNvSpPr>
            <a:spLocks/>
          </p:cNvSpPr>
          <p:nvPr/>
        </p:nvSpPr>
        <p:spPr bwMode="auto">
          <a:xfrm>
            <a:off x="4567238" y="3165475"/>
            <a:ext cx="85725" cy="77788"/>
          </a:xfrm>
          <a:custGeom>
            <a:avLst/>
            <a:gdLst>
              <a:gd name="T0" fmla="*/ 2147483647 w 66"/>
              <a:gd name="T1" fmla="*/ 2147483647 h 60"/>
              <a:gd name="T2" fmla="*/ 2147483647 w 66"/>
              <a:gd name="T3" fmla="*/ 2147483647 h 60"/>
              <a:gd name="T4" fmla="*/ 2147483647 w 66"/>
              <a:gd name="T5" fmla="*/ 2147483647 h 60"/>
              <a:gd name="T6" fmla="*/ 2147483647 w 66"/>
              <a:gd name="T7" fmla="*/ 2147483647 h 60"/>
              <a:gd name="T8" fmla="*/ 2147483647 w 66"/>
              <a:gd name="T9" fmla="*/ 2147483647 h 60"/>
              <a:gd name="T10" fmla="*/ 2147483647 w 66"/>
              <a:gd name="T11" fmla="*/ 2147483647 h 60"/>
              <a:gd name="T12" fmla="*/ 2147483647 w 66"/>
              <a:gd name="T13" fmla="*/ 2147483647 h 60"/>
              <a:gd name="T14" fmla="*/ 2147483647 w 66"/>
              <a:gd name="T15" fmla="*/ 2147483647 h 60"/>
              <a:gd name="T16" fmla="*/ 2147483647 w 66"/>
              <a:gd name="T17" fmla="*/ 2147483647 h 60"/>
              <a:gd name="T18" fmla="*/ 2147483647 w 66"/>
              <a:gd name="T19" fmla="*/ 2147483647 h 60"/>
              <a:gd name="T20" fmla="*/ 2147483647 w 66"/>
              <a:gd name="T21" fmla="*/ 2147483647 h 60"/>
              <a:gd name="T22" fmla="*/ 2147483647 w 66"/>
              <a:gd name="T23" fmla="*/ 2147483647 h 60"/>
              <a:gd name="T24" fmla="*/ 2147483647 w 66"/>
              <a:gd name="T25" fmla="*/ 2147483647 h 60"/>
              <a:gd name="T26" fmla="*/ 2147483647 w 66"/>
              <a:gd name="T27" fmla="*/ 0 h 60"/>
              <a:gd name="T28" fmla="*/ 2147483647 w 66"/>
              <a:gd name="T29" fmla="*/ 2147483647 h 60"/>
              <a:gd name="T30" fmla="*/ 0 w 66"/>
              <a:gd name="T31" fmla="*/ 2147483647 h 60"/>
              <a:gd name="T32" fmla="*/ 2147483647 w 66"/>
              <a:gd name="T33" fmla="*/ 2147483647 h 60"/>
              <a:gd name="T34" fmla="*/ 2147483647 w 66"/>
              <a:gd name="T35" fmla="*/ 2147483647 h 6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60"/>
              <a:gd name="T56" fmla="*/ 66 w 66"/>
              <a:gd name="T57" fmla="*/ 60 h 6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60">
                <a:moveTo>
                  <a:pt x="18" y="30"/>
                </a:moveTo>
                <a:lnTo>
                  <a:pt x="24" y="42"/>
                </a:lnTo>
                <a:lnTo>
                  <a:pt x="36" y="48"/>
                </a:lnTo>
                <a:lnTo>
                  <a:pt x="48" y="54"/>
                </a:lnTo>
                <a:lnTo>
                  <a:pt x="54" y="60"/>
                </a:lnTo>
                <a:lnTo>
                  <a:pt x="60" y="48"/>
                </a:lnTo>
                <a:lnTo>
                  <a:pt x="66" y="36"/>
                </a:lnTo>
                <a:lnTo>
                  <a:pt x="60" y="24"/>
                </a:lnTo>
                <a:lnTo>
                  <a:pt x="54" y="18"/>
                </a:lnTo>
                <a:lnTo>
                  <a:pt x="48" y="12"/>
                </a:lnTo>
                <a:lnTo>
                  <a:pt x="36" y="6"/>
                </a:lnTo>
                <a:lnTo>
                  <a:pt x="24" y="6"/>
                </a:lnTo>
                <a:lnTo>
                  <a:pt x="18" y="0"/>
                </a:lnTo>
                <a:lnTo>
                  <a:pt x="6" y="6"/>
                </a:lnTo>
                <a:lnTo>
                  <a:pt x="0" y="12"/>
                </a:lnTo>
                <a:lnTo>
                  <a:pt x="6" y="24"/>
                </a:lnTo>
                <a:lnTo>
                  <a:pt x="18" y="30"/>
                </a:lnTo>
                <a:close/>
              </a:path>
            </a:pathLst>
          </a:custGeom>
          <a:solidFill>
            <a:schemeClr val="bg1"/>
          </a:solidFill>
          <a:ln w="9525">
            <a:solidFill>
              <a:schemeClr val="bg2"/>
            </a:solidFill>
            <a:round/>
            <a:headEnd/>
            <a:tailEnd/>
          </a:ln>
        </p:spPr>
        <p:txBody>
          <a:bodyPr/>
          <a:lstStyle/>
          <a:p>
            <a:endParaRPr lang="el-GR"/>
          </a:p>
        </p:txBody>
      </p:sp>
      <p:sp>
        <p:nvSpPr>
          <p:cNvPr id="14431" name="Freeform 364"/>
          <p:cNvSpPr>
            <a:spLocks/>
          </p:cNvSpPr>
          <p:nvPr/>
        </p:nvSpPr>
        <p:spPr bwMode="auto">
          <a:xfrm>
            <a:off x="4503738" y="4056063"/>
            <a:ext cx="393700" cy="290512"/>
          </a:xfrm>
          <a:custGeom>
            <a:avLst/>
            <a:gdLst>
              <a:gd name="T0" fmla="*/ 2147483647 w 300"/>
              <a:gd name="T1" fmla="*/ 2147483647 h 223"/>
              <a:gd name="T2" fmla="*/ 2147483647 w 300"/>
              <a:gd name="T3" fmla="*/ 2147483647 h 223"/>
              <a:gd name="T4" fmla="*/ 2147483647 w 300"/>
              <a:gd name="T5" fmla="*/ 2147483647 h 223"/>
              <a:gd name="T6" fmla="*/ 2147483647 w 300"/>
              <a:gd name="T7" fmla="*/ 2147483647 h 223"/>
              <a:gd name="T8" fmla="*/ 2147483647 w 300"/>
              <a:gd name="T9" fmla="*/ 2147483647 h 223"/>
              <a:gd name="T10" fmla="*/ 2147483647 w 300"/>
              <a:gd name="T11" fmla="*/ 2147483647 h 223"/>
              <a:gd name="T12" fmla="*/ 2147483647 w 300"/>
              <a:gd name="T13" fmla="*/ 2147483647 h 223"/>
              <a:gd name="T14" fmla="*/ 2147483647 w 300"/>
              <a:gd name="T15" fmla="*/ 2147483647 h 223"/>
              <a:gd name="T16" fmla="*/ 2147483647 w 300"/>
              <a:gd name="T17" fmla="*/ 2147483647 h 223"/>
              <a:gd name="T18" fmla="*/ 2147483647 w 300"/>
              <a:gd name="T19" fmla="*/ 2147483647 h 223"/>
              <a:gd name="T20" fmla="*/ 2147483647 w 300"/>
              <a:gd name="T21" fmla="*/ 2147483647 h 223"/>
              <a:gd name="T22" fmla="*/ 2147483647 w 300"/>
              <a:gd name="T23" fmla="*/ 2147483647 h 223"/>
              <a:gd name="T24" fmla="*/ 2147483647 w 300"/>
              <a:gd name="T25" fmla="*/ 2147483647 h 223"/>
              <a:gd name="T26" fmla="*/ 2147483647 w 300"/>
              <a:gd name="T27" fmla="*/ 2147483647 h 223"/>
              <a:gd name="T28" fmla="*/ 2147483647 w 300"/>
              <a:gd name="T29" fmla="*/ 2147483647 h 223"/>
              <a:gd name="T30" fmla="*/ 2147483647 w 300"/>
              <a:gd name="T31" fmla="*/ 0 h 223"/>
              <a:gd name="T32" fmla="*/ 2147483647 w 300"/>
              <a:gd name="T33" fmla="*/ 2147483647 h 223"/>
              <a:gd name="T34" fmla="*/ 2147483647 w 300"/>
              <a:gd name="T35" fmla="*/ 2147483647 h 223"/>
              <a:gd name="T36" fmla="*/ 2147483647 w 300"/>
              <a:gd name="T37" fmla="*/ 2147483647 h 223"/>
              <a:gd name="T38" fmla="*/ 2147483647 w 300"/>
              <a:gd name="T39" fmla="*/ 2147483647 h 223"/>
              <a:gd name="T40" fmla="*/ 2147483647 w 300"/>
              <a:gd name="T41" fmla="*/ 2147483647 h 223"/>
              <a:gd name="T42" fmla="*/ 2147483647 w 300"/>
              <a:gd name="T43" fmla="*/ 2147483647 h 223"/>
              <a:gd name="T44" fmla="*/ 0 w 300"/>
              <a:gd name="T45" fmla="*/ 2147483647 h 223"/>
              <a:gd name="T46" fmla="*/ 2147483647 w 300"/>
              <a:gd name="T47" fmla="*/ 2147483647 h 223"/>
              <a:gd name="T48" fmla="*/ 2147483647 w 300"/>
              <a:gd name="T49" fmla="*/ 2147483647 h 223"/>
              <a:gd name="T50" fmla="*/ 2147483647 w 300"/>
              <a:gd name="T51" fmla="*/ 2147483647 h 223"/>
              <a:gd name="T52" fmla="*/ 2147483647 w 300"/>
              <a:gd name="T53" fmla="*/ 2147483647 h 223"/>
              <a:gd name="T54" fmla="*/ 2147483647 w 300"/>
              <a:gd name="T55" fmla="*/ 2147483647 h 22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0"/>
              <a:gd name="T85" fmla="*/ 0 h 223"/>
              <a:gd name="T86" fmla="*/ 300 w 300"/>
              <a:gd name="T87" fmla="*/ 223 h 22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0" h="223">
                <a:moveTo>
                  <a:pt x="66" y="223"/>
                </a:moveTo>
                <a:lnTo>
                  <a:pt x="78" y="205"/>
                </a:lnTo>
                <a:lnTo>
                  <a:pt x="102" y="205"/>
                </a:lnTo>
                <a:lnTo>
                  <a:pt x="138" y="217"/>
                </a:lnTo>
                <a:lnTo>
                  <a:pt x="162" y="205"/>
                </a:lnTo>
                <a:lnTo>
                  <a:pt x="198" y="205"/>
                </a:lnTo>
                <a:lnTo>
                  <a:pt x="228" y="199"/>
                </a:lnTo>
                <a:lnTo>
                  <a:pt x="258" y="174"/>
                </a:lnTo>
                <a:lnTo>
                  <a:pt x="288" y="138"/>
                </a:lnTo>
                <a:lnTo>
                  <a:pt x="300" y="66"/>
                </a:lnTo>
                <a:lnTo>
                  <a:pt x="288" y="54"/>
                </a:lnTo>
                <a:lnTo>
                  <a:pt x="282" y="24"/>
                </a:lnTo>
                <a:lnTo>
                  <a:pt x="282" y="18"/>
                </a:lnTo>
                <a:lnTo>
                  <a:pt x="270" y="6"/>
                </a:lnTo>
                <a:lnTo>
                  <a:pt x="222" y="0"/>
                </a:lnTo>
                <a:lnTo>
                  <a:pt x="114" y="72"/>
                </a:lnTo>
                <a:lnTo>
                  <a:pt x="78" y="90"/>
                </a:lnTo>
                <a:lnTo>
                  <a:pt x="78" y="144"/>
                </a:lnTo>
                <a:lnTo>
                  <a:pt x="66" y="162"/>
                </a:lnTo>
                <a:lnTo>
                  <a:pt x="24" y="168"/>
                </a:lnTo>
                <a:lnTo>
                  <a:pt x="0" y="168"/>
                </a:lnTo>
                <a:lnTo>
                  <a:pt x="12" y="193"/>
                </a:lnTo>
                <a:lnTo>
                  <a:pt x="36" y="217"/>
                </a:lnTo>
                <a:lnTo>
                  <a:pt x="48" y="217"/>
                </a:lnTo>
                <a:lnTo>
                  <a:pt x="60" y="223"/>
                </a:lnTo>
                <a:lnTo>
                  <a:pt x="66" y="223"/>
                </a:lnTo>
                <a:close/>
              </a:path>
            </a:pathLst>
          </a:custGeom>
          <a:solidFill>
            <a:schemeClr val="bg1"/>
          </a:solidFill>
          <a:ln w="9525">
            <a:solidFill>
              <a:schemeClr val="bg2"/>
            </a:solidFill>
            <a:round/>
            <a:headEnd/>
            <a:tailEnd/>
          </a:ln>
        </p:spPr>
        <p:txBody>
          <a:bodyPr/>
          <a:lstStyle/>
          <a:p>
            <a:endParaRPr lang="el-GR"/>
          </a:p>
        </p:txBody>
      </p:sp>
      <p:sp>
        <p:nvSpPr>
          <p:cNvPr id="14432" name="Freeform 365"/>
          <p:cNvSpPr>
            <a:spLocks/>
          </p:cNvSpPr>
          <p:nvPr/>
        </p:nvSpPr>
        <p:spPr bwMode="auto">
          <a:xfrm>
            <a:off x="4503738" y="4056063"/>
            <a:ext cx="393700" cy="290512"/>
          </a:xfrm>
          <a:custGeom>
            <a:avLst/>
            <a:gdLst>
              <a:gd name="T0" fmla="*/ 2147483647 w 300"/>
              <a:gd name="T1" fmla="*/ 2147483647 h 223"/>
              <a:gd name="T2" fmla="*/ 2147483647 w 300"/>
              <a:gd name="T3" fmla="*/ 2147483647 h 223"/>
              <a:gd name="T4" fmla="*/ 2147483647 w 300"/>
              <a:gd name="T5" fmla="*/ 2147483647 h 223"/>
              <a:gd name="T6" fmla="*/ 2147483647 w 300"/>
              <a:gd name="T7" fmla="*/ 2147483647 h 223"/>
              <a:gd name="T8" fmla="*/ 2147483647 w 300"/>
              <a:gd name="T9" fmla="*/ 2147483647 h 223"/>
              <a:gd name="T10" fmla="*/ 2147483647 w 300"/>
              <a:gd name="T11" fmla="*/ 2147483647 h 223"/>
              <a:gd name="T12" fmla="*/ 2147483647 w 300"/>
              <a:gd name="T13" fmla="*/ 2147483647 h 223"/>
              <a:gd name="T14" fmla="*/ 2147483647 w 300"/>
              <a:gd name="T15" fmla="*/ 2147483647 h 223"/>
              <a:gd name="T16" fmla="*/ 2147483647 w 300"/>
              <a:gd name="T17" fmla="*/ 2147483647 h 223"/>
              <a:gd name="T18" fmla="*/ 2147483647 w 300"/>
              <a:gd name="T19" fmla="*/ 2147483647 h 223"/>
              <a:gd name="T20" fmla="*/ 2147483647 w 300"/>
              <a:gd name="T21" fmla="*/ 2147483647 h 223"/>
              <a:gd name="T22" fmla="*/ 2147483647 w 300"/>
              <a:gd name="T23" fmla="*/ 2147483647 h 223"/>
              <a:gd name="T24" fmla="*/ 2147483647 w 300"/>
              <a:gd name="T25" fmla="*/ 2147483647 h 223"/>
              <a:gd name="T26" fmla="*/ 2147483647 w 300"/>
              <a:gd name="T27" fmla="*/ 2147483647 h 223"/>
              <a:gd name="T28" fmla="*/ 2147483647 w 300"/>
              <a:gd name="T29" fmla="*/ 2147483647 h 223"/>
              <a:gd name="T30" fmla="*/ 2147483647 w 300"/>
              <a:gd name="T31" fmla="*/ 0 h 223"/>
              <a:gd name="T32" fmla="*/ 2147483647 w 300"/>
              <a:gd name="T33" fmla="*/ 2147483647 h 223"/>
              <a:gd name="T34" fmla="*/ 2147483647 w 300"/>
              <a:gd name="T35" fmla="*/ 2147483647 h 223"/>
              <a:gd name="T36" fmla="*/ 2147483647 w 300"/>
              <a:gd name="T37" fmla="*/ 2147483647 h 223"/>
              <a:gd name="T38" fmla="*/ 2147483647 w 300"/>
              <a:gd name="T39" fmla="*/ 2147483647 h 223"/>
              <a:gd name="T40" fmla="*/ 2147483647 w 300"/>
              <a:gd name="T41" fmla="*/ 2147483647 h 223"/>
              <a:gd name="T42" fmla="*/ 2147483647 w 300"/>
              <a:gd name="T43" fmla="*/ 2147483647 h 223"/>
              <a:gd name="T44" fmla="*/ 0 w 300"/>
              <a:gd name="T45" fmla="*/ 2147483647 h 223"/>
              <a:gd name="T46" fmla="*/ 2147483647 w 300"/>
              <a:gd name="T47" fmla="*/ 2147483647 h 223"/>
              <a:gd name="T48" fmla="*/ 2147483647 w 300"/>
              <a:gd name="T49" fmla="*/ 2147483647 h 223"/>
              <a:gd name="T50" fmla="*/ 2147483647 w 300"/>
              <a:gd name="T51" fmla="*/ 2147483647 h 223"/>
              <a:gd name="T52" fmla="*/ 2147483647 w 300"/>
              <a:gd name="T53" fmla="*/ 2147483647 h 223"/>
              <a:gd name="T54" fmla="*/ 2147483647 w 300"/>
              <a:gd name="T55" fmla="*/ 2147483647 h 22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0"/>
              <a:gd name="T85" fmla="*/ 0 h 223"/>
              <a:gd name="T86" fmla="*/ 300 w 300"/>
              <a:gd name="T87" fmla="*/ 223 h 22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0" h="223">
                <a:moveTo>
                  <a:pt x="66" y="223"/>
                </a:moveTo>
                <a:lnTo>
                  <a:pt x="78" y="205"/>
                </a:lnTo>
                <a:lnTo>
                  <a:pt x="102" y="205"/>
                </a:lnTo>
                <a:lnTo>
                  <a:pt x="138" y="217"/>
                </a:lnTo>
                <a:lnTo>
                  <a:pt x="162" y="205"/>
                </a:lnTo>
                <a:lnTo>
                  <a:pt x="198" y="205"/>
                </a:lnTo>
                <a:lnTo>
                  <a:pt x="228" y="199"/>
                </a:lnTo>
                <a:lnTo>
                  <a:pt x="258" y="174"/>
                </a:lnTo>
                <a:lnTo>
                  <a:pt x="288" y="138"/>
                </a:lnTo>
                <a:lnTo>
                  <a:pt x="300" y="66"/>
                </a:lnTo>
                <a:lnTo>
                  <a:pt x="288" y="54"/>
                </a:lnTo>
                <a:lnTo>
                  <a:pt x="282" y="24"/>
                </a:lnTo>
                <a:lnTo>
                  <a:pt x="282" y="18"/>
                </a:lnTo>
                <a:lnTo>
                  <a:pt x="270" y="6"/>
                </a:lnTo>
                <a:lnTo>
                  <a:pt x="222" y="0"/>
                </a:lnTo>
                <a:lnTo>
                  <a:pt x="114" y="72"/>
                </a:lnTo>
                <a:lnTo>
                  <a:pt x="78" y="90"/>
                </a:lnTo>
                <a:lnTo>
                  <a:pt x="78" y="144"/>
                </a:lnTo>
                <a:lnTo>
                  <a:pt x="66" y="162"/>
                </a:lnTo>
                <a:lnTo>
                  <a:pt x="24" y="168"/>
                </a:lnTo>
                <a:lnTo>
                  <a:pt x="0" y="168"/>
                </a:lnTo>
                <a:lnTo>
                  <a:pt x="12" y="193"/>
                </a:lnTo>
                <a:lnTo>
                  <a:pt x="36" y="217"/>
                </a:lnTo>
                <a:lnTo>
                  <a:pt x="48" y="217"/>
                </a:lnTo>
                <a:lnTo>
                  <a:pt x="60" y="223"/>
                </a:lnTo>
                <a:lnTo>
                  <a:pt x="66" y="223"/>
                </a:lnTo>
              </a:path>
            </a:pathLst>
          </a:custGeom>
          <a:solidFill>
            <a:schemeClr val="bg1"/>
          </a:solidFill>
          <a:ln w="9525">
            <a:solidFill>
              <a:schemeClr val="bg2"/>
            </a:solidFill>
            <a:round/>
            <a:headEnd/>
            <a:tailEnd/>
          </a:ln>
        </p:spPr>
        <p:txBody>
          <a:bodyPr/>
          <a:lstStyle/>
          <a:p>
            <a:endParaRPr lang="el-GR"/>
          </a:p>
        </p:txBody>
      </p:sp>
      <p:sp>
        <p:nvSpPr>
          <p:cNvPr id="14433" name="Freeform 366"/>
          <p:cNvSpPr>
            <a:spLocks/>
          </p:cNvSpPr>
          <p:nvPr/>
        </p:nvSpPr>
        <p:spPr bwMode="auto">
          <a:xfrm>
            <a:off x="4198938" y="4016375"/>
            <a:ext cx="407987" cy="384175"/>
          </a:xfrm>
          <a:custGeom>
            <a:avLst/>
            <a:gdLst>
              <a:gd name="T0" fmla="*/ 2147483647 w 52"/>
              <a:gd name="T1" fmla="*/ 2147483647 h 49"/>
              <a:gd name="T2" fmla="*/ 2147483647 w 52"/>
              <a:gd name="T3" fmla="*/ 2147483647 h 49"/>
              <a:gd name="T4" fmla="*/ 2147483647 w 52"/>
              <a:gd name="T5" fmla="*/ 2147483647 h 49"/>
              <a:gd name="T6" fmla="*/ 2147483647 w 52"/>
              <a:gd name="T7" fmla="*/ 2147483647 h 49"/>
              <a:gd name="T8" fmla="*/ 2147483647 w 52"/>
              <a:gd name="T9" fmla="*/ 2147483647 h 49"/>
              <a:gd name="T10" fmla="*/ 2147483647 w 52"/>
              <a:gd name="T11" fmla="*/ 2147483647 h 49"/>
              <a:gd name="T12" fmla="*/ 2147483647 w 52"/>
              <a:gd name="T13" fmla="*/ 2147483647 h 49"/>
              <a:gd name="T14" fmla="*/ 2147483647 w 52"/>
              <a:gd name="T15" fmla="*/ 2147483647 h 49"/>
              <a:gd name="T16" fmla="*/ 2147483647 w 52"/>
              <a:gd name="T17" fmla="*/ 2147483647 h 49"/>
              <a:gd name="T18" fmla="*/ 2147483647 w 52"/>
              <a:gd name="T19" fmla="*/ 2147483647 h 49"/>
              <a:gd name="T20" fmla="*/ 2147483647 w 52"/>
              <a:gd name="T21" fmla="*/ 2147483647 h 49"/>
              <a:gd name="T22" fmla="*/ 2147483647 w 52"/>
              <a:gd name="T23" fmla="*/ 0 h 49"/>
              <a:gd name="T24" fmla="*/ 2147483647 w 52"/>
              <a:gd name="T25" fmla="*/ 0 h 49"/>
              <a:gd name="T26" fmla="*/ 2147483647 w 52"/>
              <a:gd name="T27" fmla="*/ 2147483647 h 49"/>
              <a:gd name="T28" fmla="*/ 2147483647 w 52"/>
              <a:gd name="T29" fmla="*/ 2147483647 h 49"/>
              <a:gd name="T30" fmla="*/ 2147483647 w 52"/>
              <a:gd name="T31" fmla="*/ 2147483647 h 49"/>
              <a:gd name="T32" fmla="*/ 2147483647 w 52"/>
              <a:gd name="T33" fmla="*/ 2147483647 h 49"/>
              <a:gd name="T34" fmla="*/ 2147483647 w 52"/>
              <a:gd name="T35" fmla="*/ 2147483647 h 49"/>
              <a:gd name="T36" fmla="*/ 2147483647 w 52"/>
              <a:gd name="T37" fmla="*/ 2147483647 h 49"/>
              <a:gd name="T38" fmla="*/ 0 w 52"/>
              <a:gd name="T39" fmla="*/ 2147483647 h 49"/>
              <a:gd name="T40" fmla="*/ 0 w 52"/>
              <a:gd name="T41" fmla="*/ 2147483647 h 49"/>
              <a:gd name="T42" fmla="*/ 2147483647 w 52"/>
              <a:gd name="T43" fmla="*/ 2147483647 h 49"/>
              <a:gd name="T44" fmla="*/ 2147483647 w 52"/>
              <a:gd name="T45" fmla="*/ 2147483647 h 49"/>
              <a:gd name="T46" fmla="*/ 2147483647 w 52"/>
              <a:gd name="T47" fmla="*/ 2147483647 h 49"/>
              <a:gd name="T48" fmla="*/ 2147483647 w 52"/>
              <a:gd name="T49" fmla="*/ 2147483647 h 49"/>
              <a:gd name="T50" fmla="*/ 2147483647 w 52"/>
              <a:gd name="T51" fmla="*/ 2147483647 h 49"/>
              <a:gd name="T52" fmla="*/ 2147483647 w 52"/>
              <a:gd name="T53" fmla="*/ 2147483647 h 49"/>
              <a:gd name="T54" fmla="*/ 2147483647 w 52"/>
              <a:gd name="T55" fmla="*/ 2147483647 h 49"/>
              <a:gd name="T56" fmla="*/ 2147483647 w 52"/>
              <a:gd name="T57" fmla="*/ 2147483647 h 49"/>
              <a:gd name="T58" fmla="*/ 2147483647 w 52"/>
              <a:gd name="T59" fmla="*/ 2147483647 h 49"/>
              <a:gd name="T60" fmla="*/ 2147483647 w 52"/>
              <a:gd name="T61" fmla="*/ 2147483647 h 49"/>
              <a:gd name="T62" fmla="*/ 2147483647 w 52"/>
              <a:gd name="T63" fmla="*/ 2147483647 h 49"/>
              <a:gd name="T64" fmla="*/ 2147483647 w 52"/>
              <a:gd name="T65" fmla="*/ 2147483647 h 49"/>
              <a:gd name="T66" fmla="*/ 2147483647 w 52"/>
              <a:gd name="T67" fmla="*/ 2147483647 h 49"/>
              <a:gd name="T68" fmla="*/ 2147483647 w 52"/>
              <a:gd name="T69" fmla="*/ 2147483647 h 49"/>
              <a:gd name="T70" fmla="*/ 2147483647 w 52"/>
              <a:gd name="T71" fmla="*/ 2147483647 h 49"/>
              <a:gd name="T72" fmla="*/ 2147483647 w 52"/>
              <a:gd name="T73" fmla="*/ 2147483647 h 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2"/>
              <a:gd name="T112" fmla="*/ 0 h 49"/>
              <a:gd name="T113" fmla="*/ 52 w 52"/>
              <a:gd name="T114" fmla="*/ 49 h 4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2" h="49">
                <a:moveTo>
                  <a:pt x="24" y="44"/>
                </a:moveTo>
                <a:cubicBezTo>
                  <a:pt x="27" y="40"/>
                  <a:pt x="27" y="40"/>
                  <a:pt x="27" y="40"/>
                </a:cubicBezTo>
                <a:cubicBezTo>
                  <a:pt x="32" y="36"/>
                  <a:pt x="32" y="36"/>
                  <a:pt x="32" y="36"/>
                </a:cubicBezTo>
                <a:cubicBezTo>
                  <a:pt x="38" y="33"/>
                  <a:pt x="38" y="33"/>
                  <a:pt x="38" y="33"/>
                </a:cubicBezTo>
                <a:cubicBezTo>
                  <a:pt x="39" y="33"/>
                  <a:pt x="39" y="33"/>
                  <a:pt x="39" y="33"/>
                </a:cubicBezTo>
                <a:cubicBezTo>
                  <a:pt x="43" y="33"/>
                  <a:pt x="43" y="33"/>
                  <a:pt x="43" y="33"/>
                </a:cubicBezTo>
                <a:cubicBezTo>
                  <a:pt x="50" y="32"/>
                  <a:pt x="50" y="32"/>
                  <a:pt x="50" y="32"/>
                </a:cubicBezTo>
                <a:cubicBezTo>
                  <a:pt x="51" y="29"/>
                  <a:pt x="51" y="29"/>
                  <a:pt x="51" y="29"/>
                </a:cubicBezTo>
                <a:cubicBezTo>
                  <a:pt x="52" y="20"/>
                  <a:pt x="52" y="20"/>
                  <a:pt x="52" y="20"/>
                </a:cubicBezTo>
                <a:cubicBezTo>
                  <a:pt x="49" y="20"/>
                  <a:pt x="49" y="20"/>
                  <a:pt x="49" y="20"/>
                </a:cubicBezTo>
                <a:cubicBezTo>
                  <a:pt x="47" y="18"/>
                  <a:pt x="47" y="18"/>
                  <a:pt x="47" y="18"/>
                </a:cubicBezTo>
                <a:cubicBezTo>
                  <a:pt x="21" y="0"/>
                  <a:pt x="21" y="0"/>
                  <a:pt x="21" y="0"/>
                </a:cubicBezTo>
                <a:cubicBezTo>
                  <a:pt x="18" y="0"/>
                  <a:pt x="18" y="0"/>
                  <a:pt x="18" y="0"/>
                </a:cubicBezTo>
                <a:cubicBezTo>
                  <a:pt x="21" y="29"/>
                  <a:pt x="21" y="29"/>
                  <a:pt x="21" y="29"/>
                </a:cubicBezTo>
                <a:cubicBezTo>
                  <a:pt x="23" y="30"/>
                  <a:pt x="23" y="30"/>
                  <a:pt x="23" y="30"/>
                </a:cubicBezTo>
                <a:cubicBezTo>
                  <a:pt x="20" y="32"/>
                  <a:pt x="20" y="32"/>
                  <a:pt x="20" y="32"/>
                </a:cubicBezTo>
                <a:cubicBezTo>
                  <a:pt x="6" y="32"/>
                  <a:pt x="6" y="32"/>
                  <a:pt x="6" y="32"/>
                </a:cubicBezTo>
                <a:cubicBezTo>
                  <a:pt x="5" y="33"/>
                  <a:pt x="5" y="33"/>
                  <a:pt x="5" y="33"/>
                </a:cubicBezTo>
                <a:cubicBezTo>
                  <a:pt x="3" y="31"/>
                  <a:pt x="3" y="31"/>
                  <a:pt x="3" y="31"/>
                </a:cubicBezTo>
                <a:cubicBezTo>
                  <a:pt x="0" y="34"/>
                  <a:pt x="0" y="34"/>
                  <a:pt x="0" y="34"/>
                </a:cubicBezTo>
                <a:cubicBezTo>
                  <a:pt x="0" y="35"/>
                  <a:pt x="0" y="35"/>
                  <a:pt x="0" y="35"/>
                </a:cubicBezTo>
                <a:cubicBezTo>
                  <a:pt x="1" y="38"/>
                  <a:pt x="1" y="38"/>
                  <a:pt x="1" y="38"/>
                </a:cubicBezTo>
                <a:cubicBezTo>
                  <a:pt x="3" y="42"/>
                  <a:pt x="3" y="42"/>
                  <a:pt x="3" y="42"/>
                </a:cubicBezTo>
                <a:cubicBezTo>
                  <a:pt x="2" y="42"/>
                  <a:pt x="2" y="42"/>
                  <a:pt x="2" y="42"/>
                </a:cubicBezTo>
                <a:cubicBezTo>
                  <a:pt x="2" y="43"/>
                  <a:pt x="2" y="43"/>
                  <a:pt x="2" y="43"/>
                </a:cubicBezTo>
                <a:cubicBezTo>
                  <a:pt x="6" y="43"/>
                  <a:pt x="6" y="43"/>
                  <a:pt x="6" y="43"/>
                </a:cubicBezTo>
                <a:cubicBezTo>
                  <a:pt x="6" y="43"/>
                  <a:pt x="10" y="42"/>
                  <a:pt x="10" y="42"/>
                </a:cubicBezTo>
                <a:cubicBezTo>
                  <a:pt x="11" y="42"/>
                  <a:pt x="11" y="44"/>
                  <a:pt x="11" y="44"/>
                </a:cubicBezTo>
                <a:cubicBezTo>
                  <a:pt x="13" y="49"/>
                  <a:pt x="13" y="49"/>
                  <a:pt x="13" y="49"/>
                </a:cubicBezTo>
                <a:cubicBezTo>
                  <a:pt x="15" y="48"/>
                  <a:pt x="15" y="48"/>
                  <a:pt x="15" y="48"/>
                </a:cubicBezTo>
                <a:cubicBezTo>
                  <a:pt x="17" y="48"/>
                  <a:pt x="17" y="48"/>
                  <a:pt x="17" y="48"/>
                </a:cubicBezTo>
                <a:cubicBezTo>
                  <a:pt x="18" y="48"/>
                  <a:pt x="18" y="48"/>
                  <a:pt x="18" y="48"/>
                </a:cubicBezTo>
                <a:cubicBezTo>
                  <a:pt x="20" y="49"/>
                  <a:pt x="20" y="49"/>
                  <a:pt x="20" y="49"/>
                </a:cubicBezTo>
                <a:cubicBezTo>
                  <a:pt x="22" y="49"/>
                  <a:pt x="22" y="49"/>
                  <a:pt x="22" y="49"/>
                </a:cubicBezTo>
                <a:cubicBezTo>
                  <a:pt x="23" y="49"/>
                  <a:pt x="23" y="49"/>
                  <a:pt x="23" y="49"/>
                </a:cubicBezTo>
                <a:cubicBezTo>
                  <a:pt x="23" y="47"/>
                  <a:pt x="23" y="47"/>
                  <a:pt x="23" y="47"/>
                </a:cubicBezTo>
                <a:lnTo>
                  <a:pt x="24" y="44"/>
                </a:lnTo>
                <a:close/>
              </a:path>
            </a:pathLst>
          </a:custGeom>
          <a:solidFill>
            <a:schemeClr val="bg1"/>
          </a:solidFill>
          <a:ln w="9525">
            <a:solidFill>
              <a:schemeClr val="bg2"/>
            </a:solidFill>
            <a:round/>
            <a:headEnd/>
            <a:tailEnd/>
          </a:ln>
        </p:spPr>
        <p:txBody>
          <a:bodyPr/>
          <a:lstStyle/>
          <a:p>
            <a:endParaRPr lang="el-GR"/>
          </a:p>
        </p:txBody>
      </p:sp>
      <p:sp>
        <p:nvSpPr>
          <p:cNvPr id="14434" name="Freeform 367"/>
          <p:cNvSpPr>
            <a:spLocks/>
          </p:cNvSpPr>
          <p:nvPr/>
        </p:nvSpPr>
        <p:spPr bwMode="auto">
          <a:xfrm>
            <a:off x="5526088" y="4370388"/>
            <a:ext cx="234950" cy="317500"/>
          </a:xfrm>
          <a:custGeom>
            <a:avLst/>
            <a:gdLst>
              <a:gd name="T0" fmla="*/ 2147483647 w 180"/>
              <a:gd name="T1" fmla="*/ 2147483647 h 246"/>
              <a:gd name="T2" fmla="*/ 2147483647 w 180"/>
              <a:gd name="T3" fmla="*/ 2147483647 h 246"/>
              <a:gd name="T4" fmla="*/ 2147483647 w 180"/>
              <a:gd name="T5" fmla="*/ 2147483647 h 246"/>
              <a:gd name="T6" fmla="*/ 2147483647 w 180"/>
              <a:gd name="T7" fmla="*/ 2147483647 h 246"/>
              <a:gd name="T8" fmla="*/ 2147483647 w 180"/>
              <a:gd name="T9" fmla="*/ 2147483647 h 246"/>
              <a:gd name="T10" fmla="*/ 2147483647 w 180"/>
              <a:gd name="T11" fmla="*/ 2147483647 h 246"/>
              <a:gd name="T12" fmla="*/ 2147483647 w 180"/>
              <a:gd name="T13" fmla="*/ 2147483647 h 246"/>
              <a:gd name="T14" fmla="*/ 2147483647 w 180"/>
              <a:gd name="T15" fmla="*/ 2147483647 h 246"/>
              <a:gd name="T16" fmla="*/ 2147483647 w 180"/>
              <a:gd name="T17" fmla="*/ 2147483647 h 246"/>
              <a:gd name="T18" fmla="*/ 2147483647 w 180"/>
              <a:gd name="T19" fmla="*/ 2147483647 h 246"/>
              <a:gd name="T20" fmla="*/ 2147483647 w 180"/>
              <a:gd name="T21" fmla="*/ 2147483647 h 246"/>
              <a:gd name="T22" fmla="*/ 2147483647 w 180"/>
              <a:gd name="T23" fmla="*/ 2147483647 h 246"/>
              <a:gd name="T24" fmla="*/ 2147483647 w 180"/>
              <a:gd name="T25" fmla="*/ 2147483647 h 246"/>
              <a:gd name="T26" fmla="*/ 0 w 180"/>
              <a:gd name="T27" fmla="*/ 2147483647 h 246"/>
              <a:gd name="T28" fmla="*/ 0 w 180"/>
              <a:gd name="T29" fmla="*/ 2147483647 h 246"/>
              <a:gd name="T30" fmla="*/ 2147483647 w 180"/>
              <a:gd name="T31" fmla="*/ 2147483647 h 246"/>
              <a:gd name="T32" fmla="*/ 2147483647 w 180"/>
              <a:gd name="T33" fmla="*/ 2147483647 h 246"/>
              <a:gd name="T34" fmla="*/ 2147483647 w 180"/>
              <a:gd name="T35" fmla="*/ 2147483647 h 246"/>
              <a:gd name="T36" fmla="*/ 2147483647 w 180"/>
              <a:gd name="T37" fmla="*/ 2147483647 h 246"/>
              <a:gd name="T38" fmla="*/ 2147483647 w 180"/>
              <a:gd name="T39" fmla="*/ 2147483647 h 246"/>
              <a:gd name="T40" fmla="*/ 2147483647 w 180"/>
              <a:gd name="T41" fmla="*/ 0 h 246"/>
              <a:gd name="T42" fmla="*/ 2147483647 w 180"/>
              <a:gd name="T43" fmla="*/ 2147483647 h 24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0"/>
              <a:gd name="T67" fmla="*/ 0 h 246"/>
              <a:gd name="T68" fmla="*/ 180 w 180"/>
              <a:gd name="T69" fmla="*/ 246 h 24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0" h="246">
                <a:moveTo>
                  <a:pt x="72" y="18"/>
                </a:moveTo>
                <a:lnTo>
                  <a:pt x="48" y="12"/>
                </a:lnTo>
                <a:lnTo>
                  <a:pt x="48" y="6"/>
                </a:lnTo>
                <a:lnTo>
                  <a:pt x="30" y="18"/>
                </a:lnTo>
                <a:lnTo>
                  <a:pt x="42" y="36"/>
                </a:lnTo>
                <a:lnTo>
                  <a:pt x="84" y="60"/>
                </a:lnTo>
                <a:lnTo>
                  <a:pt x="126" y="66"/>
                </a:lnTo>
                <a:lnTo>
                  <a:pt x="78" y="120"/>
                </a:lnTo>
                <a:lnTo>
                  <a:pt x="36" y="132"/>
                </a:lnTo>
                <a:lnTo>
                  <a:pt x="18" y="144"/>
                </a:lnTo>
                <a:lnTo>
                  <a:pt x="24" y="150"/>
                </a:lnTo>
                <a:lnTo>
                  <a:pt x="18" y="144"/>
                </a:lnTo>
                <a:lnTo>
                  <a:pt x="18" y="150"/>
                </a:lnTo>
                <a:lnTo>
                  <a:pt x="0" y="168"/>
                </a:lnTo>
                <a:lnTo>
                  <a:pt x="0" y="228"/>
                </a:lnTo>
                <a:lnTo>
                  <a:pt x="12" y="246"/>
                </a:lnTo>
                <a:lnTo>
                  <a:pt x="42" y="204"/>
                </a:lnTo>
                <a:lnTo>
                  <a:pt x="90" y="180"/>
                </a:lnTo>
                <a:lnTo>
                  <a:pt x="132" y="132"/>
                </a:lnTo>
                <a:lnTo>
                  <a:pt x="168" y="48"/>
                </a:lnTo>
                <a:lnTo>
                  <a:pt x="180" y="0"/>
                </a:lnTo>
                <a:lnTo>
                  <a:pt x="72" y="18"/>
                </a:lnTo>
                <a:close/>
              </a:path>
            </a:pathLst>
          </a:custGeom>
          <a:solidFill>
            <a:schemeClr val="bg1"/>
          </a:solidFill>
          <a:ln w="9525">
            <a:solidFill>
              <a:schemeClr val="bg2"/>
            </a:solidFill>
            <a:round/>
            <a:headEnd/>
            <a:tailEnd/>
          </a:ln>
        </p:spPr>
        <p:txBody>
          <a:bodyPr/>
          <a:lstStyle/>
          <a:p>
            <a:endParaRPr lang="el-GR"/>
          </a:p>
        </p:txBody>
      </p:sp>
      <p:sp>
        <p:nvSpPr>
          <p:cNvPr id="14435" name="Freeform 368"/>
          <p:cNvSpPr>
            <a:spLocks/>
          </p:cNvSpPr>
          <p:nvPr/>
        </p:nvSpPr>
        <p:spPr bwMode="auto">
          <a:xfrm>
            <a:off x="4849813" y="4346575"/>
            <a:ext cx="31750" cy="123825"/>
          </a:xfrm>
          <a:custGeom>
            <a:avLst/>
            <a:gdLst>
              <a:gd name="T0" fmla="*/ 2147483647 w 24"/>
              <a:gd name="T1" fmla="*/ 0 h 96"/>
              <a:gd name="T2" fmla="*/ 2147483647 w 24"/>
              <a:gd name="T3" fmla="*/ 0 h 96"/>
              <a:gd name="T4" fmla="*/ 2147483647 w 24"/>
              <a:gd name="T5" fmla="*/ 2147483647 h 96"/>
              <a:gd name="T6" fmla="*/ 0 w 24"/>
              <a:gd name="T7" fmla="*/ 2147483647 h 96"/>
              <a:gd name="T8" fmla="*/ 0 w 24"/>
              <a:gd name="T9" fmla="*/ 2147483647 h 96"/>
              <a:gd name="T10" fmla="*/ 2147483647 w 24"/>
              <a:gd name="T11" fmla="*/ 2147483647 h 96"/>
              <a:gd name="T12" fmla="*/ 2147483647 w 24"/>
              <a:gd name="T13" fmla="*/ 2147483647 h 96"/>
              <a:gd name="T14" fmla="*/ 2147483647 w 24"/>
              <a:gd name="T15" fmla="*/ 0 h 96"/>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96"/>
              <a:gd name="T26" fmla="*/ 24 w 24"/>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96">
                <a:moveTo>
                  <a:pt x="12" y="0"/>
                </a:moveTo>
                <a:lnTo>
                  <a:pt x="12" y="0"/>
                </a:lnTo>
                <a:lnTo>
                  <a:pt x="24" y="42"/>
                </a:lnTo>
                <a:lnTo>
                  <a:pt x="0" y="48"/>
                </a:lnTo>
                <a:lnTo>
                  <a:pt x="0" y="66"/>
                </a:lnTo>
                <a:lnTo>
                  <a:pt x="18" y="96"/>
                </a:lnTo>
                <a:lnTo>
                  <a:pt x="24" y="96"/>
                </a:lnTo>
                <a:lnTo>
                  <a:pt x="12" y="0"/>
                </a:lnTo>
                <a:close/>
              </a:path>
            </a:pathLst>
          </a:custGeom>
          <a:solidFill>
            <a:schemeClr val="bg1"/>
          </a:solidFill>
          <a:ln w="9525">
            <a:solidFill>
              <a:schemeClr val="bg2"/>
            </a:solidFill>
            <a:round/>
            <a:headEnd/>
            <a:tailEnd/>
          </a:ln>
        </p:spPr>
        <p:txBody>
          <a:bodyPr/>
          <a:lstStyle/>
          <a:p>
            <a:endParaRPr lang="el-GR"/>
          </a:p>
        </p:txBody>
      </p:sp>
      <p:sp>
        <p:nvSpPr>
          <p:cNvPr id="14436" name="Freeform 369"/>
          <p:cNvSpPr>
            <a:spLocks/>
          </p:cNvSpPr>
          <p:nvPr/>
        </p:nvSpPr>
        <p:spPr bwMode="auto">
          <a:xfrm>
            <a:off x="4849813" y="4346575"/>
            <a:ext cx="31750" cy="123825"/>
          </a:xfrm>
          <a:custGeom>
            <a:avLst/>
            <a:gdLst>
              <a:gd name="T0" fmla="*/ 2147483647 w 24"/>
              <a:gd name="T1" fmla="*/ 0 h 96"/>
              <a:gd name="T2" fmla="*/ 2147483647 w 24"/>
              <a:gd name="T3" fmla="*/ 0 h 96"/>
              <a:gd name="T4" fmla="*/ 2147483647 w 24"/>
              <a:gd name="T5" fmla="*/ 2147483647 h 96"/>
              <a:gd name="T6" fmla="*/ 0 w 24"/>
              <a:gd name="T7" fmla="*/ 2147483647 h 96"/>
              <a:gd name="T8" fmla="*/ 0 w 24"/>
              <a:gd name="T9" fmla="*/ 2147483647 h 96"/>
              <a:gd name="T10" fmla="*/ 2147483647 w 24"/>
              <a:gd name="T11" fmla="*/ 2147483647 h 96"/>
              <a:gd name="T12" fmla="*/ 2147483647 w 24"/>
              <a:gd name="T13" fmla="*/ 2147483647 h 96"/>
              <a:gd name="T14" fmla="*/ 0 60000 65536"/>
              <a:gd name="T15" fmla="*/ 0 60000 65536"/>
              <a:gd name="T16" fmla="*/ 0 60000 65536"/>
              <a:gd name="T17" fmla="*/ 0 60000 65536"/>
              <a:gd name="T18" fmla="*/ 0 60000 65536"/>
              <a:gd name="T19" fmla="*/ 0 60000 65536"/>
              <a:gd name="T20" fmla="*/ 0 60000 65536"/>
              <a:gd name="T21" fmla="*/ 0 w 24"/>
              <a:gd name="T22" fmla="*/ 0 h 96"/>
              <a:gd name="T23" fmla="*/ 24 w 24"/>
              <a:gd name="T24" fmla="*/ 96 h 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96">
                <a:moveTo>
                  <a:pt x="12" y="0"/>
                </a:moveTo>
                <a:lnTo>
                  <a:pt x="12" y="0"/>
                </a:lnTo>
                <a:lnTo>
                  <a:pt x="24" y="42"/>
                </a:lnTo>
                <a:lnTo>
                  <a:pt x="0" y="48"/>
                </a:lnTo>
                <a:lnTo>
                  <a:pt x="0" y="66"/>
                </a:lnTo>
                <a:lnTo>
                  <a:pt x="18" y="96"/>
                </a:lnTo>
                <a:lnTo>
                  <a:pt x="24" y="96"/>
                </a:lnTo>
              </a:path>
            </a:pathLst>
          </a:custGeom>
          <a:solidFill>
            <a:schemeClr val="bg1"/>
          </a:solidFill>
          <a:ln w="9525">
            <a:solidFill>
              <a:schemeClr val="bg2"/>
            </a:solidFill>
            <a:round/>
            <a:headEnd/>
            <a:tailEnd/>
          </a:ln>
        </p:spPr>
        <p:txBody>
          <a:bodyPr/>
          <a:lstStyle/>
          <a:p>
            <a:endParaRPr lang="el-GR"/>
          </a:p>
        </p:txBody>
      </p:sp>
      <p:sp>
        <p:nvSpPr>
          <p:cNvPr id="14437" name="Freeform 370"/>
          <p:cNvSpPr>
            <a:spLocks/>
          </p:cNvSpPr>
          <p:nvPr/>
        </p:nvSpPr>
        <p:spPr bwMode="auto">
          <a:xfrm>
            <a:off x="4833938" y="4065588"/>
            <a:ext cx="258762" cy="404812"/>
          </a:xfrm>
          <a:custGeom>
            <a:avLst/>
            <a:gdLst>
              <a:gd name="T0" fmla="*/ 2147483647 w 198"/>
              <a:gd name="T1" fmla="*/ 2147483647 h 313"/>
              <a:gd name="T2" fmla="*/ 2147483647 w 198"/>
              <a:gd name="T3" fmla="*/ 2147483647 h 313"/>
              <a:gd name="T4" fmla="*/ 2147483647 w 198"/>
              <a:gd name="T5" fmla="*/ 2147483647 h 313"/>
              <a:gd name="T6" fmla="*/ 2147483647 w 198"/>
              <a:gd name="T7" fmla="*/ 2147483647 h 313"/>
              <a:gd name="T8" fmla="*/ 2147483647 w 198"/>
              <a:gd name="T9" fmla="*/ 2147483647 h 313"/>
              <a:gd name="T10" fmla="*/ 2147483647 w 198"/>
              <a:gd name="T11" fmla="*/ 2147483647 h 313"/>
              <a:gd name="T12" fmla="*/ 2147483647 w 198"/>
              <a:gd name="T13" fmla="*/ 2147483647 h 313"/>
              <a:gd name="T14" fmla="*/ 2147483647 w 198"/>
              <a:gd name="T15" fmla="*/ 2147483647 h 313"/>
              <a:gd name="T16" fmla="*/ 2147483647 w 198"/>
              <a:gd name="T17" fmla="*/ 2147483647 h 313"/>
              <a:gd name="T18" fmla="*/ 2147483647 w 198"/>
              <a:gd name="T19" fmla="*/ 2147483647 h 313"/>
              <a:gd name="T20" fmla="*/ 2147483647 w 198"/>
              <a:gd name="T21" fmla="*/ 2147483647 h 313"/>
              <a:gd name="T22" fmla="*/ 2147483647 w 198"/>
              <a:gd name="T23" fmla="*/ 2147483647 h 313"/>
              <a:gd name="T24" fmla="*/ 2147483647 w 198"/>
              <a:gd name="T25" fmla="*/ 0 h 313"/>
              <a:gd name="T26" fmla="*/ 2147483647 w 198"/>
              <a:gd name="T27" fmla="*/ 2147483647 h 313"/>
              <a:gd name="T28" fmla="*/ 2147483647 w 198"/>
              <a:gd name="T29" fmla="*/ 2147483647 h 313"/>
              <a:gd name="T30" fmla="*/ 2147483647 w 198"/>
              <a:gd name="T31" fmla="*/ 2147483647 h 313"/>
              <a:gd name="T32" fmla="*/ 2147483647 w 198"/>
              <a:gd name="T33" fmla="*/ 2147483647 h 313"/>
              <a:gd name="T34" fmla="*/ 2147483647 w 198"/>
              <a:gd name="T35" fmla="*/ 2147483647 h 313"/>
              <a:gd name="T36" fmla="*/ 2147483647 w 198"/>
              <a:gd name="T37" fmla="*/ 2147483647 h 313"/>
              <a:gd name="T38" fmla="*/ 2147483647 w 198"/>
              <a:gd name="T39" fmla="*/ 2147483647 h 313"/>
              <a:gd name="T40" fmla="*/ 2147483647 w 198"/>
              <a:gd name="T41" fmla="*/ 2147483647 h 313"/>
              <a:gd name="T42" fmla="*/ 0 w 198"/>
              <a:gd name="T43" fmla="*/ 2147483647 h 313"/>
              <a:gd name="T44" fmla="*/ 2147483647 w 198"/>
              <a:gd name="T45" fmla="*/ 2147483647 h 313"/>
              <a:gd name="T46" fmla="*/ 2147483647 w 198"/>
              <a:gd name="T47" fmla="*/ 2147483647 h 313"/>
              <a:gd name="T48" fmla="*/ 2147483647 w 198"/>
              <a:gd name="T49" fmla="*/ 2147483647 h 313"/>
              <a:gd name="T50" fmla="*/ 2147483647 w 198"/>
              <a:gd name="T51" fmla="*/ 2147483647 h 31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8"/>
              <a:gd name="T79" fmla="*/ 0 h 313"/>
              <a:gd name="T80" fmla="*/ 198 w 198"/>
              <a:gd name="T81" fmla="*/ 313 h 31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8" h="313">
                <a:moveTo>
                  <a:pt x="36" y="313"/>
                </a:moveTo>
                <a:lnTo>
                  <a:pt x="60" y="307"/>
                </a:lnTo>
                <a:lnTo>
                  <a:pt x="96" y="295"/>
                </a:lnTo>
                <a:lnTo>
                  <a:pt x="102" y="283"/>
                </a:lnTo>
                <a:lnTo>
                  <a:pt x="132" y="277"/>
                </a:lnTo>
                <a:lnTo>
                  <a:pt x="180" y="247"/>
                </a:lnTo>
                <a:lnTo>
                  <a:pt x="162" y="211"/>
                </a:lnTo>
                <a:lnTo>
                  <a:pt x="168" y="193"/>
                </a:lnTo>
                <a:lnTo>
                  <a:pt x="174" y="162"/>
                </a:lnTo>
                <a:lnTo>
                  <a:pt x="192" y="150"/>
                </a:lnTo>
                <a:lnTo>
                  <a:pt x="198" y="78"/>
                </a:lnTo>
                <a:lnTo>
                  <a:pt x="54" y="0"/>
                </a:lnTo>
                <a:lnTo>
                  <a:pt x="30" y="12"/>
                </a:lnTo>
                <a:lnTo>
                  <a:pt x="30" y="18"/>
                </a:lnTo>
                <a:lnTo>
                  <a:pt x="36" y="48"/>
                </a:lnTo>
                <a:lnTo>
                  <a:pt x="48" y="60"/>
                </a:lnTo>
                <a:lnTo>
                  <a:pt x="36" y="132"/>
                </a:lnTo>
                <a:lnTo>
                  <a:pt x="6" y="168"/>
                </a:lnTo>
                <a:lnTo>
                  <a:pt x="12" y="168"/>
                </a:lnTo>
                <a:lnTo>
                  <a:pt x="6" y="168"/>
                </a:lnTo>
                <a:lnTo>
                  <a:pt x="0" y="175"/>
                </a:lnTo>
                <a:lnTo>
                  <a:pt x="12" y="193"/>
                </a:lnTo>
                <a:lnTo>
                  <a:pt x="30" y="199"/>
                </a:lnTo>
                <a:lnTo>
                  <a:pt x="24" y="217"/>
                </a:lnTo>
                <a:lnTo>
                  <a:pt x="36" y="313"/>
                </a:lnTo>
                <a:close/>
              </a:path>
            </a:pathLst>
          </a:custGeom>
          <a:solidFill>
            <a:schemeClr val="bg1"/>
          </a:solidFill>
          <a:ln w="9525">
            <a:solidFill>
              <a:schemeClr val="bg2"/>
            </a:solidFill>
            <a:round/>
            <a:headEnd/>
            <a:tailEnd/>
          </a:ln>
        </p:spPr>
        <p:txBody>
          <a:bodyPr/>
          <a:lstStyle/>
          <a:p>
            <a:endParaRPr lang="el-GR"/>
          </a:p>
        </p:txBody>
      </p:sp>
      <p:sp>
        <p:nvSpPr>
          <p:cNvPr id="14438" name="Freeform 371"/>
          <p:cNvSpPr>
            <a:spLocks/>
          </p:cNvSpPr>
          <p:nvPr/>
        </p:nvSpPr>
        <p:spPr bwMode="auto">
          <a:xfrm>
            <a:off x="4833938" y="4065588"/>
            <a:ext cx="258762" cy="404812"/>
          </a:xfrm>
          <a:custGeom>
            <a:avLst/>
            <a:gdLst>
              <a:gd name="T0" fmla="*/ 2147483647 w 198"/>
              <a:gd name="T1" fmla="*/ 2147483647 h 313"/>
              <a:gd name="T2" fmla="*/ 2147483647 w 198"/>
              <a:gd name="T3" fmla="*/ 2147483647 h 313"/>
              <a:gd name="T4" fmla="*/ 2147483647 w 198"/>
              <a:gd name="T5" fmla="*/ 2147483647 h 313"/>
              <a:gd name="T6" fmla="*/ 2147483647 w 198"/>
              <a:gd name="T7" fmla="*/ 2147483647 h 313"/>
              <a:gd name="T8" fmla="*/ 2147483647 w 198"/>
              <a:gd name="T9" fmla="*/ 2147483647 h 313"/>
              <a:gd name="T10" fmla="*/ 2147483647 w 198"/>
              <a:gd name="T11" fmla="*/ 2147483647 h 313"/>
              <a:gd name="T12" fmla="*/ 2147483647 w 198"/>
              <a:gd name="T13" fmla="*/ 2147483647 h 313"/>
              <a:gd name="T14" fmla="*/ 2147483647 w 198"/>
              <a:gd name="T15" fmla="*/ 2147483647 h 313"/>
              <a:gd name="T16" fmla="*/ 2147483647 w 198"/>
              <a:gd name="T17" fmla="*/ 2147483647 h 313"/>
              <a:gd name="T18" fmla="*/ 2147483647 w 198"/>
              <a:gd name="T19" fmla="*/ 2147483647 h 313"/>
              <a:gd name="T20" fmla="*/ 2147483647 w 198"/>
              <a:gd name="T21" fmla="*/ 2147483647 h 313"/>
              <a:gd name="T22" fmla="*/ 2147483647 w 198"/>
              <a:gd name="T23" fmla="*/ 2147483647 h 313"/>
              <a:gd name="T24" fmla="*/ 2147483647 w 198"/>
              <a:gd name="T25" fmla="*/ 0 h 313"/>
              <a:gd name="T26" fmla="*/ 2147483647 w 198"/>
              <a:gd name="T27" fmla="*/ 2147483647 h 313"/>
              <a:gd name="T28" fmla="*/ 2147483647 w 198"/>
              <a:gd name="T29" fmla="*/ 2147483647 h 313"/>
              <a:gd name="T30" fmla="*/ 2147483647 w 198"/>
              <a:gd name="T31" fmla="*/ 2147483647 h 313"/>
              <a:gd name="T32" fmla="*/ 2147483647 w 198"/>
              <a:gd name="T33" fmla="*/ 2147483647 h 313"/>
              <a:gd name="T34" fmla="*/ 2147483647 w 198"/>
              <a:gd name="T35" fmla="*/ 2147483647 h 313"/>
              <a:gd name="T36" fmla="*/ 2147483647 w 198"/>
              <a:gd name="T37" fmla="*/ 2147483647 h 313"/>
              <a:gd name="T38" fmla="*/ 2147483647 w 198"/>
              <a:gd name="T39" fmla="*/ 2147483647 h 313"/>
              <a:gd name="T40" fmla="*/ 2147483647 w 198"/>
              <a:gd name="T41" fmla="*/ 2147483647 h 313"/>
              <a:gd name="T42" fmla="*/ 0 w 198"/>
              <a:gd name="T43" fmla="*/ 2147483647 h 313"/>
              <a:gd name="T44" fmla="*/ 2147483647 w 198"/>
              <a:gd name="T45" fmla="*/ 2147483647 h 313"/>
              <a:gd name="T46" fmla="*/ 2147483647 w 198"/>
              <a:gd name="T47" fmla="*/ 2147483647 h 313"/>
              <a:gd name="T48" fmla="*/ 2147483647 w 198"/>
              <a:gd name="T49" fmla="*/ 2147483647 h 31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98"/>
              <a:gd name="T76" fmla="*/ 0 h 313"/>
              <a:gd name="T77" fmla="*/ 198 w 198"/>
              <a:gd name="T78" fmla="*/ 313 h 31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98" h="313">
                <a:moveTo>
                  <a:pt x="36" y="313"/>
                </a:moveTo>
                <a:lnTo>
                  <a:pt x="60" y="307"/>
                </a:lnTo>
                <a:lnTo>
                  <a:pt x="96" y="295"/>
                </a:lnTo>
                <a:lnTo>
                  <a:pt x="102" y="283"/>
                </a:lnTo>
                <a:lnTo>
                  <a:pt x="132" y="277"/>
                </a:lnTo>
                <a:lnTo>
                  <a:pt x="180" y="247"/>
                </a:lnTo>
                <a:lnTo>
                  <a:pt x="162" y="211"/>
                </a:lnTo>
                <a:lnTo>
                  <a:pt x="168" y="193"/>
                </a:lnTo>
                <a:lnTo>
                  <a:pt x="174" y="162"/>
                </a:lnTo>
                <a:lnTo>
                  <a:pt x="192" y="150"/>
                </a:lnTo>
                <a:lnTo>
                  <a:pt x="198" y="78"/>
                </a:lnTo>
                <a:lnTo>
                  <a:pt x="54" y="0"/>
                </a:lnTo>
                <a:lnTo>
                  <a:pt x="30" y="12"/>
                </a:lnTo>
                <a:lnTo>
                  <a:pt x="30" y="18"/>
                </a:lnTo>
                <a:lnTo>
                  <a:pt x="36" y="48"/>
                </a:lnTo>
                <a:lnTo>
                  <a:pt x="48" y="60"/>
                </a:lnTo>
                <a:lnTo>
                  <a:pt x="36" y="132"/>
                </a:lnTo>
                <a:lnTo>
                  <a:pt x="6" y="168"/>
                </a:lnTo>
                <a:lnTo>
                  <a:pt x="12" y="168"/>
                </a:lnTo>
                <a:lnTo>
                  <a:pt x="6" y="168"/>
                </a:lnTo>
                <a:lnTo>
                  <a:pt x="0" y="175"/>
                </a:lnTo>
                <a:lnTo>
                  <a:pt x="12" y="193"/>
                </a:lnTo>
                <a:lnTo>
                  <a:pt x="30" y="199"/>
                </a:lnTo>
                <a:lnTo>
                  <a:pt x="24" y="217"/>
                </a:lnTo>
              </a:path>
            </a:pathLst>
          </a:custGeom>
          <a:solidFill>
            <a:schemeClr val="bg1"/>
          </a:solidFill>
          <a:ln w="9525">
            <a:solidFill>
              <a:schemeClr val="bg2"/>
            </a:solidFill>
            <a:round/>
            <a:headEnd/>
            <a:tailEnd/>
          </a:ln>
        </p:spPr>
        <p:txBody>
          <a:bodyPr/>
          <a:lstStyle/>
          <a:p>
            <a:endParaRPr lang="el-GR"/>
          </a:p>
        </p:txBody>
      </p:sp>
      <p:sp>
        <p:nvSpPr>
          <p:cNvPr id="14439" name="Freeform 372"/>
          <p:cNvSpPr>
            <a:spLocks/>
          </p:cNvSpPr>
          <p:nvPr/>
        </p:nvSpPr>
        <p:spPr bwMode="auto">
          <a:xfrm>
            <a:off x="4913313" y="5211763"/>
            <a:ext cx="398462" cy="354012"/>
          </a:xfrm>
          <a:custGeom>
            <a:avLst/>
            <a:gdLst>
              <a:gd name="T0" fmla="*/ 2147483647 w 51"/>
              <a:gd name="T1" fmla="*/ 2147483647 h 45"/>
              <a:gd name="T2" fmla="*/ 2147483647 w 51"/>
              <a:gd name="T3" fmla="*/ 2147483647 h 45"/>
              <a:gd name="T4" fmla="*/ 2147483647 w 51"/>
              <a:gd name="T5" fmla="*/ 2147483647 h 45"/>
              <a:gd name="T6" fmla="*/ 2147483647 w 51"/>
              <a:gd name="T7" fmla="*/ 2147483647 h 45"/>
              <a:gd name="T8" fmla="*/ 2147483647 w 51"/>
              <a:gd name="T9" fmla="*/ 0 h 45"/>
              <a:gd name="T10" fmla="*/ 2147483647 w 51"/>
              <a:gd name="T11" fmla="*/ 2147483647 h 45"/>
              <a:gd name="T12" fmla="*/ 2147483647 w 51"/>
              <a:gd name="T13" fmla="*/ 2147483647 h 45"/>
              <a:gd name="T14" fmla="*/ 2147483647 w 51"/>
              <a:gd name="T15" fmla="*/ 2147483647 h 45"/>
              <a:gd name="T16" fmla="*/ 2147483647 w 51"/>
              <a:gd name="T17" fmla="*/ 2147483647 h 45"/>
              <a:gd name="T18" fmla="*/ 2147483647 w 51"/>
              <a:gd name="T19" fmla="*/ 2147483647 h 45"/>
              <a:gd name="T20" fmla="*/ 2147483647 w 51"/>
              <a:gd name="T21" fmla="*/ 2147483647 h 45"/>
              <a:gd name="T22" fmla="*/ 2147483647 w 51"/>
              <a:gd name="T23" fmla="*/ 2147483647 h 45"/>
              <a:gd name="T24" fmla="*/ 2147483647 w 51"/>
              <a:gd name="T25" fmla="*/ 2147483647 h 45"/>
              <a:gd name="T26" fmla="*/ 2147483647 w 51"/>
              <a:gd name="T27" fmla="*/ 2147483647 h 45"/>
              <a:gd name="T28" fmla="*/ 2147483647 w 51"/>
              <a:gd name="T29" fmla="*/ 2147483647 h 45"/>
              <a:gd name="T30" fmla="*/ 2147483647 w 51"/>
              <a:gd name="T31" fmla="*/ 2147483647 h 45"/>
              <a:gd name="T32" fmla="*/ 2147483647 w 51"/>
              <a:gd name="T33" fmla="*/ 2147483647 h 45"/>
              <a:gd name="T34" fmla="*/ 0 w 51"/>
              <a:gd name="T35" fmla="*/ 2147483647 h 45"/>
              <a:gd name="T36" fmla="*/ 2147483647 w 51"/>
              <a:gd name="T37" fmla="*/ 2147483647 h 45"/>
              <a:gd name="T38" fmla="*/ 2147483647 w 51"/>
              <a:gd name="T39" fmla="*/ 2147483647 h 45"/>
              <a:gd name="T40" fmla="*/ 2147483647 w 51"/>
              <a:gd name="T41" fmla="*/ 2147483647 h 45"/>
              <a:gd name="T42" fmla="*/ 2147483647 w 51"/>
              <a:gd name="T43" fmla="*/ 2147483647 h 45"/>
              <a:gd name="T44" fmla="*/ 2147483647 w 51"/>
              <a:gd name="T45" fmla="*/ 2147483647 h 45"/>
              <a:gd name="T46" fmla="*/ 2147483647 w 51"/>
              <a:gd name="T47" fmla="*/ 2147483647 h 45"/>
              <a:gd name="T48" fmla="*/ 2147483647 w 51"/>
              <a:gd name="T49" fmla="*/ 2147483647 h 45"/>
              <a:gd name="T50" fmla="*/ 2147483647 w 51"/>
              <a:gd name="T51" fmla="*/ 2147483647 h 45"/>
              <a:gd name="T52" fmla="*/ 2147483647 w 51"/>
              <a:gd name="T53" fmla="*/ 2147483647 h 45"/>
              <a:gd name="T54" fmla="*/ 2147483647 w 51"/>
              <a:gd name="T55" fmla="*/ 2147483647 h 45"/>
              <a:gd name="T56" fmla="*/ 2147483647 w 51"/>
              <a:gd name="T57" fmla="*/ 2147483647 h 45"/>
              <a:gd name="T58" fmla="*/ 2147483647 w 51"/>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1"/>
              <a:gd name="T91" fmla="*/ 0 h 45"/>
              <a:gd name="T92" fmla="*/ 51 w 51"/>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1" h="45">
                <a:moveTo>
                  <a:pt x="48" y="1"/>
                </a:moveTo>
                <a:cubicBezTo>
                  <a:pt x="47" y="1"/>
                  <a:pt x="47" y="1"/>
                  <a:pt x="47" y="1"/>
                </a:cubicBezTo>
                <a:cubicBezTo>
                  <a:pt x="46" y="2"/>
                  <a:pt x="46" y="2"/>
                  <a:pt x="46" y="2"/>
                </a:cubicBezTo>
                <a:cubicBezTo>
                  <a:pt x="47" y="1"/>
                  <a:pt x="47" y="1"/>
                  <a:pt x="47" y="1"/>
                </a:cubicBezTo>
                <a:cubicBezTo>
                  <a:pt x="41" y="0"/>
                  <a:pt x="41" y="0"/>
                  <a:pt x="41" y="0"/>
                </a:cubicBezTo>
                <a:cubicBezTo>
                  <a:pt x="34" y="5"/>
                  <a:pt x="34" y="5"/>
                  <a:pt x="34" y="5"/>
                </a:cubicBezTo>
                <a:cubicBezTo>
                  <a:pt x="26" y="12"/>
                  <a:pt x="26" y="12"/>
                  <a:pt x="26" y="12"/>
                </a:cubicBezTo>
                <a:cubicBezTo>
                  <a:pt x="22" y="12"/>
                  <a:pt x="22" y="12"/>
                  <a:pt x="22" y="12"/>
                </a:cubicBezTo>
                <a:cubicBezTo>
                  <a:pt x="17" y="15"/>
                  <a:pt x="17" y="15"/>
                  <a:pt x="17" y="15"/>
                </a:cubicBezTo>
                <a:cubicBezTo>
                  <a:pt x="14" y="15"/>
                  <a:pt x="14" y="15"/>
                  <a:pt x="14" y="15"/>
                </a:cubicBezTo>
                <a:cubicBezTo>
                  <a:pt x="13" y="13"/>
                  <a:pt x="13" y="13"/>
                  <a:pt x="13" y="13"/>
                </a:cubicBezTo>
                <a:cubicBezTo>
                  <a:pt x="11" y="9"/>
                  <a:pt x="11" y="9"/>
                  <a:pt x="11" y="9"/>
                </a:cubicBezTo>
                <a:cubicBezTo>
                  <a:pt x="11" y="11"/>
                  <a:pt x="11" y="11"/>
                  <a:pt x="11" y="11"/>
                </a:cubicBezTo>
                <a:cubicBezTo>
                  <a:pt x="11" y="9"/>
                  <a:pt x="11" y="9"/>
                  <a:pt x="11" y="9"/>
                </a:cubicBezTo>
                <a:cubicBezTo>
                  <a:pt x="9" y="23"/>
                  <a:pt x="9" y="23"/>
                  <a:pt x="9" y="23"/>
                </a:cubicBezTo>
                <a:cubicBezTo>
                  <a:pt x="6" y="24"/>
                  <a:pt x="6" y="24"/>
                  <a:pt x="6" y="24"/>
                </a:cubicBezTo>
                <a:cubicBezTo>
                  <a:pt x="1" y="22"/>
                  <a:pt x="1" y="22"/>
                  <a:pt x="1" y="22"/>
                </a:cubicBezTo>
                <a:cubicBezTo>
                  <a:pt x="0" y="24"/>
                  <a:pt x="0" y="24"/>
                  <a:pt x="0" y="24"/>
                </a:cubicBezTo>
                <a:cubicBezTo>
                  <a:pt x="2" y="27"/>
                  <a:pt x="2" y="27"/>
                  <a:pt x="2" y="27"/>
                </a:cubicBezTo>
                <a:cubicBezTo>
                  <a:pt x="5" y="35"/>
                  <a:pt x="5" y="35"/>
                  <a:pt x="5" y="35"/>
                </a:cubicBezTo>
                <a:cubicBezTo>
                  <a:pt x="5" y="39"/>
                  <a:pt x="5" y="39"/>
                  <a:pt x="5" y="39"/>
                </a:cubicBezTo>
                <a:cubicBezTo>
                  <a:pt x="9" y="45"/>
                  <a:pt x="9" y="45"/>
                  <a:pt x="9" y="45"/>
                </a:cubicBezTo>
                <a:cubicBezTo>
                  <a:pt x="17" y="43"/>
                  <a:pt x="17" y="43"/>
                  <a:pt x="17" y="43"/>
                </a:cubicBezTo>
                <a:cubicBezTo>
                  <a:pt x="25" y="42"/>
                  <a:pt x="25" y="42"/>
                  <a:pt x="25" y="42"/>
                </a:cubicBezTo>
                <a:cubicBezTo>
                  <a:pt x="32" y="41"/>
                  <a:pt x="32" y="41"/>
                  <a:pt x="32" y="41"/>
                </a:cubicBezTo>
                <a:cubicBezTo>
                  <a:pt x="47" y="25"/>
                  <a:pt x="47" y="25"/>
                  <a:pt x="47" y="25"/>
                </a:cubicBezTo>
                <a:cubicBezTo>
                  <a:pt x="47" y="25"/>
                  <a:pt x="50" y="19"/>
                  <a:pt x="51" y="16"/>
                </a:cubicBezTo>
                <a:cubicBezTo>
                  <a:pt x="51" y="16"/>
                  <a:pt x="51" y="16"/>
                  <a:pt x="51" y="16"/>
                </a:cubicBezTo>
                <a:cubicBezTo>
                  <a:pt x="49" y="16"/>
                  <a:pt x="49" y="16"/>
                  <a:pt x="49" y="16"/>
                </a:cubicBezTo>
                <a:lnTo>
                  <a:pt x="48" y="1"/>
                </a:lnTo>
                <a:close/>
              </a:path>
            </a:pathLst>
          </a:custGeom>
          <a:solidFill>
            <a:schemeClr val="bg1"/>
          </a:solidFill>
          <a:ln w="9525">
            <a:solidFill>
              <a:schemeClr val="bg2"/>
            </a:solidFill>
            <a:round/>
            <a:headEnd/>
            <a:tailEnd/>
          </a:ln>
        </p:spPr>
        <p:txBody>
          <a:bodyPr/>
          <a:lstStyle/>
          <a:p>
            <a:endParaRPr lang="el-GR"/>
          </a:p>
        </p:txBody>
      </p:sp>
      <p:sp>
        <p:nvSpPr>
          <p:cNvPr id="14440" name="Freeform 373"/>
          <p:cNvSpPr>
            <a:spLocks/>
          </p:cNvSpPr>
          <p:nvPr/>
        </p:nvSpPr>
        <p:spPr bwMode="auto">
          <a:xfrm>
            <a:off x="4999038" y="5095875"/>
            <a:ext cx="236537" cy="234950"/>
          </a:xfrm>
          <a:custGeom>
            <a:avLst/>
            <a:gdLst>
              <a:gd name="T0" fmla="*/ 2147483647 w 180"/>
              <a:gd name="T1" fmla="*/ 2147483647 h 180"/>
              <a:gd name="T2" fmla="*/ 2147483647 w 180"/>
              <a:gd name="T3" fmla="*/ 2147483647 h 180"/>
              <a:gd name="T4" fmla="*/ 2147483647 w 180"/>
              <a:gd name="T5" fmla="*/ 2147483647 h 180"/>
              <a:gd name="T6" fmla="*/ 2147483647 w 180"/>
              <a:gd name="T7" fmla="*/ 2147483647 h 180"/>
              <a:gd name="T8" fmla="*/ 2147483647 w 180"/>
              <a:gd name="T9" fmla="*/ 2147483647 h 180"/>
              <a:gd name="T10" fmla="*/ 2147483647 w 180"/>
              <a:gd name="T11" fmla="*/ 2147483647 h 180"/>
              <a:gd name="T12" fmla="*/ 2147483647 w 180"/>
              <a:gd name="T13" fmla="*/ 2147483647 h 180"/>
              <a:gd name="T14" fmla="*/ 2147483647 w 180"/>
              <a:gd name="T15" fmla="*/ 0 h 180"/>
              <a:gd name="T16" fmla="*/ 2147483647 w 180"/>
              <a:gd name="T17" fmla="*/ 2147483647 h 180"/>
              <a:gd name="T18" fmla="*/ 2147483647 w 180"/>
              <a:gd name="T19" fmla="*/ 2147483647 h 180"/>
              <a:gd name="T20" fmla="*/ 2147483647 w 180"/>
              <a:gd name="T21" fmla="*/ 2147483647 h 180"/>
              <a:gd name="T22" fmla="*/ 0 w 180"/>
              <a:gd name="T23" fmla="*/ 2147483647 h 180"/>
              <a:gd name="T24" fmla="*/ 0 w 180"/>
              <a:gd name="T25" fmla="*/ 2147483647 h 180"/>
              <a:gd name="T26" fmla="*/ 2147483647 w 180"/>
              <a:gd name="T27" fmla="*/ 2147483647 h 180"/>
              <a:gd name="T28" fmla="*/ 2147483647 w 180"/>
              <a:gd name="T29" fmla="*/ 2147483647 h 180"/>
              <a:gd name="T30" fmla="*/ 2147483647 w 180"/>
              <a:gd name="T31" fmla="*/ 2147483647 h 180"/>
              <a:gd name="T32" fmla="*/ 2147483647 w 180"/>
              <a:gd name="T33" fmla="*/ 2147483647 h 180"/>
              <a:gd name="T34" fmla="*/ 2147483647 w 180"/>
              <a:gd name="T35" fmla="*/ 2147483647 h 180"/>
              <a:gd name="T36" fmla="*/ 2147483647 w 180"/>
              <a:gd name="T37" fmla="*/ 2147483647 h 180"/>
              <a:gd name="T38" fmla="*/ 2147483647 w 180"/>
              <a:gd name="T39" fmla="*/ 2147483647 h 180"/>
              <a:gd name="T40" fmla="*/ 2147483647 w 180"/>
              <a:gd name="T41" fmla="*/ 2147483647 h 180"/>
              <a:gd name="T42" fmla="*/ 2147483647 w 180"/>
              <a:gd name="T43" fmla="*/ 2147483647 h 1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0"/>
              <a:gd name="T67" fmla="*/ 0 h 180"/>
              <a:gd name="T68" fmla="*/ 180 w 180"/>
              <a:gd name="T69" fmla="*/ 180 h 1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0" h="180">
                <a:moveTo>
                  <a:pt x="144" y="54"/>
                </a:moveTo>
                <a:lnTo>
                  <a:pt x="132" y="54"/>
                </a:lnTo>
                <a:lnTo>
                  <a:pt x="114" y="30"/>
                </a:lnTo>
                <a:lnTo>
                  <a:pt x="102" y="6"/>
                </a:lnTo>
                <a:lnTo>
                  <a:pt x="96" y="6"/>
                </a:lnTo>
                <a:lnTo>
                  <a:pt x="84" y="12"/>
                </a:lnTo>
                <a:lnTo>
                  <a:pt x="96" y="6"/>
                </a:lnTo>
                <a:lnTo>
                  <a:pt x="84" y="0"/>
                </a:lnTo>
                <a:lnTo>
                  <a:pt x="66" y="6"/>
                </a:lnTo>
                <a:lnTo>
                  <a:pt x="18" y="18"/>
                </a:lnTo>
                <a:lnTo>
                  <a:pt x="12" y="84"/>
                </a:lnTo>
                <a:lnTo>
                  <a:pt x="0" y="90"/>
                </a:lnTo>
                <a:lnTo>
                  <a:pt x="0" y="144"/>
                </a:lnTo>
                <a:lnTo>
                  <a:pt x="12" y="168"/>
                </a:lnTo>
                <a:lnTo>
                  <a:pt x="18" y="180"/>
                </a:lnTo>
                <a:lnTo>
                  <a:pt x="36" y="180"/>
                </a:lnTo>
                <a:lnTo>
                  <a:pt x="66" y="162"/>
                </a:lnTo>
                <a:lnTo>
                  <a:pt x="90" y="162"/>
                </a:lnTo>
                <a:lnTo>
                  <a:pt x="138" y="120"/>
                </a:lnTo>
                <a:lnTo>
                  <a:pt x="180" y="90"/>
                </a:lnTo>
                <a:lnTo>
                  <a:pt x="150" y="78"/>
                </a:lnTo>
                <a:lnTo>
                  <a:pt x="144" y="54"/>
                </a:lnTo>
                <a:close/>
              </a:path>
            </a:pathLst>
          </a:custGeom>
          <a:solidFill>
            <a:schemeClr val="bg1"/>
          </a:solidFill>
          <a:ln w="9525">
            <a:solidFill>
              <a:schemeClr val="bg2"/>
            </a:solidFill>
            <a:round/>
            <a:headEnd/>
            <a:tailEnd/>
          </a:ln>
        </p:spPr>
        <p:txBody>
          <a:bodyPr/>
          <a:lstStyle/>
          <a:p>
            <a:endParaRPr lang="el-GR"/>
          </a:p>
        </p:txBody>
      </p:sp>
      <p:sp>
        <p:nvSpPr>
          <p:cNvPr id="14441" name="Freeform 374"/>
          <p:cNvSpPr>
            <a:spLocks/>
          </p:cNvSpPr>
          <p:nvPr/>
        </p:nvSpPr>
        <p:spPr bwMode="auto">
          <a:xfrm>
            <a:off x="5241925" y="4914900"/>
            <a:ext cx="268288" cy="422275"/>
          </a:xfrm>
          <a:custGeom>
            <a:avLst/>
            <a:gdLst>
              <a:gd name="T0" fmla="*/ 2147483647 w 34"/>
              <a:gd name="T1" fmla="*/ 2147483647 h 54"/>
              <a:gd name="T2" fmla="*/ 2147483647 w 34"/>
              <a:gd name="T3" fmla="*/ 2147483647 h 54"/>
              <a:gd name="T4" fmla="*/ 2147483647 w 34"/>
              <a:gd name="T5" fmla="*/ 2147483647 h 54"/>
              <a:gd name="T6" fmla="*/ 2147483647 w 34"/>
              <a:gd name="T7" fmla="*/ 2147483647 h 54"/>
              <a:gd name="T8" fmla="*/ 2147483647 w 34"/>
              <a:gd name="T9" fmla="*/ 2147483647 h 54"/>
              <a:gd name="T10" fmla="*/ 2147483647 w 34"/>
              <a:gd name="T11" fmla="*/ 2147483647 h 54"/>
              <a:gd name="T12" fmla="*/ 2147483647 w 34"/>
              <a:gd name="T13" fmla="*/ 2147483647 h 54"/>
              <a:gd name="T14" fmla="*/ 2147483647 w 34"/>
              <a:gd name="T15" fmla="*/ 2147483647 h 54"/>
              <a:gd name="T16" fmla="*/ 2147483647 w 34"/>
              <a:gd name="T17" fmla="*/ 2147483647 h 54"/>
              <a:gd name="T18" fmla="*/ 2147483647 w 34"/>
              <a:gd name="T19" fmla="*/ 2147483647 h 54"/>
              <a:gd name="T20" fmla="*/ 2147483647 w 34"/>
              <a:gd name="T21" fmla="*/ 2147483647 h 54"/>
              <a:gd name="T22" fmla="*/ 2147483647 w 34"/>
              <a:gd name="T23" fmla="*/ 2147483647 h 54"/>
              <a:gd name="T24" fmla="*/ 0 w 34"/>
              <a:gd name="T25" fmla="*/ 2147483647 h 54"/>
              <a:gd name="T26" fmla="*/ 0 w 34"/>
              <a:gd name="T27" fmla="*/ 2147483647 h 54"/>
              <a:gd name="T28" fmla="*/ 2147483647 w 34"/>
              <a:gd name="T29" fmla="*/ 2147483647 h 54"/>
              <a:gd name="T30" fmla="*/ 2147483647 w 34"/>
              <a:gd name="T31" fmla="*/ 2147483647 h 54"/>
              <a:gd name="T32" fmla="*/ 2147483647 w 34"/>
              <a:gd name="T33" fmla="*/ 2147483647 h 54"/>
              <a:gd name="T34" fmla="*/ 2147483647 w 34"/>
              <a:gd name="T35" fmla="*/ 2147483647 h 54"/>
              <a:gd name="T36" fmla="*/ 2147483647 w 34"/>
              <a:gd name="T37" fmla="*/ 2147483647 h 54"/>
              <a:gd name="T38" fmla="*/ 2147483647 w 34"/>
              <a:gd name="T39" fmla="*/ 2147483647 h 54"/>
              <a:gd name="T40" fmla="*/ 2147483647 w 34"/>
              <a:gd name="T41" fmla="*/ 2147483647 h 54"/>
              <a:gd name="T42" fmla="*/ 2147483647 w 34"/>
              <a:gd name="T43" fmla="*/ 2147483647 h 54"/>
              <a:gd name="T44" fmla="*/ 2147483647 w 34"/>
              <a:gd name="T45" fmla="*/ 2147483647 h 54"/>
              <a:gd name="T46" fmla="*/ 2147483647 w 34"/>
              <a:gd name="T47" fmla="*/ 2147483647 h 54"/>
              <a:gd name="T48" fmla="*/ 2147483647 w 34"/>
              <a:gd name="T49" fmla="*/ 2147483647 h 54"/>
              <a:gd name="T50" fmla="*/ 2147483647 w 34"/>
              <a:gd name="T51" fmla="*/ 2147483647 h 54"/>
              <a:gd name="T52" fmla="*/ 2147483647 w 34"/>
              <a:gd name="T53" fmla="*/ 2147483647 h 54"/>
              <a:gd name="T54" fmla="*/ 2147483647 w 34"/>
              <a:gd name="T55" fmla="*/ 2147483647 h 54"/>
              <a:gd name="T56" fmla="*/ 2147483647 w 34"/>
              <a:gd name="T57" fmla="*/ 2147483647 h 54"/>
              <a:gd name="T58" fmla="*/ 2147483647 w 34"/>
              <a:gd name="T59" fmla="*/ 2147483647 h 54"/>
              <a:gd name="T60" fmla="*/ 2147483647 w 34"/>
              <a:gd name="T61" fmla="*/ 2147483647 h 54"/>
              <a:gd name="T62" fmla="*/ 2147483647 w 34"/>
              <a:gd name="T63" fmla="*/ 2147483647 h 54"/>
              <a:gd name="T64" fmla="*/ 2147483647 w 34"/>
              <a:gd name="T65" fmla="*/ 2147483647 h 54"/>
              <a:gd name="T66" fmla="*/ 2147483647 w 34"/>
              <a:gd name="T67" fmla="*/ 2147483647 h 54"/>
              <a:gd name="T68" fmla="*/ 2147483647 w 34"/>
              <a:gd name="T69" fmla="*/ 0 h 54"/>
              <a:gd name="T70" fmla="*/ 2147483647 w 34"/>
              <a:gd name="T71" fmla="*/ 0 h 54"/>
              <a:gd name="T72" fmla="*/ 2147483647 w 34"/>
              <a:gd name="T73" fmla="*/ 2147483647 h 54"/>
              <a:gd name="T74" fmla="*/ 2147483647 w 34"/>
              <a:gd name="T75" fmla="*/ 2147483647 h 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4"/>
              <a:gd name="T115" fmla="*/ 0 h 54"/>
              <a:gd name="T116" fmla="*/ 34 w 34"/>
              <a:gd name="T117" fmla="*/ 54 h 5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4" h="54">
                <a:moveTo>
                  <a:pt x="22" y="2"/>
                </a:moveTo>
                <a:cubicBezTo>
                  <a:pt x="17" y="3"/>
                  <a:pt x="17" y="3"/>
                  <a:pt x="17" y="3"/>
                </a:cubicBezTo>
                <a:cubicBezTo>
                  <a:pt x="17" y="4"/>
                  <a:pt x="17" y="4"/>
                  <a:pt x="17" y="4"/>
                </a:cubicBezTo>
                <a:cubicBezTo>
                  <a:pt x="17" y="3"/>
                  <a:pt x="17" y="3"/>
                  <a:pt x="17" y="3"/>
                </a:cubicBezTo>
                <a:cubicBezTo>
                  <a:pt x="16" y="3"/>
                  <a:pt x="16" y="3"/>
                  <a:pt x="16" y="3"/>
                </a:cubicBezTo>
                <a:cubicBezTo>
                  <a:pt x="16" y="8"/>
                  <a:pt x="16" y="8"/>
                  <a:pt x="16" y="8"/>
                </a:cubicBezTo>
                <a:cubicBezTo>
                  <a:pt x="19" y="13"/>
                  <a:pt x="19" y="13"/>
                  <a:pt x="19" y="13"/>
                </a:cubicBezTo>
                <a:cubicBezTo>
                  <a:pt x="19" y="16"/>
                  <a:pt x="19" y="16"/>
                  <a:pt x="19" y="16"/>
                </a:cubicBezTo>
                <a:cubicBezTo>
                  <a:pt x="16" y="18"/>
                  <a:pt x="16" y="18"/>
                  <a:pt x="16" y="18"/>
                </a:cubicBezTo>
                <a:cubicBezTo>
                  <a:pt x="15" y="16"/>
                  <a:pt x="15" y="16"/>
                  <a:pt x="15" y="16"/>
                </a:cubicBezTo>
                <a:cubicBezTo>
                  <a:pt x="13" y="13"/>
                  <a:pt x="13" y="13"/>
                  <a:pt x="13" y="13"/>
                </a:cubicBezTo>
                <a:cubicBezTo>
                  <a:pt x="9" y="11"/>
                  <a:pt x="9" y="11"/>
                  <a:pt x="9" y="11"/>
                </a:cubicBezTo>
                <a:cubicBezTo>
                  <a:pt x="0" y="15"/>
                  <a:pt x="0" y="15"/>
                  <a:pt x="0" y="15"/>
                </a:cubicBezTo>
                <a:cubicBezTo>
                  <a:pt x="0" y="16"/>
                  <a:pt x="0" y="16"/>
                  <a:pt x="0" y="16"/>
                </a:cubicBezTo>
                <a:cubicBezTo>
                  <a:pt x="1" y="16"/>
                  <a:pt x="1" y="16"/>
                  <a:pt x="1" y="16"/>
                </a:cubicBezTo>
                <a:cubicBezTo>
                  <a:pt x="2" y="15"/>
                  <a:pt x="2" y="15"/>
                  <a:pt x="2" y="15"/>
                </a:cubicBezTo>
                <a:cubicBezTo>
                  <a:pt x="1" y="16"/>
                  <a:pt x="1" y="16"/>
                  <a:pt x="1" y="16"/>
                </a:cubicBezTo>
                <a:cubicBezTo>
                  <a:pt x="9" y="19"/>
                  <a:pt x="9" y="19"/>
                  <a:pt x="9" y="19"/>
                </a:cubicBezTo>
                <a:cubicBezTo>
                  <a:pt x="9" y="23"/>
                  <a:pt x="9" y="23"/>
                  <a:pt x="9" y="23"/>
                </a:cubicBezTo>
                <a:cubicBezTo>
                  <a:pt x="9" y="28"/>
                  <a:pt x="9" y="28"/>
                  <a:pt x="9" y="28"/>
                </a:cubicBezTo>
                <a:cubicBezTo>
                  <a:pt x="7" y="36"/>
                  <a:pt x="7" y="36"/>
                  <a:pt x="7" y="36"/>
                </a:cubicBezTo>
                <a:cubicBezTo>
                  <a:pt x="5" y="39"/>
                  <a:pt x="5" y="39"/>
                  <a:pt x="5" y="39"/>
                </a:cubicBezTo>
                <a:cubicBezTo>
                  <a:pt x="6" y="39"/>
                  <a:pt x="6" y="39"/>
                  <a:pt x="6" y="39"/>
                </a:cubicBezTo>
                <a:cubicBezTo>
                  <a:pt x="7" y="54"/>
                  <a:pt x="7" y="54"/>
                  <a:pt x="7" y="54"/>
                </a:cubicBezTo>
                <a:cubicBezTo>
                  <a:pt x="9" y="54"/>
                  <a:pt x="9" y="54"/>
                  <a:pt x="9" y="54"/>
                </a:cubicBezTo>
                <a:cubicBezTo>
                  <a:pt x="10" y="51"/>
                  <a:pt x="9" y="51"/>
                  <a:pt x="9" y="51"/>
                </a:cubicBezTo>
                <a:cubicBezTo>
                  <a:pt x="16" y="45"/>
                  <a:pt x="16" y="45"/>
                  <a:pt x="16" y="45"/>
                </a:cubicBezTo>
                <a:cubicBezTo>
                  <a:pt x="18" y="40"/>
                  <a:pt x="18" y="40"/>
                  <a:pt x="18" y="40"/>
                </a:cubicBezTo>
                <a:cubicBezTo>
                  <a:pt x="16" y="31"/>
                  <a:pt x="16" y="31"/>
                  <a:pt x="16" y="31"/>
                </a:cubicBezTo>
                <a:cubicBezTo>
                  <a:pt x="21" y="25"/>
                  <a:pt x="21" y="25"/>
                  <a:pt x="21" y="25"/>
                </a:cubicBezTo>
                <a:cubicBezTo>
                  <a:pt x="30" y="20"/>
                  <a:pt x="30" y="20"/>
                  <a:pt x="30" y="20"/>
                </a:cubicBezTo>
                <a:cubicBezTo>
                  <a:pt x="33" y="16"/>
                  <a:pt x="33" y="16"/>
                  <a:pt x="33" y="16"/>
                </a:cubicBezTo>
                <a:cubicBezTo>
                  <a:pt x="34" y="11"/>
                  <a:pt x="34" y="11"/>
                  <a:pt x="34" y="11"/>
                </a:cubicBezTo>
                <a:cubicBezTo>
                  <a:pt x="33" y="4"/>
                  <a:pt x="33" y="4"/>
                  <a:pt x="33" y="4"/>
                </a:cubicBezTo>
                <a:cubicBezTo>
                  <a:pt x="33" y="0"/>
                  <a:pt x="33" y="0"/>
                  <a:pt x="33" y="0"/>
                </a:cubicBezTo>
                <a:cubicBezTo>
                  <a:pt x="33" y="0"/>
                  <a:pt x="33" y="0"/>
                  <a:pt x="33" y="0"/>
                </a:cubicBezTo>
                <a:cubicBezTo>
                  <a:pt x="30" y="1"/>
                  <a:pt x="30" y="1"/>
                  <a:pt x="30" y="1"/>
                </a:cubicBezTo>
                <a:lnTo>
                  <a:pt x="22" y="2"/>
                </a:lnTo>
                <a:close/>
              </a:path>
            </a:pathLst>
          </a:custGeom>
          <a:solidFill>
            <a:schemeClr val="bg1"/>
          </a:solidFill>
          <a:ln w="9525">
            <a:solidFill>
              <a:schemeClr val="bg2"/>
            </a:solidFill>
            <a:round/>
            <a:headEnd/>
            <a:tailEnd/>
          </a:ln>
        </p:spPr>
        <p:txBody>
          <a:bodyPr/>
          <a:lstStyle/>
          <a:p>
            <a:endParaRPr lang="el-GR"/>
          </a:p>
        </p:txBody>
      </p:sp>
      <p:sp>
        <p:nvSpPr>
          <p:cNvPr id="14442" name="Freeform 375"/>
          <p:cNvSpPr>
            <a:spLocks/>
          </p:cNvSpPr>
          <p:nvPr/>
        </p:nvSpPr>
        <p:spPr bwMode="auto">
          <a:xfrm>
            <a:off x="5241925" y="4673600"/>
            <a:ext cx="260350" cy="265113"/>
          </a:xfrm>
          <a:custGeom>
            <a:avLst/>
            <a:gdLst>
              <a:gd name="T0" fmla="*/ 2147483647 w 33"/>
              <a:gd name="T1" fmla="*/ 2147483647 h 34"/>
              <a:gd name="T2" fmla="*/ 2147483647 w 33"/>
              <a:gd name="T3" fmla="*/ 2147483647 h 34"/>
              <a:gd name="T4" fmla="*/ 2147483647 w 33"/>
              <a:gd name="T5" fmla="*/ 2147483647 h 34"/>
              <a:gd name="T6" fmla="*/ 2147483647 w 33"/>
              <a:gd name="T7" fmla="*/ 2147483647 h 34"/>
              <a:gd name="T8" fmla="*/ 2147483647 w 33"/>
              <a:gd name="T9" fmla="*/ 0 h 34"/>
              <a:gd name="T10" fmla="*/ 2147483647 w 33"/>
              <a:gd name="T11" fmla="*/ 2147483647 h 34"/>
              <a:gd name="T12" fmla="*/ 2147483647 w 33"/>
              <a:gd name="T13" fmla="*/ 2147483647 h 34"/>
              <a:gd name="T14" fmla="*/ 2147483647 w 33"/>
              <a:gd name="T15" fmla="*/ 2147483647 h 34"/>
              <a:gd name="T16" fmla="*/ 2147483647 w 33"/>
              <a:gd name="T17" fmla="*/ 2147483647 h 34"/>
              <a:gd name="T18" fmla="*/ 2147483647 w 33"/>
              <a:gd name="T19" fmla="*/ 2147483647 h 34"/>
              <a:gd name="T20" fmla="*/ 2147483647 w 33"/>
              <a:gd name="T21" fmla="*/ 2147483647 h 34"/>
              <a:gd name="T22" fmla="*/ 0 w 33"/>
              <a:gd name="T23" fmla="*/ 2147483647 h 34"/>
              <a:gd name="T24" fmla="*/ 2147483647 w 33"/>
              <a:gd name="T25" fmla="*/ 2147483647 h 34"/>
              <a:gd name="T26" fmla="*/ 2147483647 w 33"/>
              <a:gd name="T27" fmla="*/ 2147483647 h 34"/>
              <a:gd name="T28" fmla="*/ 2147483647 w 33"/>
              <a:gd name="T29" fmla="*/ 2147483647 h 34"/>
              <a:gd name="T30" fmla="*/ 2147483647 w 33"/>
              <a:gd name="T31" fmla="*/ 2147483647 h 34"/>
              <a:gd name="T32" fmla="*/ 2147483647 w 33"/>
              <a:gd name="T33" fmla="*/ 2147483647 h 34"/>
              <a:gd name="T34" fmla="*/ 2147483647 w 33"/>
              <a:gd name="T35" fmla="*/ 2147483647 h 34"/>
              <a:gd name="T36" fmla="*/ 2147483647 w 33"/>
              <a:gd name="T37" fmla="*/ 2147483647 h 34"/>
              <a:gd name="T38" fmla="*/ 2147483647 w 33"/>
              <a:gd name="T39" fmla="*/ 2147483647 h 34"/>
              <a:gd name="T40" fmla="*/ 2147483647 w 33"/>
              <a:gd name="T41" fmla="*/ 2147483647 h 34"/>
              <a:gd name="T42" fmla="*/ 2147483647 w 33"/>
              <a:gd name="T43" fmla="*/ 2147483647 h 34"/>
              <a:gd name="T44" fmla="*/ 2147483647 w 33"/>
              <a:gd name="T45" fmla="*/ 2147483647 h 34"/>
              <a:gd name="T46" fmla="*/ 2147483647 w 33"/>
              <a:gd name="T47" fmla="*/ 2147483647 h 34"/>
              <a:gd name="T48" fmla="*/ 2147483647 w 33"/>
              <a:gd name="T49" fmla="*/ 2147483647 h 34"/>
              <a:gd name="T50" fmla="*/ 2147483647 w 33"/>
              <a:gd name="T51" fmla="*/ 2147483647 h 34"/>
              <a:gd name="T52" fmla="*/ 2147483647 w 33"/>
              <a:gd name="T53" fmla="*/ 2147483647 h 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3"/>
              <a:gd name="T82" fmla="*/ 0 h 34"/>
              <a:gd name="T83" fmla="*/ 33 w 33"/>
              <a:gd name="T84" fmla="*/ 34 h 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3" h="34">
                <a:moveTo>
                  <a:pt x="25" y="6"/>
                </a:moveTo>
                <a:cubicBezTo>
                  <a:pt x="14" y="1"/>
                  <a:pt x="14" y="1"/>
                  <a:pt x="14" y="1"/>
                </a:cubicBezTo>
                <a:cubicBezTo>
                  <a:pt x="14" y="1"/>
                  <a:pt x="14" y="1"/>
                  <a:pt x="14" y="1"/>
                </a:cubicBezTo>
                <a:cubicBezTo>
                  <a:pt x="14" y="1"/>
                  <a:pt x="14" y="1"/>
                  <a:pt x="14" y="1"/>
                </a:cubicBezTo>
                <a:cubicBezTo>
                  <a:pt x="13" y="0"/>
                  <a:pt x="13" y="0"/>
                  <a:pt x="13" y="0"/>
                </a:cubicBezTo>
                <a:cubicBezTo>
                  <a:pt x="12" y="2"/>
                  <a:pt x="12" y="2"/>
                  <a:pt x="12" y="2"/>
                </a:cubicBezTo>
                <a:cubicBezTo>
                  <a:pt x="12" y="5"/>
                  <a:pt x="12" y="5"/>
                  <a:pt x="12" y="5"/>
                </a:cubicBezTo>
                <a:cubicBezTo>
                  <a:pt x="8" y="5"/>
                  <a:pt x="8" y="5"/>
                  <a:pt x="8" y="5"/>
                </a:cubicBezTo>
                <a:cubicBezTo>
                  <a:pt x="6" y="1"/>
                  <a:pt x="6" y="1"/>
                  <a:pt x="6" y="1"/>
                </a:cubicBezTo>
                <a:cubicBezTo>
                  <a:pt x="1" y="1"/>
                  <a:pt x="1" y="1"/>
                  <a:pt x="1" y="1"/>
                </a:cubicBezTo>
                <a:cubicBezTo>
                  <a:pt x="2" y="8"/>
                  <a:pt x="2" y="8"/>
                  <a:pt x="2" y="8"/>
                </a:cubicBezTo>
                <a:cubicBezTo>
                  <a:pt x="0" y="11"/>
                  <a:pt x="0" y="11"/>
                  <a:pt x="0" y="11"/>
                </a:cubicBezTo>
                <a:cubicBezTo>
                  <a:pt x="2" y="19"/>
                  <a:pt x="2" y="19"/>
                  <a:pt x="2" y="19"/>
                </a:cubicBezTo>
                <a:cubicBezTo>
                  <a:pt x="4" y="24"/>
                  <a:pt x="4" y="24"/>
                  <a:pt x="4" y="24"/>
                </a:cubicBezTo>
                <a:cubicBezTo>
                  <a:pt x="4" y="24"/>
                  <a:pt x="8" y="26"/>
                  <a:pt x="9" y="26"/>
                </a:cubicBezTo>
                <a:cubicBezTo>
                  <a:pt x="9" y="26"/>
                  <a:pt x="14" y="27"/>
                  <a:pt x="14" y="27"/>
                </a:cubicBezTo>
                <a:cubicBezTo>
                  <a:pt x="15" y="29"/>
                  <a:pt x="15" y="29"/>
                  <a:pt x="15" y="29"/>
                </a:cubicBezTo>
                <a:cubicBezTo>
                  <a:pt x="17" y="34"/>
                  <a:pt x="17" y="34"/>
                  <a:pt x="17" y="34"/>
                </a:cubicBezTo>
                <a:cubicBezTo>
                  <a:pt x="22" y="33"/>
                  <a:pt x="22" y="33"/>
                  <a:pt x="22" y="33"/>
                </a:cubicBezTo>
                <a:cubicBezTo>
                  <a:pt x="30" y="32"/>
                  <a:pt x="30" y="32"/>
                  <a:pt x="30" y="32"/>
                </a:cubicBezTo>
                <a:cubicBezTo>
                  <a:pt x="33" y="31"/>
                  <a:pt x="33" y="31"/>
                  <a:pt x="33" y="31"/>
                </a:cubicBezTo>
                <a:cubicBezTo>
                  <a:pt x="31" y="28"/>
                  <a:pt x="31" y="28"/>
                  <a:pt x="31" y="28"/>
                </a:cubicBezTo>
                <a:cubicBezTo>
                  <a:pt x="30" y="19"/>
                  <a:pt x="30" y="19"/>
                  <a:pt x="30" y="19"/>
                </a:cubicBezTo>
                <a:cubicBezTo>
                  <a:pt x="30" y="19"/>
                  <a:pt x="28" y="15"/>
                  <a:pt x="28" y="14"/>
                </a:cubicBezTo>
                <a:cubicBezTo>
                  <a:pt x="28" y="13"/>
                  <a:pt x="29" y="12"/>
                  <a:pt x="30" y="12"/>
                </a:cubicBezTo>
                <a:cubicBezTo>
                  <a:pt x="25" y="9"/>
                  <a:pt x="25" y="9"/>
                  <a:pt x="25" y="9"/>
                </a:cubicBezTo>
                <a:lnTo>
                  <a:pt x="25" y="6"/>
                </a:lnTo>
                <a:close/>
              </a:path>
            </a:pathLst>
          </a:custGeom>
          <a:solidFill>
            <a:schemeClr val="bg1"/>
          </a:solidFill>
          <a:ln w="9525">
            <a:solidFill>
              <a:schemeClr val="bg2"/>
            </a:solidFill>
            <a:round/>
            <a:headEnd/>
            <a:tailEnd/>
          </a:ln>
        </p:spPr>
        <p:txBody>
          <a:bodyPr/>
          <a:lstStyle/>
          <a:p>
            <a:endParaRPr lang="el-GR"/>
          </a:p>
        </p:txBody>
      </p:sp>
      <p:sp>
        <p:nvSpPr>
          <p:cNvPr id="14443" name="Freeform 376"/>
          <p:cNvSpPr>
            <a:spLocks/>
          </p:cNvSpPr>
          <p:nvPr/>
        </p:nvSpPr>
        <p:spPr bwMode="auto">
          <a:xfrm>
            <a:off x="4802188" y="4797425"/>
            <a:ext cx="298450" cy="298450"/>
          </a:xfrm>
          <a:custGeom>
            <a:avLst/>
            <a:gdLst>
              <a:gd name="T0" fmla="*/ 2147483647 w 38"/>
              <a:gd name="T1" fmla="*/ 2147483647 h 38"/>
              <a:gd name="T2" fmla="*/ 2147483647 w 38"/>
              <a:gd name="T3" fmla="*/ 2147483647 h 38"/>
              <a:gd name="T4" fmla="*/ 2147483647 w 38"/>
              <a:gd name="T5" fmla="*/ 2147483647 h 38"/>
              <a:gd name="T6" fmla="*/ 2147483647 w 38"/>
              <a:gd name="T7" fmla="*/ 2147483647 h 38"/>
              <a:gd name="T8" fmla="*/ 2147483647 w 38"/>
              <a:gd name="T9" fmla="*/ 2147483647 h 38"/>
              <a:gd name="T10" fmla="*/ 2147483647 w 38"/>
              <a:gd name="T11" fmla="*/ 2147483647 h 38"/>
              <a:gd name="T12" fmla="*/ 2147483647 w 38"/>
              <a:gd name="T13" fmla="*/ 2147483647 h 38"/>
              <a:gd name="T14" fmla="*/ 2147483647 w 38"/>
              <a:gd name="T15" fmla="*/ 2147483647 h 38"/>
              <a:gd name="T16" fmla="*/ 2147483647 w 38"/>
              <a:gd name="T17" fmla="*/ 2147483647 h 38"/>
              <a:gd name="T18" fmla="*/ 2147483647 w 38"/>
              <a:gd name="T19" fmla="*/ 2147483647 h 38"/>
              <a:gd name="T20" fmla="*/ 2147483647 w 38"/>
              <a:gd name="T21" fmla="*/ 2147483647 h 38"/>
              <a:gd name="T22" fmla="*/ 2147483647 w 38"/>
              <a:gd name="T23" fmla="*/ 2147483647 h 38"/>
              <a:gd name="T24" fmla="*/ 2147483647 w 38"/>
              <a:gd name="T25" fmla="*/ 2147483647 h 38"/>
              <a:gd name="T26" fmla="*/ 2147483647 w 38"/>
              <a:gd name="T27" fmla="*/ 2147483647 h 38"/>
              <a:gd name="T28" fmla="*/ 2147483647 w 38"/>
              <a:gd name="T29" fmla="*/ 2147483647 h 38"/>
              <a:gd name="T30" fmla="*/ 2147483647 w 38"/>
              <a:gd name="T31" fmla="*/ 2147483647 h 38"/>
              <a:gd name="T32" fmla="*/ 2147483647 w 38"/>
              <a:gd name="T33" fmla="*/ 0 h 38"/>
              <a:gd name="T34" fmla="*/ 2147483647 w 38"/>
              <a:gd name="T35" fmla="*/ 0 h 38"/>
              <a:gd name="T36" fmla="*/ 2147483647 w 38"/>
              <a:gd name="T37" fmla="*/ 2147483647 h 38"/>
              <a:gd name="T38" fmla="*/ 2147483647 w 38"/>
              <a:gd name="T39" fmla="*/ 2147483647 h 38"/>
              <a:gd name="T40" fmla="*/ 2147483647 w 38"/>
              <a:gd name="T41" fmla="*/ 2147483647 h 38"/>
              <a:gd name="T42" fmla="*/ 0 w 38"/>
              <a:gd name="T43" fmla="*/ 2147483647 h 38"/>
              <a:gd name="T44" fmla="*/ 0 w 38"/>
              <a:gd name="T45" fmla="*/ 2147483647 h 38"/>
              <a:gd name="T46" fmla="*/ 2147483647 w 38"/>
              <a:gd name="T47" fmla="*/ 2147483647 h 38"/>
              <a:gd name="T48" fmla="*/ 2147483647 w 38"/>
              <a:gd name="T49" fmla="*/ 2147483647 h 3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38"/>
              <a:gd name="T77" fmla="*/ 38 w 38"/>
              <a:gd name="T78" fmla="*/ 38 h 3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38">
                <a:moveTo>
                  <a:pt x="4" y="37"/>
                </a:moveTo>
                <a:cubicBezTo>
                  <a:pt x="18" y="37"/>
                  <a:pt x="18" y="37"/>
                  <a:pt x="18" y="37"/>
                </a:cubicBezTo>
                <a:cubicBezTo>
                  <a:pt x="20" y="38"/>
                  <a:pt x="20" y="38"/>
                  <a:pt x="20" y="38"/>
                </a:cubicBezTo>
                <a:cubicBezTo>
                  <a:pt x="28" y="38"/>
                  <a:pt x="28" y="38"/>
                  <a:pt x="28" y="38"/>
                </a:cubicBezTo>
                <a:cubicBezTo>
                  <a:pt x="34" y="37"/>
                  <a:pt x="34" y="37"/>
                  <a:pt x="34" y="37"/>
                </a:cubicBezTo>
                <a:cubicBezTo>
                  <a:pt x="32" y="33"/>
                  <a:pt x="32" y="33"/>
                  <a:pt x="32" y="33"/>
                </a:cubicBezTo>
                <a:cubicBezTo>
                  <a:pt x="32" y="22"/>
                  <a:pt x="32" y="22"/>
                  <a:pt x="32" y="22"/>
                </a:cubicBezTo>
                <a:cubicBezTo>
                  <a:pt x="38" y="21"/>
                  <a:pt x="38" y="21"/>
                  <a:pt x="38" y="21"/>
                </a:cubicBezTo>
                <a:cubicBezTo>
                  <a:pt x="38" y="17"/>
                  <a:pt x="38" y="17"/>
                  <a:pt x="38" y="17"/>
                </a:cubicBezTo>
                <a:cubicBezTo>
                  <a:pt x="37" y="17"/>
                  <a:pt x="37" y="17"/>
                  <a:pt x="37" y="17"/>
                </a:cubicBezTo>
                <a:cubicBezTo>
                  <a:pt x="38" y="17"/>
                  <a:pt x="38" y="17"/>
                  <a:pt x="38" y="17"/>
                </a:cubicBezTo>
                <a:cubicBezTo>
                  <a:pt x="32" y="16"/>
                  <a:pt x="32" y="16"/>
                  <a:pt x="32" y="16"/>
                </a:cubicBezTo>
                <a:cubicBezTo>
                  <a:pt x="30" y="4"/>
                  <a:pt x="30" y="4"/>
                  <a:pt x="30" y="4"/>
                </a:cubicBezTo>
                <a:cubicBezTo>
                  <a:pt x="30" y="4"/>
                  <a:pt x="25" y="4"/>
                  <a:pt x="24" y="4"/>
                </a:cubicBezTo>
                <a:cubicBezTo>
                  <a:pt x="24" y="4"/>
                  <a:pt x="22" y="6"/>
                  <a:pt x="21" y="6"/>
                </a:cubicBezTo>
                <a:cubicBezTo>
                  <a:pt x="20" y="7"/>
                  <a:pt x="19" y="6"/>
                  <a:pt x="18" y="6"/>
                </a:cubicBezTo>
                <a:cubicBezTo>
                  <a:pt x="17" y="6"/>
                  <a:pt x="13" y="0"/>
                  <a:pt x="12" y="0"/>
                </a:cubicBezTo>
                <a:cubicBezTo>
                  <a:pt x="11" y="0"/>
                  <a:pt x="4" y="0"/>
                  <a:pt x="4" y="0"/>
                </a:cubicBezTo>
                <a:cubicBezTo>
                  <a:pt x="1" y="2"/>
                  <a:pt x="1" y="2"/>
                  <a:pt x="1" y="2"/>
                </a:cubicBezTo>
                <a:cubicBezTo>
                  <a:pt x="3" y="15"/>
                  <a:pt x="3" y="15"/>
                  <a:pt x="3" y="15"/>
                </a:cubicBezTo>
                <a:cubicBezTo>
                  <a:pt x="4" y="21"/>
                  <a:pt x="4" y="21"/>
                  <a:pt x="4" y="21"/>
                </a:cubicBezTo>
                <a:cubicBezTo>
                  <a:pt x="0" y="28"/>
                  <a:pt x="0" y="28"/>
                  <a:pt x="0" y="28"/>
                </a:cubicBezTo>
                <a:cubicBezTo>
                  <a:pt x="0" y="36"/>
                  <a:pt x="0" y="36"/>
                  <a:pt x="0" y="36"/>
                </a:cubicBezTo>
                <a:cubicBezTo>
                  <a:pt x="2" y="35"/>
                  <a:pt x="2" y="35"/>
                  <a:pt x="2" y="35"/>
                </a:cubicBezTo>
                <a:lnTo>
                  <a:pt x="4" y="37"/>
                </a:lnTo>
                <a:close/>
              </a:path>
            </a:pathLst>
          </a:custGeom>
          <a:solidFill>
            <a:schemeClr val="bg1"/>
          </a:solidFill>
          <a:ln w="9525">
            <a:solidFill>
              <a:schemeClr val="bg2"/>
            </a:solidFill>
            <a:round/>
            <a:headEnd/>
            <a:tailEnd/>
          </a:ln>
        </p:spPr>
        <p:txBody>
          <a:bodyPr/>
          <a:lstStyle/>
          <a:p>
            <a:endParaRPr lang="el-GR"/>
          </a:p>
        </p:txBody>
      </p:sp>
      <p:sp>
        <p:nvSpPr>
          <p:cNvPr id="14444" name="Freeform 377"/>
          <p:cNvSpPr>
            <a:spLocks/>
          </p:cNvSpPr>
          <p:nvPr/>
        </p:nvSpPr>
        <p:spPr bwMode="auto">
          <a:xfrm>
            <a:off x="4802188" y="4516438"/>
            <a:ext cx="463550" cy="460375"/>
          </a:xfrm>
          <a:custGeom>
            <a:avLst/>
            <a:gdLst>
              <a:gd name="T0" fmla="*/ 2147483647 w 59"/>
              <a:gd name="T1" fmla="*/ 2147483647 h 59"/>
              <a:gd name="T2" fmla="*/ 2147483647 w 59"/>
              <a:gd name="T3" fmla="*/ 2147483647 h 59"/>
              <a:gd name="T4" fmla="*/ 2147483647 w 59"/>
              <a:gd name="T5" fmla="*/ 2147483647 h 59"/>
              <a:gd name="T6" fmla="*/ 2147483647 w 59"/>
              <a:gd name="T7" fmla="*/ 2147483647 h 59"/>
              <a:gd name="T8" fmla="*/ 2147483647 w 59"/>
              <a:gd name="T9" fmla="*/ 2147483647 h 59"/>
              <a:gd name="T10" fmla="*/ 2147483647 w 59"/>
              <a:gd name="T11" fmla="*/ 2147483647 h 59"/>
              <a:gd name="T12" fmla="*/ 0 w 59"/>
              <a:gd name="T13" fmla="*/ 2147483647 h 59"/>
              <a:gd name="T14" fmla="*/ 2147483647 w 59"/>
              <a:gd name="T15" fmla="*/ 2147483647 h 59"/>
              <a:gd name="T16" fmla="*/ 2147483647 w 59"/>
              <a:gd name="T17" fmla="*/ 2147483647 h 59"/>
              <a:gd name="T18" fmla="*/ 2147483647 w 59"/>
              <a:gd name="T19" fmla="*/ 2147483647 h 59"/>
              <a:gd name="T20" fmla="*/ 2147483647 w 59"/>
              <a:gd name="T21" fmla="*/ 2147483647 h 59"/>
              <a:gd name="T22" fmla="*/ 2147483647 w 59"/>
              <a:gd name="T23" fmla="*/ 2147483647 h 59"/>
              <a:gd name="T24" fmla="*/ 2147483647 w 59"/>
              <a:gd name="T25" fmla="*/ 2147483647 h 59"/>
              <a:gd name="T26" fmla="*/ 2147483647 w 59"/>
              <a:gd name="T27" fmla="*/ 2147483647 h 59"/>
              <a:gd name="T28" fmla="*/ 2147483647 w 59"/>
              <a:gd name="T29" fmla="*/ 2147483647 h 59"/>
              <a:gd name="T30" fmla="*/ 2147483647 w 59"/>
              <a:gd name="T31" fmla="*/ 2147483647 h 59"/>
              <a:gd name="T32" fmla="*/ 2147483647 w 59"/>
              <a:gd name="T33" fmla="*/ 2147483647 h 59"/>
              <a:gd name="T34" fmla="*/ 2147483647 w 59"/>
              <a:gd name="T35" fmla="*/ 2147483647 h 59"/>
              <a:gd name="T36" fmla="*/ 2147483647 w 59"/>
              <a:gd name="T37" fmla="*/ 2147483647 h 59"/>
              <a:gd name="T38" fmla="*/ 2147483647 w 59"/>
              <a:gd name="T39" fmla="*/ 2147483647 h 59"/>
              <a:gd name="T40" fmla="*/ 2147483647 w 59"/>
              <a:gd name="T41" fmla="*/ 2147483647 h 59"/>
              <a:gd name="T42" fmla="*/ 2147483647 w 59"/>
              <a:gd name="T43" fmla="*/ 2147483647 h 59"/>
              <a:gd name="T44" fmla="*/ 2147483647 w 59"/>
              <a:gd name="T45" fmla="*/ 2147483647 h 59"/>
              <a:gd name="T46" fmla="*/ 2147483647 w 59"/>
              <a:gd name="T47" fmla="*/ 2147483647 h 59"/>
              <a:gd name="T48" fmla="*/ 2147483647 w 59"/>
              <a:gd name="T49" fmla="*/ 2147483647 h 59"/>
              <a:gd name="T50" fmla="*/ 2147483647 w 59"/>
              <a:gd name="T51" fmla="*/ 2147483647 h 59"/>
              <a:gd name="T52" fmla="*/ 2147483647 w 59"/>
              <a:gd name="T53" fmla="*/ 2147483647 h 59"/>
              <a:gd name="T54" fmla="*/ 2147483647 w 59"/>
              <a:gd name="T55" fmla="*/ 2147483647 h 59"/>
              <a:gd name="T56" fmla="*/ 2147483647 w 59"/>
              <a:gd name="T57" fmla="*/ 2147483647 h 59"/>
              <a:gd name="T58" fmla="*/ 2147483647 w 59"/>
              <a:gd name="T59" fmla="*/ 2147483647 h 59"/>
              <a:gd name="T60" fmla="*/ 2147483647 w 59"/>
              <a:gd name="T61" fmla="*/ 2147483647 h 59"/>
              <a:gd name="T62" fmla="*/ 2147483647 w 59"/>
              <a:gd name="T63" fmla="*/ 2147483647 h 59"/>
              <a:gd name="T64" fmla="*/ 2147483647 w 59"/>
              <a:gd name="T65" fmla="*/ 2147483647 h 59"/>
              <a:gd name="T66" fmla="*/ 2147483647 w 59"/>
              <a:gd name="T67" fmla="*/ 2147483647 h 59"/>
              <a:gd name="T68" fmla="*/ 2147483647 w 59"/>
              <a:gd name="T69" fmla="*/ 0 h 59"/>
              <a:gd name="T70" fmla="*/ 2147483647 w 59"/>
              <a:gd name="T71" fmla="*/ 2147483647 h 59"/>
              <a:gd name="T72" fmla="*/ 2147483647 w 59"/>
              <a:gd name="T73" fmla="*/ 2147483647 h 59"/>
              <a:gd name="T74" fmla="*/ 2147483647 w 59"/>
              <a:gd name="T75" fmla="*/ 2147483647 h 59"/>
              <a:gd name="T76" fmla="*/ 2147483647 w 59"/>
              <a:gd name="T77" fmla="*/ 2147483647 h 59"/>
              <a:gd name="T78" fmla="*/ 2147483647 w 59"/>
              <a:gd name="T79" fmla="*/ 2147483647 h 5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9"/>
              <a:gd name="T121" fmla="*/ 0 h 59"/>
              <a:gd name="T122" fmla="*/ 59 w 59"/>
              <a:gd name="T123" fmla="*/ 59 h 5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9" h="59">
                <a:moveTo>
                  <a:pt x="21" y="6"/>
                </a:moveTo>
                <a:cubicBezTo>
                  <a:pt x="18" y="18"/>
                  <a:pt x="18" y="18"/>
                  <a:pt x="18" y="18"/>
                </a:cubicBezTo>
                <a:cubicBezTo>
                  <a:pt x="15" y="21"/>
                  <a:pt x="15" y="21"/>
                  <a:pt x="15" y="21"/>
                </a:cubicBezTo>
                <a:cubicBezTo>
                  <a:pt x="11" y="29"/>
                  <a:pt x="11" y="29"/>
                  <a:pt x="11" y="29"/>
                </a:cubicBezTo>
                <a:cubicBezTo>
                  <a:pt x="7" y="32"/>
                  <a:pt x="7" y="32"/>
                  <a:pt x="7" y="32"/>
                </a:cubicBezTo>
                <a:cubicBezTo>
                  <a:pt x="3" y="32"/>
                  <a:pt x="3" y="32"/>
                  <a:pt x="3" y="32"/>
                </a:cubicBezTo>
                <a:cubicBezTo>
                  <a:pt x="0" y="35"/>
                  <a:pt x="0" y="35"/>
                  <a:pt x="0" y="35"/>
                </a:cubicBezTo>
                <a:cubicBezTo>
                  <a:pt x="1" y="38"/>
                  <a:pt x="1" y="38"/>
                  <a:pt x="1" y="38"/>
                </a:cubicBezTo>
                <a:cubicBezTo>
                  <a:pt x="1" y="38"/>
                  <a:pt x="1" y="38"/>
                  <a:pt x="1" y="38"/>
                </a:cubicBezTo>
                <a:cubicBezTo>
                  <a:pt x="4" y="36"/>
                  <a:pt x="4" y="36"/>
                  <a:pt x="4" y="36"/>
                </a:cubicBezTo>
                <a:cubicBezTo>
                  <a:pt x="4" y="36"/>
                  <a:pt x="11" y="36"/>
                  <a:pt x="12" y="36"/>
                </a:cubicBezTo>
                <a:cubicBezTo>
                  <a:pt x="13" y="36"/>
                  <a:pt x="17" y="42"/>
                  <a:pt x="18" y="42"/>
                </a:cubicBezTo>
                <a:cubicBezTo>
                  <a:pt x="19" y="42"/>
                  <a:pt x="20" y="43"/>
                  <a:pt x="21" y="42"/>
                </a:cubicBezTo>
                <a:cubicBezTo>
                  <a:pt x="22" y="42"/>
                  <a:pt x="24" y="40"/>
                  <a:pt x="24" y="40"/>
                </a:cubicBezTo>
                <a:cubicBezTo>
                  <a:pt x="25" y="40"/>
                  <a:pt x="30" y="40"/>
                  <a:pt x="30" y="40"/>
                </a:cubicBezTo>
                <a:cubicBezTo>
                  <a:pt x="32" y="52"/>
                  <a:pt x="32" y="52"/>
                  <a:pt x="32" y="52"/>
                </a:cubicBezTo>
                <a:cubicBezTo>
                  <a:pt x="38" y="53"/>
                  <a:pt x="38" y="53"/>
                  <a:pt x="38" y="53"/>
                </a:cubicBezTo>
                <a:cubicBezTo>
                  <a:pt x="43" y="53"/>
                  <a:pt x="43" y="53"/>
                  <a:pt x="43" y="53"/>
                </a:cubicBezTo>
                <a:cubicBezTo>
                  <a:pt x="49" y="56"/>
                  <a:pt x="49" y="56"/>
                  <a:pt x="49" y="56"/>
                </a:cubicBezTo>
                <a:cubicBezTo>
                  <a:pt x="55" y="59"/>
                  <a:pt x="55" y="59"/>
                  <a:pt x="55" y="59"/>
                </a:cubicBezTo>
                <a:cubicBezTo>
                  <a:pt x="55" y="57"/>
                  <a:pt x="55" y="57"/>
                  <a:pt x="55" y="57"/>
                </a:cubicBezTo>
                <a:cubicBezTo>
                  <a:pt x="52" y="53"/>
                  <a:pt x="52" y="53"/>
                  <a:pt x="52" y="53"/>
                </a:cubicBezTo>
                <a:cubicBezTo>
                  <a:pt x="53" y="50"/>
                  <a:pt x="53" y="50"/>
                  <a:pt x="53" y="50"/>
                </a:cubicBezTo>
                <a:cubicBezTo>
                  <a:pt x="54" y="44"/>
                  <a:pt x="54" y="44"/>
                  <a:pt x="54" y="44"/>
                </a:cubicBezTo>
                <a:cubicBezTo>
                  <a:pt x="57" y="43"/>
                  <a:pt x="57" y="43"/>
                  <a:pt x="57" y="43"/>
                </a:cubicBezTo>
                <a:cubicBezTo>
                  <a:pt x="55" y="37"/>
                  <a:pt x="55" y="37"/>
                  <a:pt x="55" y="37"/>
                </a:cubicBezTo>
                <a:cubicBezTo>
                  <a:pt x="54" y="31"/>
                  <a:pt x="54" y="31"/>
                  <a:pt x="54" y="31"/>
                </a:cubicBezTo>
                <a:cubicBezTo>
                  <a:pt x="53" y="25"/>
                  <a:pt x="53" y="25"/>
                  <a:pt x="53" y="25"/>
                </a:cubicBezTo>
                <a:cubicBezTo>
                  <a:pt x="55" y="18"/>
                  <a:pt x="55" y="18"/>
                  <a:pt x="55" y="18"/>
                </a:cubicBezTo>
                <a:cubicBezTo>
                  <a:pt x="59" y="11"/>
                  <a:pt x="59" y="11"/>
                  <a:pt x="59" y="11"/>
                </a:cubicBezTo>
                <a:cubicBezTo>
                  <a:pt x="59" y="10"/>
                  <a:pt x="59" y="10"/>
                  <a:pt x="59" y="10"/>
                </a:cubicBezTo>
                <a:cubicBezTo>
                  <a:pt x="59" y="5"/>
                  <a:pt x="59" y="5"/>
                  <a:pt x="59" y="5"/>
                </a:cubicBezTo>
                <a:cubicBezTo>
                  <a:pt x="56" y="3"/>
                  <a:pt x="56" y="3"/>
                  <a:pt x="56" y="3"/>
                </a:cubicBezTo>
                <a:cubicBezTo>
                  <a:pt x="51" y="3"/>
                  <a:pt x="51" y="3"/>
                  <a:pt x="51" y="3"/>
                </a:cubicBezTo>
                <a:cubicBezTo>
                  <a:pt x="49" y="0"/>
                  <a:pt x="49" y="0"/>
                  <a:pt x="49" y="0"/>
                </a:cubicBezTo>
                <a:cubicBezTo>
                  <a:pt x="41" y="1"/>
                  <a:pt x="41" y="1"/>
                  <a:pt x="41" y="1"/>
                </a:cubicBezTo>
                <a:cubicBezTo>
                  <a:pt x="32" y="3"/>
                  <a:pt x="32" y="3"/>
                  <a:pt x="32" y="3"/>
                </a:cubicBezTo>
                <a:cubicBezTo>
                  <a:pt x="27" y="1"/>
                  <a:pt x="27" y="1"/>
                  <a:pt x="27" y="1"/>
                </a:cubicBezTo>
                <a:cubicBezTo>
                  <a:pt x="21" y="2"/>
                  <a:pt x="21" y="2"/>
                  <a:pt x="21" y="2"/>
                </a:cubicBezTo>
                <a:cubicBezTo>
                  <a:pt x="21" y="6"/>
                  <a:pt x="21" y="6"/>
                  <a:pt x="21" y="6"/>
                </a:cubicBezTo>
              </a:path>
            </a:pathLst>
          </a:custGeom>
          <a:solidFill>
            <a:schemeClr val="bg1"/>
          </a:solidFill>
          <a:ln w="9525">
            <a:solidFill>
              <a:schemeClr val="bg2"/>
            </a:solidFill>
            <a:round/>
            <a:headEnd/>
            <a:tailEnd/>
          </a:ln>
        </p:spPr>
        <p:txBody>
          <a:bodyPr/>
          <a:lstStyle/>
          <a:p>
            <a:endParaRPr lang="el-GR"/>
          </a:p>
        </p:txBody>
      </p:sp>
      <p:sp>
        <p:nvSpPr>
          <p:cNvPr id="14445" name="Freeform 378"/>
          <p:cNvSpPr>
            <a:spLocks/>
          </p:cNvSpPr>
          <p:nvPr/>
        </p:nvSpPr>
        <p:spPr bwMode="auto">
          <a:xfrm>
            <a:off x="5319713" y="4203700"/>
            <a:ext cx="369887" cy="354013"/>
          </a:xfrm>
          <a:custGeom>
            <a:avLst/>
            <a:gdLst>
              <a:gd name="T0" fmla="*/ 2147483647 w 47"/>
              <a:gd name="T1" fmla="*/ 2147483647 h 45"/>
              <a:gd name="T2" fmla="*/ 2147483647 w 47"/>
              <a:gd name="T3" fmla="*/ 2147483647 h 45"/>
              <a:gd name="T4" fmla="*/ 2147483647 w 47"/>
              <a:gd name="T5" fmla="*/ 2147483647 h 45"/>
              <a:gd name="T6" fmla="*/ 2147483647 w 47"/>
              <a:gd name="T7" fmla="*/ 2147483647 h 45"/>
              <a:gd name="T8" fmla="*/ 2147483647 w 47"/>
              <a:gd name="T9" fmla="*/ 2147483647 h 45"/>
              <a:gd name="T10" fmla="*/ 2147483647 w 47"/>
              <a:gd name="T11" fmla="*/ 2147483647 h 45"/>
              <a:gd name="T12" fmla="*/ 2147483647 w 47"/>
              <a:gd name="T13" fmla="*/ 2147483647 h 45"/>
              <a:gd name="T14" fmla="*/ 2147483647 w 47"/>
              <a:gd name="T15" fmla="*/ 2147483647 h 45"/>
              <a:gd name="T16" fmla="*/ 2147483647 w 47"/>
              <a:gd name="T17" fmla="*/ 2147483647 h 45"/>
              <a:gd name="T18" fmla="*/ 2147483647 w 47"/>
              <a:gd name="T19" fmla="*/ 2147483647 h 45"/>
              <a:gd name="T20" fmla="*/ 2147483647 w 47"/>
              <a:gd name="T21" fmla="*/ 2147483647 h 45"/>
              <a:gd name="T22" fmla="*/ 2147483647 w 47"/>
              <a:gd name="T23" fmla="*/ 2147483647 h 45"/>
              <a:gd name="T24" fmla="*/ 2147483647 w 47"/>
              <a:gd name="T25" fmla="*/ 2147483647 h 45"/>
              <a:gd name="T26" fmla="*/ 2147483647 w 47"/>
              <a:gd name="T27" fmla="*/ 2147483647 h 45"/>
              <a:gd name="T28" fmla="*/ 2147483647 w 47"/>
              <a:gd name="T29" fmla="*/ 0 h 45"/>
              <a:gd name="T30" fmla="*/ 2147483647 w 47"/>
              <a:gd name="T31" fmla="*/ 0 h 45"/>
              <a:gd name="T32" fmla="*/ 2147483647 w 47"/>
              <a:gd name="T33" fmla="*/ 2147483647 h 45"/>
              <a:gd name="T34" fmla="*/ 2147483647 w 47"/>
              <a:gd name="T35" fmla="*/ 2147483647 h 45"/>
              <a:gd name="T36" fmla="*/ 2147483647 w 47"/>
              <a:gd name="T37" fmla="*/ 2147483647 h 45"/>
              <a:gd name="T38" fmla="*/ 2147483647 w 47"/>
              <a:gd name="T39" fmla="*/ 2147483647 h 45"/>
              <a:gd name="T40" fmla="*/ 2147483647 w 47"/>
              <a:gd name="T41" fmla="*/ 2147483647 h 45"/>
              <a:gd name="T42" fmla="*/ 2147483647 w 47"/>
              <a:gd name="T43" fmla="*/ 2147483647 h 45"/>
              <a:gd name="T44" fmla="*/ 2147483647 w 47"/>
              <a:gd name="T45" fmla="*/ 2147483647 h 45"/>
              <a:gd name="T46" fmla="*/ 0 w 47"/>
              <a:gd name="T47" fmla="*/ 2147483647 h 45"/>
              <a:gd name="T48" fmla="*/ 2147483647 w 47"/>
              <a:gd name="T49" fmla="*/ 2147483647 h 45"/>
              <a:gd name="T50" fmla="*/ 2147483647 w 47"/>
              <a:gd name="T51" fmla="*/ 2147483647 h 45"/>
              <a:gd name="T52" fmla="*/ 2147483647 w 47"/>
              <a:gd name="T53" fmla="*/ 2147483647 h 45"/>
              <a:gd name="T54" fmla="*/ 2147483647 w 47"/>
              <a:gd name="T55" fmla="*/ 2147483647 h 45"/>
              <a:gd name="T56" fmla="*/ 2147483647 w 47"/>
              <a:gd name="T57" fmla="*/ 2147483647 h 45"/>
              <a:gd name="T58" fmla="*/ 2147483647 w 47"/>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7"/>
              <a:gd name="T91" fmla="*/ 0 h 45"/>
              <a:gd name="T92" fmla="*/ 47 w 47"/>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7" h="45">
                <a:moveTo>
                  <a:pt x="22" y="45"/>
                </a:moveTo>
                <a:cubicBezTo>
                  <a:pt x="23" y="45"/>
                  <a:pt x="24" y="44"/>
                  <a:pt x="24" y="44"/>
                </a:cubicBezTo>
                <a:cubicBezTo>
                  <a:pt x="27" y="45"/>
                  <a:pt x="27" y="45"/>
                  <a:pt x="27" y="45"/>
                </a:cubicBezTo>
                <a:cubicBezTo>
                  <a:pt x="29" y="45"/>
                  <a:pt x="29" y="45"/>
                  <a:pt x="29" y="45"/>
                </a:cubicBezTo>
                <a:cubicBezTo>
                  <a:pt x="32" y="43"/>
                  <a:pt x="32" y="43"/>
                  <a:pt x="32" y="43"/>
                </a:cubicBezTo>
                <a:cubicBezTo>
                  <a:pt x="39" y="41"/>
                  <a:pt x="39" y="41"/>
                  <a:pt x="39" y="41"/>
                </a:cubicBezTo>
                <a:cubicBezTo>
                  <a:pt x="47" y="32"/>
                  <a:pt x="47" y="32"/>
                  <a:pt x="47" y="32"/>
                </a:cubicBezTo>
                <a:cubicBezTo>
                  <a:pt x="40" y="31"/>
                  <a:pt x="40" y="31"/>
                  <a:pt x="40" y="31"/>
                </a:cubicBezTo>
                <a:cubicBezTo>
                  <a:pt x="33" y="27"/>
                  <a:pt x="33" y="27"/>
                  <a:pt x="33" y="27"/>
                </a:cubicBezTo>
                <a:cubicBezTo>
                  <a:pt x="31" y="24"/>
                  <a:pt x="31" y="24"/>
                  <a:pt x="31" y="24"/>
                </a:cubicBezTo>
                <a:cubicBezTo>
                  <a:pt x="34" y="22"/>
                  <a:pt x="34" y="22"/>
                  <a:pt x="34" y="22"/>
                </a:cubicBezTo>
                <a:cubicBezTo>
                  <a:pt x="33" y="20"/>
                  <a:pt x="33" y="20"/>
                  <a:pt x="33" y="20"/>
                </a:cubicBezTo>
                <a:cubicBezTo>
                  <a:pt x="25" y="8"/>
                  <a:pt x="25" y="8"/>
                  <a:pt x="25" y="8"/>
                </a:cubicBezTo>
                <a:cubicBezTo>
                  <a:pt x="20" y="6"/>
                  <a:pt x="20" y="6"/>
                  <a:pt x="20" y="6"/>
                </a:cubicBezTo>
                <a:cubicBezTo>
                  <a:pt x="17" y="0"/>
                  <a:pt x="17" y="0"/>
                  <a:pt x="17" y="0"/>
                </a:cubicBezTo>
                <a:cubicBezTo>
                  <a:pt x="17" y="0"/>
                  <a:pt x="17" y="0"/>
                  <a:pt x="17" y="0"/>
                </a:cubicBezTo>
                <a:cubicBezTo>
                  <a:pt x="15" y="1"/>
                  <a:pt x="15" y="1"/>
                  <a:pt x="15" y="1"/>
                </a:cubicBezTo>
                <a:cubicBezTo>
                  <a:pt x="12" y="3"/>
                  <a:pt x="12" y="3"/>
                  <a:pt x="12" y="3"/>
                </a:cubicBezTo>
                <a:cubicBezTo>
                  <a:pt x="11" y="14"/>
                  <a:pt x="11" y="14"/>
                  <a:pt x="11" y="14"/>
                </a:cubicBezTo>
                <a:cubicBezTo>
                  <a:pt x="8" y="20"/>
                  <a:pt x="8" y="20"/>
                  <a:pt x="8" y="20"/>
                </a:cubicBezTo>
                <a:cubicBezTo>
                  <a:pt x="4" y="24"/>
                  <a:pt x="4" y="24"/>
                  <a:pt x="4" y="24"/>
                </a:cubicBezTo>
                <a:cubicBezTo>
                  <a:pt x="3" y="30"/>
                  <a:pt x="3" y="30"/>
                  <a:pt x="3" y="30"/>
                </a:cubicBezTo>
                <a:cubicBezTo>
                  <a:pt x="1" y="30"/>
                  <a:pt x="1" y="30"/>
                  <a:pt x="1" y="30"/>
                </a:cubicBezTo>
                <a:cubicBezTo>
                  <a:pt x="0" y="33"/>
                  <a:pt x="0" y="33"/>
                  <a:pt x="0" y="33"/>
                </a:cubicBezTo>
                <a:cubicBezTo>
                  <a:pt x="4" y="36"/>
                  <a:pt x="4" y="36"/>
                  <a:pt x="4" y="36"/>
                </a:cubicBezTo>
                <a:cubicBezTo>
                  <a:pt x="7" y="39"/>
                  <a:pt x="7" y="39"/>
                  <a:pt x="7" y="39"/>
                </a:cubicBezTo>
                <a:cubicBezTo>
                  <a:pt x="9" y="41"/>
                  <a:pt x="9" y="41"/>
                  <a:pt x="9" y="41"/>
                </a:cubicBezTo>
                <a:cubicBezTo>
                  <a:pt x="9" y="42"/>
                  <a:pt x="9" y="42"/>
                  <a:pt x="9" y="42"/>
                </a:cubicBezTo>
                <a:cubicBezTo>
                  <a:pt x="12" y="43"/>
                  <a:pt x="12" y="43"/>
                  <a:pt x="12" y="43"/>
                </a:cubicBezTo>
                <a:cubicBezTo>
                  <a:pt x="12" y="43"/>
                  <a:pt x="21" y="45"/>
                  <a:pt x="22" y="45"/>
                </a:cubicBezTo>
                <a:close/>
              </a:path>
            </a:pathLst>
          </a:custGeom>
          <a:solidFill>
            <a:schemeClr val="bg1"/>
          </a:solidFill>
          <a:ln w="9525">
            <a:solidFill>
              <a:schemeClr val="bg2"/>
            </a:solidFill>
            <a:round/>
            <a:headEnd/>
            <a:tailEnd/>
          </a:ln>
        </p:spPr>
        <p:txBody>
          <a:bodyPr/>
          <a:lstStyle/>
          <a:p>
            <a:endParaRPr lang="el-GR"/>
          </a:p>
        </p:txBody>
      </p:sp>
      <p:sp>
        <p:nvSpPr>
          <p:cNvPr id="14446" name="Freeform 379"/>
          <p:cNvSpPr>
            <a:spLocks/>
          </p:cNvSpPr>
          <p:nvPr/>
        </p:nvSpPr>
        <p:spPr bwMode="auto">
          <a:xfrm>
            <a:off x="5341938" y="4532313"/>
            <a:ext cx="204787" cy="234950"/>
          </a:xfrm>
          <a:custGeom>
            <a:avLst/>
            <a:gdLst>
              <a:gd name="T0" fmla="*/ 2147483647 w 26"/>
              <a:gd name="T1" fmla="*/ 2147483647 h 30"/>
              <a:gd name="T2" fmla="*/ 2147483647 w 26"/>
              <a:gd name="T3" fmla="*/ 2147483647 h 30"/>
              <a:gd name="T4" fmla="*/ 2147483647 w 26"/>
              <a:gd name="T5" fmla="*/ 2147483647 h 30"/>
              <a:gd name="T6" fmla="*/ 2147483647 w 26"/>
              <a:gd name="T7" fmla="*/ 2147483647 h 30"/>
              <a:gd name="T8" fmla="*/ 2147483647 w 26"/>
              <a:gd name="T9" fmla="*/ 2147483647 h 30"/>
              <a:gd name="T10" fmla="*/ 2147483647 w 26"/>
              <a:gd name="T11" fmla="*/ 2147483647 h 30"/>
              <a:gd name="T12" fmla="*/ 2147483647 w 26"/>
              <a:gd name="T13" fmla="*/ 2147483647 h 30"/>
              <a:gd name="T14" fmla="*/ 2147483647 w 26"/>
              <a:gd name="T15" fmla="*/ 0 h 30"/>
              <a:gd name="T16" fmla="*/ 2147483647 w 26"/>
              <a:gd name="T17" fmla="*/ 2147483647 h 30"/>
              <a:gd name="T18" fmla="*/ 2147483647 w 26"/>
              <a:gd name="T19" fmla="*/ 2147483647 h 30"/>
              <a:gd name="T20" fmla="*/ 0 w 26"/>
              <a:gd name="T21" fmla="*/ 2147483647 h 30"/>
              <a:gd name="T22" fmla="*/ 2147483647 w 26"/>
              <a:gd name="T23" fmla="*/ 2147483647 h 30"/>
              <a:gd name="T24" fmla="*/ 2147483647 w 26"/>
              <a:gd name="T25" fmla="*/ 2147483647 h 30"/>
              <a:gd name="T26" fmla="*/ 0 w 26"/>
              <a:gd name="T27" fmla="*/ 2147483647 h 30"/>
              <a:gd name="T28" fmla="*/ 2147483647 w 26"/>
              <a:gd name="T29" fmla="*/ 2147483647 h 30"/>
              <a:gd name="T30" fmla="*/ 2147483647 w 26"/>
              <a:gd name="T31" fmla="*/ 2147483647 h 30"/>
              <a:gd name="T32" fmla="*/ 2147483647 w 26"/>
              <a:gd name="T33" fmla="*/ 2147483647 h 30"/>
              <a:gd name="T34" fmla="*/ 2147483647 w 26"/>
              <a:gd name="T35" fmla="*/ 2147483647 h 30"/>
              <a:gd name="T36" fmla="*/ 2147483647 w 26"/>
              <a:gd name="T37" fmla="*/ 2147483647 h 30"/>
              <a:gd name="T38" fmla="*/ 2147483647 w 26"/>
              <a:gd name="T39" fmla="*/ 2147483647 h 30"/>
              <a:gd name="T40" fmla="*/ 2147483647 w 26"/>
              <a:gd name="T41" fmla="*/ 2147483647 h 30"/>
              <a:gd name="T42" fmla="*/ 2147483647 w 26"/>
              <a:gd name="T43" fmla="*/ 2147483647 h 30"/>
              <a:gd name="T44" fmla="*/ 2147483647 w 26"/>
              <a:gd name="T45" fmla="*/ 2147483647 h 3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
              <a:gd name="T70" fmla="*/ 0 h 30"/>
              <a:gd name="T71" fmla="*/ 26 w 26"/>
              <a:gd name="T72" fmla="*/ 30 h 3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 h="30">
                <a:moveTo>
                  <a:pt x="23" y="7"/>
                </a:moveTo>
                <a:cubicBezTo>
                  <a:pt x="26" y="4"/>
                  <a:pt x="26" y="4"/>
                  <a:pt x="26" y="4"/>
                </a:cubicBezTo>
                <a:cubicBezTo>
                  <a:pt x="26" y="3"/>
                  <a:pt x="26" y="3"/>
                  <a:pt x="26" y="3"/>
                </a:cubicBezTo>
                <a:cubicBezTo>
                  <a:pt x="24" y="3"/>
                  <a:pt x="24" y="3"/>
                  <a:pt x="24" y="3"/>
                </a:cubicBezTo>
                <a:cubicBezTo>
                  <a:pt x="21" y="2"/>
                  <a:pt x="21" y="2"/>
                  <a:pt x="21" y="2"/>
                </a:cubicBezTo>
                <a:cubicBezTo>
                  <a:pt x="21" y="2"/>
                  <a:pt x="20" y="3"/>
                  <a:pt x="19" y="3"/>
                </a:cubicBezTo>
                <a:cubicBezTo>
                  <a:pt x="18" y="3"/>
                  <a:pt x="9" y="1"/>
                  <a:pt x="9" y="1"/>
                </a:cubicBezTo>
                <a:cubicBezTo>
                  <a:pt x="6" y="0"/>
                  <a:pt x="6" y="0"/>
                  <a:pt x="6" y="0"/>
                </a:cubicBezTo>
                <a:cubicBezTo>
                  <a:pt x="6" y="1"/>
                  <a:pt x="6" y="1"/>
                  <a:pt x="6" y="1"/>
                </a:cubicBezTo>
                <a:cubicBezTo>
                  <a:pt x="3" y="1"/>
                  <a:pt x="3" y="1"/>
                  <a:pt x="3" y="1"/>
                </a:cubicBezTo>
                <a:cubicBezTo>
                  <a:pt x="0" y="3"/>
                  <a:pt x="0" y="3"/>
                  <a:pt x="0" y="3"/>
                </a:cubicBezTo>
                <a:cubicBezTo>
                  <a:pt x="2" y="5"/>
                  <a:pt x="2" y="5"/>
                  <a:pt x="2" y="5"/>
                </a:cubicBezTo>
                <a:cubicBezTo>
                  <a:pt x="2" y="9"/>
                  <a:pt x="2" y="9"/>
                  <a:pt x="2" y="9"/>
                </a:cubicBezTo>
                <a:cubicBezTo>
                  <a:pt x="0" y="13"/>
                  <a:pt x="0" y="13"/>
                  <a:pt x="0" y="13"/>
                </a:cubicBezTo>
                <a:cubicBezTo>
                  <a:pt x="1" y="19"/>
                  <a:pt x="1" y="19"/>
                  <a:pt x="1" y="19"/>
                </a:cubicBezTo>
                <a:cubicBezTo>
                  <a:pt x="12" y="24"/>
                  <a:pt x="12" y="24"/>
                  <a:pt x="12" y="24"/>
                </a:cubicBezTo>
                <a:cubicBezTo>
                  <a:pt x="12" y="27"/>
                  <a:pt x="12" y="27"/>
                  <a:pt x="12" y="27"/>
                </a:cubicBezTo>
                <a:cubicBezTo>
                  <a:pt x="17" y="30"/>
                  <a:pt x="17" y="30"/>
                  <a:pt x="17" y="30"/>
                </a:cubicBezTo>
                <a:cubicBezTo>
                  <a:pt x="17" y="29"/>
                  <a:pt x="18" y="29"/>
                  <a:pt x="18" y="29"/>
                </a:cubicBezTo>
                <a:cubicBezTo>
                  <a:pt x="22" y="23"/>
                  <a:pt x="22" y="23"/>
                  <a:pt x="22" y="23"/>
                </a:cubicBezTo>
                <a:cubicBezTo>
                  <a:pt x="25" y="20"/>
                  <a:pt x="25" y="20"/>
                  <a:pt x="25" y="20"/>
                </a:cubicBezTo>
                <a:cubicBezTo>
                  <a:pt x="23" y="17"/>
                  <a:pt x="23" y="17"/>
                  <a:pt x="23" y="17"/>
                </a:cubicBezTo>
                <a:lnTo>
                  <a:pt x="23" y="7"/>
                </a:lnTo>
                <a:close/>
              </a:path>
            </a:pathLst>
          </a:custGeom>
          <a:solidFill>
            <a:schemeClr val="bg1"/>
          </a:solidFill>
          <a:ln w="9525">
            <a:solidFill>
              <a:schemeClr val="bg2"/>
            </a:solidFill>
            <a:round/>
            <a:headEnd/>
            <a:tailEnd/>
          </a:ln>
        </p:spPr>
        <p:txBody>
          <a:bodyPr/>
          <a:lstStyle/>
          <a:p>
            <a:endParaRPr lang="el-GR"/>
          </a:p>
        </p:txBody>
      </p:sp>
      <p:sp>
        <p:nvSpPr>
          <p:cNvPr id="14447" name="Freeform 380"/>
          <p:cNvSpPr>
            <a:spLocks/>
          </p:cNvSpPr>
          <p:nvPr/>
        </p:nvSpPr>
        <p:spPr bwMode="auto">
          <a:xfrm>
            <a:off x="5122863" y="5040313"/>
            <a:ext cx="188912" cy="179387"/>
          </a:xfrm>
          <a:custGeom>
            <a:avLst/>
            <a:gdLst>
              <a:gd name="T0" fmla="*/ 2147483647 w 24"/>
              <a:gd name="T1" fmla="*/ 2147483647 h 23"/>
              <a:gd name="T2" fmla="*/ 2147483647 w 24"/>
              <a:gd name="T3" fmla="*/ 2147483647 h 23"/>
              <a:gd name="T4" fmla="*/ 2147483647 w 24"/>
              <a:gd name="T5" fmla="*/ 2147483647 h 23"/>
              <a:gd name="T6" fmla="*/ 0 w 24"/>
              <a:gd name="T7" fmla="*/ 2147483647 h 23"/>
              <a:gd name="T8" fmla="*/ 2147483647 w 24"/>
              <a:gd name="T9" fmla="*/ 2147483647 h 23"/>
              <a:gd name="T10" fmla="*/ 2147483647 w 24"/>
              <a:gd name="T11" fmla="*/ 2147483647 h 23"/>
              <a:gd name="T12" fmla="*/ 2147483647 w 24"/>
              <a:gd name="T13" fmla="*/ 2147483647 h 23"/>
              <a:gd name="T14" fmla="*/ 2147483647 w 24"/>
              <a:gd name="T15" fmla="*/ 2147483647 h 23"/>
              <a:gd name="T16" fmla="*/ 2147483647 w 24"/>
              <a:gd name="T17" fmla="*/ 2147483647 h 23"/>
              <a:gd name="T18" fmla="*/ 2147483647 w 24"/>
              <a:gd name="T19" fmla="*/ 2147483647 h 23"/>
              <a:gd name="T20" fmla="*/ 2147483647 w 24"/>
              <a:gd name="T21" fmla="*/ 2147483647 h 23"/>
              <a:gd name="T22" fmla="*/ 2147483647 w 24"/>
              <a:gd name="T23" fmla="*/ 2147483647 h 23"/>
              <a:gd name="T24" fmla="*/ 2147483647 w 24"/>
              <a:gd name="T25" fmla="*/ 2147483647 h 23"/>
              <a:gd name="T26" fmla="*/ 2147483647 w 24"/>
              <a:gd name="T27" fmla="*/ 2147483647 h 23"/>
              <a:gd name="T28" fmla="*/ 2147483647 w 24"/>
              <a:gd name="T29" fmla="*/ 2147483647 h 23"/>
              <a:gd name="T30" fmla="*/ 2147483647 w 24"/>
              <a:gd name="T31" fmla="*/ 0 h 23"/>
              <a:gd name="T32" fmla="*/ 2147483647 w 24"/>
              <a:gd name="T33" fmla="*/ 2147483647 h 23"/>
              <a:gd name="T34" fmla="*/ 2147483647 w 24"/>
              <a:gd name="T35" fmla="*/ 2147483647 h 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4"/>
              <a:gd name="T55" fmla="*/ 0 h 23"/>
              <a:gd name="T56" fmla="*/ 24 w 24"/>
              <a:gd name="T57" fmla="*/ 23 h 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4" h="23">
                <a:moveTo>
                  <a:pt x="9" y="5"/>
                </a:moveTo>
                <a:cubicBezTo>
                  <a:pt x="9" y="5"/>
                  <a:pt x="6" y="8"/>
                  <a:pt x="6" y="8"/>
                </a:cubicBezTo>
                <a:cubicBezTo>
                  <a:pt x="5" y="8"/>
                  <a:pt x="2" y="7"/>
                  <a:pt x="2" y="7"/>
                </a:cubicBezTo>
                <a:cubicBezTo>
                  <a:pt x="0" y="8"/>
                  <a:pt x="0" y="8"/>
                  <a:pt x="0" y="8"/>
                </a:cubicBezTo>
                <a:cubicBezTo>
                  <a:pt x="1" y="8"/>
                  <a:pt x="1" y="8"/>
                  <a:pt x="1" y="8"/>
                </a:cubicBezTo>
                <a:cubicBezTo>
                  <a:pt x="3" y="12"/>
                  <a:pt x="3" y="12"/>
                  <a:pt x="3" y="12"/>
                </a:cubicBezTo>
                <a:cubicBezTo>
                  <a:pt x="6" y="16"/>
                  <a:pt x="6" y="16"/>
                  <a:pt x="6" y="16"/>
                </a:cubicBezTo>
                <a:cubicBezTo>
                  <a:pt x="8" y="16"/>
                  <a:pt x="8" y="16"/>
                  <a:pt x="8" y="16"/>
                </a:cubicBezTo>
                <a:cubicBezTo>
                  <a:pt x="9" y="20"/>
                  <a:pt x="9" y="20"/>
                  <a:pt x="9" y="20"/>
                </a:cubicBezTo>
                <a:cubicBezTo>
                  <a:pt x="14" y="22"/>
                  <a:pt x="14" y="22"/>
                  <a:pt x="14" y="22"/>
                </a:cubicBezTo>
                <a:cubicBezTo>
                  <a:pt x="20" y="23"/>
                  <a:pt x="20" y="23"/>
                  <a:pt x="20" y="23"/>
                </a:cubicBezTo>
                <a:cubicBezTo>
                  <a:pt x="22" y="20"/>
                  <a:pt x="22" y="20"/>
                  <a:pt x="22" y="20"/>
                </a:cubicBezTo>
                <a:cubicBezTo>
                  <a:pt x="24" y="12"/>
                  <a:pt x="24" y="12"/>
                  <a:pt x="24" y="12"/>
                </a:cubicBezTo>
                <a:cubicBezTo>
                  <a:pt x="24" y="7"/>
                  <a:pt x="24" y="7"/>
                  <a:pt x="24" y="7"/>
                </a:cubicBezTo>
                <a:cubicBezTo>
                  <a:pt x="24" y="3"/>
                  <a:pt x="24" y="3"/>
                  <a:pt x="24" y="3"/>
                </a:cubicBezTo>
                <a:cubicBezTo>
                  <a:pt x="16" y="0"/>
                  <a:pt x="16" y="0"/>
                  <a:pt x="16" y="0"/>
                </a:cubicBezTo>
                <a:cubicBezTo>
                  <a:pt x="13" y="1"/>
                  <a:pt x="13" y="1"/>
                  <a:pt x="13" y="1"/>
                </a:cubicBezTo>
                <a:lnTo>
                  <a:pt x="9" y="5"/>
                </a:lnTo>
                <a:close/>
              </a:path>
            </a:pathLst>
          </a:custGeom>
          <a:solidFill>
            <a:schemeClr val="bg1"/>
          </a:solidFill>
          <a:ln w="9525">
            <a:solidFill>
              <a:schemeClr val="bg2"/>
            </a:solidFill>
            <a:round/>
            <a:headEnd/>
            <a:tailEnd/>
          </a:ln>
        </p:spPr>
        <p:txBody>
          <a:bodyPr/>
          <a:lstStyle/>
          <a:p>
            <a:endParaRPr lang="el-GR"/>
          </a:p>
        </p:txBody>
      </p:sp>
      <p:sp>
        <p:nvSpPr>
          <p:cNvPr id="14448" name="Freeform 381"/>
          <p:cNvSpPr>
            <a:spLocks/>
          </p:cNvSpPr>
          <p:nvPr/>
        </p:nvSpPr>
        <p:spPr bwMode="auto">
          <a:xfrm>
            <a:off x="5053013" y="4557713"/>
            <a:ext cx="338137" cy="544512"/>
          </a:xfrm>
          <a:custGeom>
            <a:avLst/>
            <a:gdLst>
              <a:gd name="T0" fmla="*/ 2147483647 w 43"/>
              <a:gd name="T1" fmla="*/ 2147483647 h 70"/>
              <a:gd name="T2" fmla="*/ 2147483647 w 43"/>
              <a:gd name="T3" fmla="*/ 2147483647 h 70"/>
              <a:gd name="T4" fmla="*/ 2147483647 w 43"/>
              <a:gd name="T5" fmla="*/ 2147483647 h 70"/>
              <a:gd name="T6" fmla="*/ 2147483647 w 43"/>
              <a:gd name="T7" fmla="*/ 2147483647 h 70"/>
              <a:gd name="T8" fmla="*/ 2147483647 w 43"/>
              <a:gd name="T9" fmla="*/ 2147483647 h 70"/>
              <a:gd name="T10" fmla="*/ 2147483647 w 43"/>
              <a:gd name="T11" fmla="*/ 2147483647 h 70"/>
              <a:gd name="T12" fmla="*/ 2147483647 w 43"/>
              <a:gd name="T13" fmla="*/ 2147483647 h 70"/>
              <a:gd name="T14" fmla="*/ 2147483647 w 43"/>
              <a:gd name="T15" fmla="*/ 2147483647 h 70"/>
              <a:gd name="T16" fmla="*/ 2147483647 w 43"/>
              <a:gd name="T17" fmla="*/ 2147483647 h 70"/>
              <a:gd name="T18" fmla="*/ 2147483647 w 43"/>
              <a:gd name="T19" fmla="*/ 2147483647 h 70"/>
              <a:gd name="T20" fmla="*/ 2147483647 w 43"/>
              <a:gd name="T21" fmla="*/ 2147483647 h 70"/>
              <a:gd name="T22" fmla="*/ 2147483647 w 43"/>
              <a:gd name="T23" fmla="*/ 2147483647 h 70"/>
              <a:gd name="T24" fmla="*/ 2147483647 w 43"/>
              <a:gd name="T25" fmla="*/ 2147483647 h 70"/>
              <a:gd name="T26" fmla="*/ 2147483647 w 43"/>
              <a:gd name="T27" fmla="*/ 2147483647 h 70"/>
              <a:gd name="T28" fmla="*/ 2147483647 w 43"/>
              <a:gd name="T29" fmla="*/ 2147483647 h 70"/>
              <a:gd name="T30" fmla="*/ 0 w 43"/>
              <a:gd name="T31" fmla="*/ 2147483647 h 70"/>
              <a:gd name="T32" fmla="*/ 0 w 43"/>
              <a:gd name="T33" fmla="*/ 2147483647 h 70"/>
              <a:gd name="T34" fmla="*/ 2147483647 w 43"/>
              <a:gd name="T35" fmla="*/ 2147483647 h 70"/>
              <a:gd name="T36" fmla="*/ 2147483647 w 43"/>
              <a:gd name="T37" fmla="*/ 2147483647 h 70"/>
              <a:gd name="T38" fmla="*/ 2147483647 w 43"/>
              <a:gd name="T39" fmla="*/ 2147483647 h 70"/>
              <a:gd name="T40" fmla="*/ 2147483647 w 43"/>
              <a:gd name="T41" fmla="*/ 2147483647 h 70"/>
              <a:gd name="T42" fmla="*/ 2147483647 w 43"/>
              <a:gd name="T43" fmla="*/ 2147483647 h 70"/>
              <a:gd name="T44" fmla="*/ 2147483647 w 43"/>
              <a:gd name="T45" fmla="*/ 2147483647 h 70"/>
              <a:gd name="T46" fmla="*/ 2147483647 w 43"/>
              <a:gd name="T47" fmla="*/ 2147483647 h 70"/>
              <a:gd name="T48" fmla="*/ 2147483647 w 43"/>
              <a:gd name="T49" fmla="*/ 2147483647 h 70"/>
              <a:gd name="T50" fmla="*/ 2147483647 w 43"/>
              <a:gd name="T51" fmla="*/ 2147483647 h 70"/>
              <a:gd name="T52" fmla="*/ 2147483647 w 43"/>
              <a:gd name="T53" fmla="*/ 2147483647 h 70"/>
              <a:gd name="T54" fmla="*/ 2147483647 w 43"/>
              <a:gd name="T55" fmla="*/ 2147483647 h 70"/>
              <a:gd name="T56" fmla="*/ 2147483647 w 43"/>
              <a:gd name="T57" fmla="*/ 2147483647 h 70"/>
              <a:gd name="T58" fmla="*/ 2147483647 w 43"/>
              <a:gd name="T59" fmla="*/ 2147483647 h 70"/>
              <a:gd name="T60" fmla="*/ 2147483647 w 43"/>
              <a:gd name="T61" fmla="*/ 2147483647 h 70"/>
              <a:gd name="T62" fmla="*/ 2147483647 w 43"/>
              <a:gd name="T63" fmla="*/ 2147483647 h 70"/>
              <a:gd name="T64" fmla="*/ 2147483647 w 43"/>
              <a:gd name="T65" fmla="*/ 2147483647 h 70"/>
              <a:gd name="T66" fmla="*/ 2147483647 w 43"/>
              <a:gd name="T67" fmla="*/ 2147483647 h 70"/>
              <a:gd name="T68" fmla="*/ 2147483647 w 43"/>
              <a:gd name="T69" fmla="*/ 2147483647 h 70"/>
              <a:gd name="T70" fmla="*/ 2147483647 w 43"/>
              <a:gd name="T71" fmla="*/ 2147483647 h 70"/>
              <a:gd name="T72" fmla="*/ 2147483647 w 43"/>
              <a:gd name="T73" fmla="*/ 2147483647 h 70"/>
              <a:gd name="T74" fmla="*/ 2147483647 w 43"/>
              <a:gd name="T75" fmla="*/ 2147483647 h 70"/>
              <a:gd name="T76" fmla="*/ 2147483647 w 43"/>
              <a:gd name="T77" fmla="*/ 2147483647 h 70"/>
              <a:gd name="T78" fmla="*/ 2147483647 w 43"/>
              <a:gd name="T79" fmla="*/ 2147483647 h 70"/>
              <a:gd name="T80" fmla="*/ 2147483647 w 43"/>
              <a:gd name="T81" fmla="*/ 2147483647 h 70"/>
              <a:gd name="T82" fmla="*/ 2147483647 w 43"/>
              <a:gd name="T83" fmla="*/ 2147483647 h 70"/>
              <a:gd name="T84" fmla="*/ 2147483647 w 43"/>
              <a:gd name="T85" fmla="*/ 2147483647 h 70"/>
              <a:gd name="T86" fmla="*/ 2147483647 w 43"/>
              <a:gd name="T87" fmla="*/ 2147483647 h 70"/>
              <a:gd name="T88" fmla="*/ 2147483647 w 43"/>
              <a:gd name="T89" fmla="*/ 2147483647 h 70"/>
              <a:gd name="T90" fmla="*/ 2147483647 w 43"/>
              <a:gd name="T91" fmla="*/ 2147483647 h 70"/>
              <a:gd name="T92" fmla="*/ 2147483647 w 43"/>
              <a:gd name="T93" fmla="*/ 2147483647 h 70"/>
              <a:gd name="T94" fmla="*/ 2147483647 w 43"/>
              <a:gd name="T95" fmla="*/ 2147483647 h 70"/>
              <a:gd name="T96" fmla="*/ 2147483647 w 43"/>
              <a:gd name="T97" fmla="*/ 2147483647 h 70"/>
              <a:gd name="T98" fmla="*/ 2147483647 w 43"/>
              <a:gd name="T99" fmla="*/ 2147483647 h 70"/>
              <a:gd name="T100" fmla="*/ 2147483647 w 43"/>
              <a:gd name="T101" fmla="*/ 2147483647 h 70"/>
              <a:gd name="T102" fmla="*/ 2147483647 w 43"/>
              <a:gd name="T103" fmla="*/ 2147483647 h 70"/>
              <a:gd name="T104" fmla="*/ 2147483647 w 43"/>
              <a:gd name="T105" fmla="*/ 2147483647 h 70"/>
              <a:gd name="T106" fmla="*/ 2147483647 w 43"/>
              <a:gd name="T107" fmla="*/ 2147483647 h 70"/>
              <a:gd name="T108" fmla="*/ 2147483647 w 43"/>
              <a:gd name="T109" fmla="*/ 2147483647 h 70"/>
              <a:gd name="T110" fmla="*/ 2147483647 w 43"/>
              <a:gd name="T111" fmla="*/ 0 h 70"/>
              <a:gd name="T112" fmla="*/ 2147483647 w 43"/>
              <a:gd name="T113" fmla="*/ 0 h 70"/>
              <a:gd name="T114" fmla="*/ 2147483647 w 43"/>
              <a:gd name="T115" fmla="*/ 2147483647 h 70"/>
              <a:gd name="T116" fmla="*/ 2147483647 w 43"/>
              <a:gd name="T117" fmla="*/ 0 h 70"/>
              <a:gd name="T118" fmla="*/ 2147483647 w 43"/>
              <a:gd name="T119" fmla="*/ 2147483647 h 70"/>
              <a:gd name="T120" fmla="*/ 2147483647 w 43"/>
              <a:gd name="T121" fmla="*/ 2147483647 h 7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3"/>
              <a:gd name="T184" fmla="*/ 0 h 70"/>
              <a:gd name="T185" fmla="*/ 43 w 43"/>
              <a:gd name="T186" fmla="*/ 70 h 7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3" h="70">
                <a:moveTo>
                  <a:pt x="27" y="6"/>
                </a:moveTo>
                <a:cubicBezTo>
                  <a:pt x="23" y="13"/>
                  <a:pt x="23" y="13"/>
                  <a:pt x="23" y="13"/>
                </a:cubicBezTo>
                <a:cubicBezTo>
                  <a:pt x="21" y="20"/>
                  <a:pt x="21" y="20"/>
                  <a:pt x="21" y="20"/>
                </a:cubicBezTo>
                <a:cubicBezTo>
                  <a:pt x="22" y="26"/>
                  <a:pt x="22" y="26"/>
                  <a:pt x="22" y="26"/>
                </a:cubicBezTo>
                <a:cubicBezTo>
                  <a:pt x="23" y="32"/>
                  <a:pt x="23" y="32"/>
                  <a:pt x="23" y="32"/>
                </a:cubicBezTo>
                <a:cubicBezTo>
                  <a:pt x="25" y="38"/>
                  <a:pt x="25" y="38"/>
                  <a:pt x="25" y="38"/>
                </a:cubicBezTo>
                <a:cubicBezTo>
                  <a:pt x="22" y="39"/>
                  <a:pt x="22" y="39"/>
                  <a:pt x="22" y="39"/>
                </a:cubicBezTo>
                <a:cubicBezTo>
                  <a:pt x="21" y="45"/>
                  <a:pt x="21" y="45"/>
                  <a:pt x="21" y="45"/>
                </a:cubicBezTo>
                <a:cubicBezTo>
                  <a:pt x="20" y="48"/>
                  <a:pt x="20" y="48"/>
                  <a:pt x="20" y="48"/>
                </a:cubicBezTo>
                <a:cubicBezTo>
                  <a:pt x="23" y="52"/>
                  <a:pt x="23" y="52"/>
                  <a:pt x="23" y="52"/>
                </a:cubicBezTo>
                <a:cubicBezTo>
                  <a:pt x="23" y="54"/>
                  <a:pt x="23" y="54"/>
                  <a:pt x="23" y="54"/>
                </a:cubicBezTo>
                <a:cubicBezTo>
                  <a:pt x="17" y="51"/>
                  <a:pt x="17" y="51"/>
                  <a:pt x="17" y="51"/>
                </a:cubicBezTo>
                <a:cubicBezTo>
                  <a:pt x="11" y="48"/>
                  <a:pt x="11" y="48"/>
                  <a:pt x="11" y="48"/>
                </a:cubicBezTo>
                <a:cubicBezTo>
                  <a:pt x="6" y="48"/>
                  <a:pt x="6" y="48"/>
                  <a:pt x="6" y="48"/>
                </a:cubicBezTo>
                <a:cubicBezTo>
                  <a:pt x="6" y="52"/>
                  <a:pt x="6" y="52"/>
                  <a:pt x="6" y="52"/>
                </a:cubicBezTo>
                <a:cubicBezTo>
                  <a:pt x="0" y="53"/>
                  <a:pt x="0" y="53"/>
                  <a:pt x="0" y="53"/>
                </a:cubicBezTo>
                <a:cubicBezTo>
                  <a:pt x="0" y="64"/>
                  <a:pt x="0" y="64"/>
                  <a:pt x="0" y="64"/>
                </a:cubicBezTo>
                <a:cubicBezTo>
                  <a:pt x="2" y="68"/>
                  <a:pt x="2" y="68"/>
                  <a:pt x="2" y="68"/>
                </a:cubicBezTo>
                <a:cubicBezTo>
                  <a:pt x="6" y="68"/>
                  <a:pt x="6" y="68"/>
                  <a:pt x="6" y="68"/>
                </a:cubicBezTo>
                <a:cubicBezTo>
                  <a:pt x="8" y="69"/>
                  <a:pt x="8" y="69"/>
                  <a:pt x="8" y="69"/>
                </a:cubicBezTo>
                <a:cubicBezTo>
                  <a:pt x="7" y="69"/>
                  <a:pt x="7" y="69"/>
                  <a:pt x="7" y="69"/>
                </a:cubicBezTo>
                <a:cubicBezTo>
                  <a:pt x="9" y="70"/>
                  <a:pt x="9" y="70"/>
                  <a:pt x="9" y="70"/>
                </a:cubicBezTo>
                <a:cubicBezTo>
                  <a:pt x="11" y="69"/>
                  <a:pt x="11" y="69"/>
                  <a:pt x="11" y="69"/>
                </a:cubicBezTo>
                <a:cubicBezTo>
                  <a:pt x="11" y="69"/>
                  <a:pt x="14" y="70"/>
                  <a:pt x="15" y="70"/>
                </a:cubicBezTo>
                <a:cubicBezTo>
                  <a:pt x="15" y="70"/>
                  <a:pt x="18" y="67"/>
                  <a:pt x="18" y="67"/>
                </a:cubicBezTo>
                <a:cubicBezTo>
                  <a:pt x="22" y="63"/>
                  <a:pt x="22" y="63"/>
                  <a:pt x="22" y="63"/>
                </a:cubicBezTo>
                <a:cubicBezTo>
                  <a:pt x="25" y="62"/>
                  <a:pt x="25" y="62"/>
                  <a:pt x="25" y="62"/>
                </a:cubicBezTo>
                <a:cubicBezTo>
                  <a:pt x="24" y="62"/>
                  <a:pt x="24" y="62"/>
                  <a:pt x="24" y="62"/>
                </a:cubicBezTo>
                <a:cubicBezTo>
                  <a:pt x="24" y="61"/>
                  <a:pt x="24" y="61"/>
                  <a:pt x="24" y="61"/>
                </a:cubicBezTo>
                <a:cubicBezTo>
                  <a:pt x="33" y="57"/>
                  <a:pt x="33" y="57"/>
                  <a:pt x="33" y="57"/>
                </a:cubicBezTo>
                <a:cubicBezTo>
                  <a:pt x="37" y="59"/>
                  <a:pt x="37" y="59"/>
                  <a:pt x="37" y="59"/>
                </a:cubicBezTo>
                <a:cubicBezTo>
                  <a:pt x="39" y="62"/>
                  <a:pt x="39" y="62"/>
                  <a:pt x="39" y="62"/>
                </a:cubicBezTo>
                <a:cubicBezTo>
                  <a:pt x="40" y="64"/>
                  <a:pt x="40" y="64"/>
                  <a:pt x="40" y="64"/>
                </a:cubicBezTo>
                <a:cubicBezTo>
                  <a:pt x="43" y="62"/>
                  <a:pt x="43" y="62"/>
                  <a:pt x="43" y="62"/>
                </a:cubicBezTo>
                <a:cubicBezTo>
                  <a:pt x="43" y="59"/>
                  <a:pt x="43" y="59"/>
                  <a:pt x="43" y="59"/>
                </a:cubicBezTo>
                <a:cubicBezTo>
                  <a:pt x="40" y="54"/>
                  <a:pt x="40" y="54"/>
                  <a:pt x="40" y="54"/>
                </a:cubicBezTo>
                <a:cubicBezTo>
                  <a:pt x="40" y="49"/>
                  <a:pt x="40" y="49"/>
                  <a:pt x="40" y="49"/>
                </a:cubicBezTo>
                <a:cubicBezTo>
                  <a:pt x="41" y="49"/>
                  <a:pt x="41" y="49"/>
                  <a:pt x="41" y="49"/>
                </a:cubicBezTo>
                <a:cubicBezTo>
                  <a:pt x="39" y="44"/>
                  <a:pt x="39" y="44"/>
                  <a:pt x="39" y="44"/>
                </a:cubicBezTo>
                <a:cubicBezTo>
                  <a:pt x="38" y="42"/>
                  <a:pt x="38" y="42"/>
                  <a:pt x="38" y="42"/>
                </a:cubicBezTo>
                <a:cubicBezTo>
                  <a:pt x="38" y="42"/>
                  <a:pt x="33" y="41"/>
                  <a:pt x="33" y="41"/>
                </a:cubicBezTo>
                <a:cubicBezTo>
                  <a:pt x="32" y="41"/>
                  <a:pt x="28" y="39"/>
                  <a:pt x="28" y="39"/>
                </a:cubicBezTo>
                <a:cubicBezTo>
                  <a:pt x="26" y="34"/>
                  <a:pt x="26" y="34"/>
                  <a:pt x="26" y="34"/>
                </a:cubicBezTo>
                <a:cubicBezTo>
                  <a:pt x="24" y="26"/>
                  <a:pt x="24" y="26"/>
                  <a:pt x="24" y="26"/>
                </a:cubicBezTo>
                <a:cubicBezTo>
                  <a:pt x="26" y="23"/>
                  <a:pt x="26" y="23"/>
                  <a:pt x="26" y="23"/>
                </a:cubicBezTo>
                <a:cubicBezTo>
                  <a:pt x="25" y="16"/>
                  <a:pt x="25" y="16"/>
                  <a:pt x="25" y="16"/>
                </a:cubicBezTo>
                <a:cubicBezTo>
                  <a:pt x="30" y="16"/>
                  <a:pt x="30" y="16"/>
                  <a:pt x="30" y="16"/>
                </a:cubicBezTo>
                <a:cubicBezTo>
                  <a:pt x="32" y="20"/>
                  <a:pt x="32" y="20"/>
                  <a:pt x="32" y="20"/>
                </a:cubicBezTo>
                <a:cubicBezTo>
                  <a:pt x="36" y="20"/>
                  <a:pt x="36" y="20"/>
                  <a:pt x="36" y="20"/>
                </a:cubicBezTo>
                <a:cubicBezTo>
                  <a:pt x="36" y="17"/>
                  <a:pt x="36" y="17"/>
                  <a:pt x="36" y="17"/>
                </a:cubicBezTo>
                <a:cubicBezTo>
                  <a:pt x="37" y="15"/>
                  <a:pt x="37" y="15"/>
                  <a:pt x="37" y="15"/>
                </a:cubicBezTo>
                <a:cubicBezTo>
                  <a:pt x="38" y="16"/>
                  <a:pt x="38" y="16"/>
                  <a:pt x="38" y="16"/>
                </a:cubicBezTo>
                <a:cubicBezTo>
                  <a:pt x="37" y="10"/>
                  <a:pt x="37" y="10"/>
                  <a:pt x="37" y="10"/>
                </a:cubicBezTo>
                <a:cubicBezTo>
                  <a:pt x="39" y="6"/>
                  <a:pt x="39" y="6"/>
                  <a:pt x="39" y="6"/>
                </a:cubicBezTo>
                <a:cubicBezTo>
                  <a:pt x="39" y="2"/>
                  <a:pt x="39" y="2"/>
                  <a:pt x="39" y="2"/>
                </a:cubicBezTo>
                <a:cubicBezTo>
                  <a:pt x="37" y="0"/>
                  <a:pt x="37" y="0"/>
                  <a:pt x="37" y="0"/>
                </a:cubicBezTo>
                <a:cubicBezTo>
                  <a:pt x="35" y="0"/>
                  <a:pt x="35" y="0"/>
                  <a:pt x="35" y="0"/>
                </a:cubicBezTo>
                <a:cubicBezTo>
                  <a:pt x="28" y="1"/>
                  <a:pt x="28" y="1"/>
                  <a:pt x="28" y="1"/>
                </a:cubicBezTo>
                <a:cubicBezTo>
                  <a:pt x="27" y="0"/>
                  <a:pt x="27" y="0"/>
                  <a:pt x="27" y="0"/>
                </a:cubicBezTo>
                <a:cubicBezTo>
                  <a:pt x="27" y="5"/>
                  <a:pt x="27" y="5"/>
                  <a:pt x="27" y="5"/>
                </a:cubicBezTo>
                <a:lnTo>
                  <a:pt x="27" y="6"/>
                </a:lnTo>
                <a:close/>
              </a:path>
            </a:pathLst>
          </a:custGeom>
          <a:solidFill>
            <a:schemeClr val="bg1"/>
          </a:solidFill>
          <a:ln w="9525">
            <a:solidFill>
              <a:schemeClr val="bg2"/>
            </a:solidFill>
            <a:round/>
            <a:headEnd/>
            <a:tailEnd/>
          </a:ln>
        </p:spPr>
        <p:txBody>
          <a:bodyPr/>
          <a:lstStyle/>
          <a:p>
            <a:endParaRPr lang="el-GR"/>
          </a:p>
        </p:txBody>
      </p:sp>
      <p:sp>
        <p:nvSpPr>
          <p:cNvPr id="14449" name="Freeform 382"/>
          <p:cNvSpPr>
            <a:spLocks/>
          </p:cNvSpPr>
          <p:nvPr/>
        </p:nvSpPr>
        <p:spPr bwMode="auto">
          <a:xfrm>
            <a:off x="4379913" y="4275138"/>
            <a:ext cx="187325" cy="141287"/>
          </a:xfrm>
          <a:custGeom>
            <a:avLst/>
            <a:gdLst>
              <a:gd name="T0" fmla="*/ 2147483647 w 144"/>
              <a:gd name="T1" fmla="*/ 2147483647 h 109"/>
              <a:gd name="T2" fmla="*/ 2147483647 w 144"/>
              <a:gd name="T3" fmla="*/ 2147483647 h 109"/>
              <a:gd name="T4" fmla="*/ 2147483647 w 144"/>
              <a:gd name="T5" fmla="*/ 2147483647 h 109"/>
              <a:gd name="T6" fmla="*/ 2147483647 w 144"/>
              <a:gd name="T7" fmla="*/ 2147483647 h 109"/>
              <a:gd name="T8" fmla="*/ 2147483647 w 144"/>
              <a:gd name="T9" fmla="*/ 2147483647 h 109"/>
              <a:gd name="T10" fmla="*/ 2147483647 w 144"/>
              <a:gd name="T11" fmla="*/ 2147483647 h 109"/>
              <a:gd name="T12" fmla="*/ 2147483647 w 144"/>
              <a:gd name="T13" fmla="*/ 0 h 109"/>
              <a:gd name="T14" fmla="*/ 2147483647 w 144"/>
              <a:gd name="T15" fmla="*/ 0 h 109"/>
              <a:gd name="T16" fmla="*/ 2147483647 w 144"/>
              <a:gd name="T17" fmla="*/ 2147483647 h 109"/>
              <a:gd name="T18" fmla="*/ 2147483647 w 144"/>
              <a:gd name="T19" fmla="*/ 2147483647 h 109"/>
              <a:gd name="T20" fmla="*/ 2147483647 w 144"/>
              <a:gd name="T21" fmla="*/ 2147483647 h 109"/>
              <a:gd name="T22" fmla="*/ 0 w 144"/>
              <a:gd name="T23" fmla="*/ 2147483647 h 109"/>
              <a:gd name="T24" fmla="*/ 0 w 144"/>
              <a:gd name="T25" fmla="*/ 2147483647 h 109"/>
              <a:gd name="T26" fmla="*/ 2147483647 w 144"/>
              <a:gd name="T27" fmla="*/ 2147483647 h 109"/>
              <a:gd name="T28" fmla="*/ 2147483647 w 144"/>
              <a:gd name="T29" fmla="*/ 2147483647 h 109"/>
              <a:gd name="T30" fmla="*/ 2147483647 w 144"/>
              <a:gd name="T31" fmla="*/ 2147483647 h 109"/>
              <a:gd name="T32" fmla="*/ 2147483647 w 144"/>
              <a:gd name="T33" fmla="*/ 2147483647 h 109"/>
              <a:gd name="T34" fmla="*/ 2147483647 w 144"/>
              <a:gd name="T35" fmla="*/ 2147483647 h 109"/>
              <a:gd name="T36" fmla="*/ 2147483647 w 144"/>
              <a:gd name="T37" fmla="*/ 2147483647 h 109"/>
              <a:gd name="T38" fmla="*/ 2147483647 w 144"/>
              <a:gd name="T39" fmla="*/ 2147483647 h 10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4"/>
              <a:gd name="T61" fmla="*/ 0 h 109"/>
              <a:gd name="T62" fmla="*/ 144 w 144"/>
              <a:gd name="T63" fmla="*/ 109 h 10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4" h="109">
                <a:moveTo>
                  <a:pt x="114" y="79"/>
                </a:moveTo>
                <a:lnTo>
                  <a:pt x="120" y="79"/>
                </a:lnTo>
                <a:lnTo>
                  <a:pt x="138" y="55"/>
                </a:lnTo>
                <a:lnTo>
                  <a:pt x="144" y="49"/>
                </a:lnTo>
                <a:lnTo>
                  <a:pt x="132" y="49"/>
                </a:lnTo>
                <a:lnTo>
                  <a:pt x="108" y="25"/>
                </a:lnTo>
                <a:lnTo>
                  <a:pt x="96" y="0"/>
                </a:lnTo>
                <a:lnTo>
                  <a:pt x="90" y="0"/>
                </a:lnTo>
                <a:lnTo>
                  <a:pt x="54" y="19"/>
                </a:lnTo>
                <a:lnTo>
                  <a:pt x="24" y="43"/>
                </a:lnTo>
                <a:lnTo>
                  <a:pt x="6" y="67"/>
                </a:lnTo>
                <a:lnTo>
                  <a:pt x="0" y="85"/>
                </a:lnTo>
                <a:lnTo>
                  <a:pt x="0" y="97"/>
                </a:lnTo>
                <a:lnTo>
                  <a:pt x="6" y="109"/>
                </a:lnTo>
                <a:lnTo>
                  <a:pt x="36" y="103"/>
                </a:lnTo>
                <a:lnTo>
                  <a:pt x="36" y="109"/>
                </a:lnTo>
                <a:lnTo>
                  <a:pt x="42" y="85"/>
                </a:lnTo>
                <a:lnTo>
                  <a:pt x="72" y="85"/>
                </a:lnTo>
                <a:lnTo>
                  <a:pt x="96" y="85"/>
                </a:lnTo>
                <a:lnTo>
                  <a:pt x="114" y="79"/>
                </a:lnTo>
                <a:close/>
              </a:path>
            </a:pathLst>
          </a:custGeom>
          <a:solidFill>
            <a:schemeClr val="bg1"/>
          </a:solidFill>
          <a:ln w="9525">
            <a:solidFill>
              <a:schemeClr val="bg2"/>
            </a:solidFill>
            <a:round/>
            <a:headEnd/>
            <a:tailEnd/>
          </a:ln>
        </p:spPr>
        <p:txBody>
          <a:bodyPr/>
          <a:lstStyle/>
          <a:p>
            <a:endParaRPr lang="el-GR"/>
          </a:p>
        </p:txBody>
      </p:sp>
      <p:sp>
        <p:nvSpPr>
          <p:cNvPr id="14450" name="Freeform 383"/>
          <p:cNvSpPr>
            <a:spLocks/>
          </p:cNvSpPr>
          <p:nvPr/>
        </p:nvSpPr>
        <p:spPr bwMode="auto">
          <a:xfrm>
            <a:off x="4379913" y="4275138"/>
            <a:ext cx="187325" cy="141287"/>
          </a:xfrm>
          <a:custGeom>
            <a:avLst/>
            <a:gdLst>
              <a:gd name="T0" fmla="*/ 2147483647 w 144"/>
              <a:gd name="T1" fmla="*/ 2147483647 h 109"/>
              <a:gd name="T2" fmla="*/ 2147483647 w 144"/>
              <a:gd name="T3" fmla="*/ 2147483647 h 109"/>
              <a:gd name="T4" fmla="*/ 2147483647 w 144"/>
              <a:gd name="T5" fmla="*/ 2147483647 h 109"/>
              <a:gd name="T6" fmla="*/ 2147483647 w 144"/>
              <a:gd name="T7" fmla="*/ 2147483647 h 109"/>
              <a:gd name="T8" fmla="*/ 2147483647 w 144"/>
              <a:gd name="T9" fmla="*/ 2147483647 h 109"/>
              <a:gd name="T10" fmla="*/ 2147483647 w 144"/>
              <a:gd name="T11" fmla="*/ 2147483647 h 109"/>
              <a:gd name="T12" fmla="*/ 2147483647 w 144"/>
              <a:gd name="T13" fmla="*/ 0 h 109"/>
              <a:gd name="T14" fmla="*/ 2147483647 w 144"/>
              <a:gd name="T15" fmla="*/ 0 h 109"/>
              <a:gd name="T16" fmla="*/ 2147483647 w 144"/>
              <a:gd name="T17" fmla="*/ 2147483647 h 109"/>
              <a:gd name="T18" fmla="*/ 2147483647 w 144"/>
              <a:gd name="T19" fmla="*/ 2147483647 h 109"/>
              <a:gd name="T20" fmla="*/ 2147483647 w 144"/>
              <a:gd name="T21" fmla="*/ 2147483647 h 109"/>
              <a:gd name="T22" fmla="*/ 0 w 144"/>
              <a:gd name="T23" fmla="*/ 2147483647 h 109"/>
              <a:gd name="T24" fmla="*/ 0 w 144"/>
              <a:gd name="T25" fmla="*/ 2147483647 h 109"/>
              <a:gd name="T26" fmla="*/ 2147483647 w 144"/>
              <a:gd name="T27" fmla="*/ 2147483647 h 109"/>
              <a:gd name="T28" fmla="*/ 2147483647 w 144"/>
              <a:gd name="T29" fmla="*/ 2147483647 h 109"/>
              <a:gd name="T30" fmla="*/ 2147483647 w 144"/>
              <a:gd name="T31" fmla="*/ 2147483647 h 109"/>
              <a:gd name="T32" fmla="*/ 2147483647 w 144"/>
              <a:gd name="T33" fmla="*/ 2147483647 h 109"/>
              <a:gd name="T34" fmla="*/ 2147483647 w 144"/>
              <a:gd name="T35" fmla="*/ 2147483647 h 109"/>
              <a:gd name="T36" fmla="*/ 2147483647 w 144"/>
              <a:gd name="T37" fmla="*/ 2147483647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4"/>
              <a:gd name="T58" fmla="*/ 0 h 109"/>
              <a:gd name="T59" fmla="*/ 144 w 144"/>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4" h="109">
                <a:moveTo>
                  <a:pt x="114" y="79"/>
                </a:moveTo>
                <a:lnTo>
                  <a:pt x="120" y="79"/>
                </a:lnTo>
                <a:lnTo>
                  <a:pt x="138" y="55"/>
                </a:lnTo>
                <a:lnTo>
                  <a:pt x="144" y="49"/>
                </a:lnTo>
                <a:lnTo>
                  <a:pt x="132" y="49"/>
                </a:lnTo>
                <a:lnTo>
                  <a:pt x="108" y="25"/>
                </a:lnTo>
                <a:lnTo>
                  <a:pt x="96" y="0"/>
                </a:lnTo>
                <a:lnTo>
                  <a:pt x="90" y="0"/>
                </a:lnTo>
                <a:lnTo>
                  <a:pt x="54" y="19"/>
                </a:lnTo>
                <a:lnTo>
                  <a:pt x="24" y="43"/>
                </a:lnTo>
                <a:lnTo>
                  <a:pt x="6" y="67"/>
                </a:lnTo>
                <a:lnTo>
                  <a:pt x="0" y="85"/>
                </a:lnTo>
                <a:lnTo>
                  <a:pt x="0" y="97"/>
                </a:lnTo>
                <a:lnTo>
                  <a:pt x="6" y="109"/>
                </a:lnTo>
                <a:lnTo>
                  <a:pt x="36" y="103"/>
                </a:lnTo>
                <a:lnTo>
                  <a:pt x="36" y="109"/>
                </a:lnTo>
                <a:lnTo>
                  <a:pt x="42" y="85"/>
                </a:lnTo>
                <a:lnTo>
                  <a:pt x="72" y="85"/>
                </a:lnTo>
                <a:lnTo>
                  <a:pt x="96" y="85"/>
                </a:lnTo>
              </a:path>
            </a:pathLst>
          </a:custGeom>
          <a:solidFill>
            <a:schemeClr val="bg1"/>
          </a:solidFill>
          <a:ln w="9525">
            <a:solidFill>
              <a:schemeClr val="bg2"/>
            </a:solidFill>
            <a:round/>
            <a:headEnd/>
            <a:tailEnd/>
          </a:ln>
        </p:spPr>
        <p:txBody>
          <a:bodyPr/>
          <a:lstStyle/>
          <a:p>
            <a:endParaRPr lang="el-GR"/>
          </a:p>
        </p:txBody>
      </p:sp>
      <p:sp>
        <p:nvSpPr>
          <p:cNvPr id="14451" name="Freeform 384"/>
          <p:cNvSpPr>
            <a:spLocks/>
          </p:cNvSpPr>
          <p:nvPr/>
        </p:nvSpPr>
        <p:spPr bwMode="auto">
          <a:xfrm>
            <a:off x="4503738" y="4378325"/>
            <a:ext cx="23812" cy="6350"/>
          </a:xfrm>
          <a:custGeom>
            <a:avLst/>
            <a:gdLst>
              <a:gd name="T0" fmla="*/ 0 w 18"/>
              <a:gd name="T1" fmla="*/ 2147483647 h 6"/>
              <a:gd name="T2" fmla="*/ 2147483647 w 18"/>
              <a:gd name="T3" fmla="*/ 2147483647 h 6"/>
              <a:gd name="T4" fmla="*/ 2147483647 w 18"/>
              <a:gd name="T5" fmla="*/ 0 h 6"/>
              <a:gd name="T6" fmla="*/ 0 w 18"/>
              <a:gd name="T7" fmla="*/ 2147483647 h 6"/>
              <a:gd name="T8" fmla="*/ 0 60000 65536"/>
              <a:gd name="T9" fmla="*/ 0 60000 65536"/>
              <a:gd name="T10" fmla="*/ 0 60000 65536"/>
              <a:gd name="T11" fmla="*/ 0 60000 65536"/>
              <a:gd name="T12" fmla="*/ 0 w 18"/>
              <a:gd name="T13" fmla="*/ 0 h 6"/>
              <a:gd name="T14" fmla="*/ 18 w 18"/>
              <a:gd name="T15" fmla="*/ 6 h 6"/>
            </a:gdLst>
            <a:ahLst/>
            <a:cxnLst>
              <a:cxn ang="T8">
                <a:pos x="T0" y="T1"/>
              </a:cxn>
              <a:cxn ang="T9">
                <a:pos x="T2" y="T3"/>
              </a:cxn>
              <a:cxn ang="T10">
                <a:pos x="T4" y="T5"/>
              </a:cxn>
              <a:cxn ang="T11">
                <a:pos x="T6" y="T7"/>
              </a:cxn>
            </a:cxnLst>
            <a:rect l="T12" t="T13" r="T14" b="T15"/>
            <a:pathLst>
              <a:path w="18" h="6">
                <a:moveTo>
                  <a:pt x="0" y="6"/>
                </a:moveTo>
                <a:lnTo>
                  <a:pt x="6" y="6"/>
                </a:lnTo>
                <a:lnTo>
                  <a:pt x="18" y="0"/>
                </a:lnTo>
                <a:lnTo>
                  <a:pt x="0" y="6"/>
                </a:lnTo>
                <a:close/>
              </a:path>
            </a:pathLst>
          </a:custGeom>
          <a:solidFill>
            <a:schemeClr val="bg1"/>
          </a:solidFill>
          <a:ln w="9525">
            <a:solidFill>
              <a:schemeClr val="bg2"/>
            </a:solidFill>
            <a:round/>
            <a:headEnd/>
            <a:tailEnd/>
          </a:ln>
        </p:spPr>
        <p:txBody>
          <a:bodyPr/>
          <a:lstStyle/>
          <a:p>
            <a:endParaRPr lang="el-GR"/>
          </a:p>
        </p:txBody>
      </p:sp>
      <p:sp>
        <p:nvSpPr>
          <p:cNvPr id="14452" name="Freeform 385"/>
          <p:cNvSpPr>
            <a:spLocks/>
          </p:cNvSpPr>
          <p:nvPr/>
        </p:nvSpPr>
        <p:spPr bwMode="auto">
          <a:xfrm>
            <a:off x="4503738" y="4378325"/>
            <a:ext cx="23812" cy="6350"/>
          </a:xfrm>
          <a:custGeom>
            <a:avLst/>
            <a:gdLst>
              <a:gd name="T0" fmla="*/ 0 w 18"/>
              <a:gd name="T1" fmla="*/ 2147483647 h 6"/>
              <a:gd name="T2" fmla="*/ 2147483647 w 18"/>
              <a:gd name="T3" fmla="*/ 2147483647 h 6"/>
              <a:gd name="T4" fmla="*/ 2147483647 w 18"/>
              <a:gd name="T5" fmla="*/ 0 h 6"/>
              <a:gd name="T6" fmla="*/ 0 60000 65536"/>
              <a:gd name="T7" fmla="*/ 0 60000 65536"/>
              <a:gd name="T8" fmla="*/ 0 60000 65536"/>
              <a:gd name="T9" fmla="*/ 0 w 18"/>
              <a:gd name="T10" fmla="*/ 0 h 6"/>
              <a:gd name="T11" fmla="*/ 18 w 18"/>
              <a:gd name="T12" fmla="*/ 6 h 6"/>
            </a:gdLst>
            <a:ahLst/>
            <a:cxnLst>
              <a:cxn ang="T6">
                <a:pos x="T0" y="T1"/>
              </a:cxn>
              <a:cxn ang="T7">
                <a:pos x="T2" y="T3"/>
              </a:cxn>
              <a:cxn ang="T8">
                <a:pos x="T4" y="T5"/>
              </a:cxn>
            </a:cxnLst>
            <a:rect l="T9" t="T10" r="T11" b="T12"/>
            <a:pathLst>
              <a:path w="18" h="6">
                <a:moveTo>
                  <a:pt x="0" y="6"/>
                </a:moveTo>
                <a:lnTo>
                  <a:pt x="6" y="6"/>
                </a:lnTo>
                <a:lnTo>
                  <a:pt x="18" y="0"/>
                </a:lnTo>
              </a:path>
            </a:pathLst>
          </a:custGeom>
          <a:solidFill>
            <a:schemeClr val="bg1"/>
          </a:solidFill>
          <a:ln w="9525">
            <a:solidFill>
              <a:schemeClr val="bg2"/>
            </a:solidFill>
            <a:round/>
            <a:headEnd/>
            <a:tailEnd/>
          </a:ln>
        </p:spPr>
        <p:txBody>
          <a:bodyPr/>
          <a:lstStyle/>
          <a:p>
            <a:endParaRPr lang="el-GR"/>
          </a:p>
        </p:txBody>
      </p:sp>
      <p:sp>
        <p:nvSpPr>
          <p:cNvPr id="14453" name="Freeform 386"/>
          <p:cNvSpPr>
            <a:spLocks/>
          </p:cNvSpPr>
          <p:nvPr/>
        </p:nvSpPr>
        <p:spPr bwMode="auto">
          <a:xfrm>
            <a:off x="4425950" y="4384675"/>
            <a:ext cx="101600" cy="131763"/>
          </a:xfrm>
          <a:custGeom>
            <a:avLst/>
            <a:gdLst>
              <a:gd name="T0" fmla="*/ 2147483647 w 78"/>
              <a:gd name="T1" fmla="*/ 2147483647 h 102"/>
              <a:gd name="T2" fmla="*/ 2147483647 w 78"/>
              <a:gd name="T3" fmla="*/ 0 h 102"/>
              <a:gd name="T4" fmla="*/ 2147483647 w 78"/>
              <a:gd name="T5" fmla="*/ 0 h 102"/>
              <a:gd name="T6" fmla="*/ 2147483647 w 78"/>
              <a:gd name="T7" fmla="*/ 0 h 102"/>
              <a:gd name="T8" fmla="*/ 0 w 78"/>
              <a:gd name="T9" fmla="*/ 2147483647 h 102"/>
              <a:gd name="T10" fmla="*/ 2147483647 w 78"/>
              <a:gd name="T11" fmla="*/ 2147483647 h 102"/>
              <a:gd name="T12" fmla="*/ 0 w 78"/>
              <a:gd name="T13" fmla="*/ 2147483647 h 102"/>
              <a:gd name="T14" fmla="*/ 0 w 78"/>
              <a:gd name="T15" fmla="*/ 2147483647 h 102"/>
              <a:gd name="T16" fmla="*/ 2147483647 w 78"/>
              <a:gd name="T17" fmla="*/ 2147483647 h 102"/>
              <a:gd name="T18" fmla="*/ 2147483647 w 78"/>
              <a:gd name="T19" fmla="*/ 2147483647 h 102"/>
              <a:gd name="T20" fmla="*/ 2147483647 w 78"/>
              <a:gd name="T21" fmla="*/ 2147483647 h 102"/>
              <a:gd name="T22" fmla="*/ 2147483647 w 78"/>
              <a:gd name="T23" fmla="*/ 2147483647 h 102"/>
              <a:gd name="T24" fmla="*/ 2147483647 w 78"/>
              <a:gd name="T25" fmla="*/ 2147483647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8"/>
              <a:gd name="T40" fmla="*/ 0 h 102"/>
              <a:gd name="T41" fmla="*/ 78 w 78"/>
              <a:gd name="T42" fmla="*/ 102 h 1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8" h="102">
                <a:moveTo>
                  <a:pt x="60" y="6"/>
                </a:moveTo>
                <a:lnTo>
                  <a:pt x="60" y="0"/>
                </a:lnTo>
                <a:lnTo>
                  <a:pt x="36" y="0"/>
                </a:lnTo>
                <a:lnTo>
                  <a:pt x="6" y="0"/>
                </a:lnTo>
                <a:lnTo>
                  <a:pt x="0" y="24"/>
                </a:lnTo>
                <a:lnTo>
                  <a:pt x="12" y="42"/>
                </a:lnTo>
                <a:lnTo>
                  <a:pt x="0" y="66"/>
                </a:lnTo>
                <a:lnTo>
                  <a:pt x="0" y="84"/>
                </a:lnTo>
                <a:lnTo>
                  <a:pt x="6" y="102"/>
                </a:lnTo>
                <a:lnTo>
                  <a:pt x="36" y="102"/>
                </a:lnTo>
                <a:lnTo>
                  <a:pt x="78" y="90"/>
                </a:lnTo>
                <a:lnTo>
                  <a:pt x="60" y="36"/>
                </a:lnTo>
                <a:lnTo>
                  <a:pt x="60" y="6"/>
                </a:lnTo>
                <a:close/>
              </a:path>
            </a:pathLst>
          </a:custGeom>
          <a:solidFill>
            <a:schemeClr val="bg1"/>
          </a:solidFill>
          <a:ln w="9525">
            <a:solidFill>
              <a:schemeClr val="bg2"/>
            </a:solidFill>
            <a:round/>
            <a:headEnd/>
            <a:tailEnd/>
          </a:ln>
        </p:spPr>
        <p:txBody>
          <a:bodyPr/>
          <a:lstStyle/>
          <a:p>
            <a:endParaRPr lang="el-GR"/>
          </a:p>
        </p:txBody>
      </p:sp>
      <p:sp>
        <p:nvSpPr>
          <p:cNvPr id="14454" name="Freeform 387"/>
          <p:cNvSpPr>
            <a:spLocks/>
          </p:cNvSpPr>
          <p:nvPr/>
        </p:nvSpPr>
        <p:spPr bwMode="auto">
          <a:xfrm>
            <a:off x="4576763" y="4283075"/>
            <a:ext cx="296862" cy="266700"/>
          </a:xfrm>
          <a:custGeom>
            <a:avLst/>
            <a:gdLst>
              <a:gd name="T0" fmla="*/ 2147483647 w 228"/>
              <a:gd name="T1" fmla="*/ 2147483647 h 205"/>
              <a:gd name="T2" fmla="*/ 2147483647 w 228"/>
              <a:gd name="T3" fmla="*/ 2147483647 h 205"/>
              <a:gd name="T4" fmla="*/ 2147483647 w 228"/>
              <a:gd name="T5" fmla="*/ 2147483647 h 205"/>
              <a:gd name="T6" fmla="*/ 2147483647 w 228"/>
              <a:gd name="T7" fmla="*/ 2147483647 h 205"/>
              <a:gd name="T8" fmla="*/ 2147483647 w 228"/>
              <a:gd name="T9" fmla="*/ 2147483647 h 205"/>
              <a:gd name="T10" fmla="*/ 2147483647 w 228"/>
              <a:gd name="T11" fmla="*/ 2147483647 h 205"/>
              <a:gd name="T12" fmla="*/ 2147483647 w 228"/>
              <a:gd name="T13" fmla="*/ 2147483647 h 205"/>
              <a:gd name="T14" fmla="*/ 2147483647 w 228"/>
              <a:gd name="T15" fmla="*/ 2147483647 h 205"/>
              <a:gd name="T16" fmla="*/ 2147483647 w 228"/>
              <a:gd name="T17" fmla="*/ 2147483647 h 205"/>
              <a:gd name="T18" fmla="*/ 2147483647 w 228"/>
              <a:gd name="T19" fmla="*/ 0 h 205"/>
              <a:gd name="T20" fmla="*/ 2147483647 w 228"/>
              <a:gd name="T21" fmla="*/ 2147483647 h 205"/>
              <a:gd name="T22" fmla="*/ 2147483647 w 228"/>
              <a:gd name="T23" fmla="*/ 2147483647 h 205"/>
              <a:gd name="T24" fmla="*/ 2147483647 w 228"/>
              <a:gd name="T25" fmla="*/ 2147483647 h 205"/>
              <a:gd name="T26" fmla="*/ 2147483647 w 228"/>
              <a:gd name="T27" fmla="*/ 2147483647 h 205"/>
              <a:gd name="T28" fmla="*/ 2147483647 w 228"/>
              <a:gd name="T29" fmla="*/ 2147483647 h 205"/>
              <a:gd name="T30" fmla="*/ 2147483647 w 228"/>
              <a:gd name="T31" fmla="*/ 2147483647 h 205"/>
              <a:gd name="T32" fmla="*/ 2147483647 w 228"/>
              <a:gd name="T33" fmla="*/ 2147483647 h 205"/>
              <a:gd name="T34" fmla="*/ 2147483647 w 228"/>
              <a:gd name="T35" fmla="*/ 2147483647 h 205"/>
              <a:gd name="T36" fmla="*/ 2147483647 w 228"/>
              <a:gd name="T37" fmla="*/ 2147483647 h 205"/>
              <a:gd name="T38" fmla="*/ 0 w 228"/>
              <a:gd name="T39" fmla="*/ 2147483647 h 205"/>
              <a:gd name="T40" fmla="*/ 0 w 228"/>
              <a:gd name="T41" fmla="*/ 2147483647 h 205"/>
              <a:gd name="T42" fmla="*/ 2147483647 w 228"/>
              <a:gd name="T43" fmla="*/ 2147483647 h 205"/>
              <a:gd name="T44" fmla="*/ 2147483647 w 228"/>
              <a:gd name="T45" fmla="*/ 2147483647 h 205"/>
              <a:gd name="T46" fmla="*/ 2147483647 w 228"/>
              <a:gd name="T47" fmla="*/ 2147483647 h 205"/>
              <a:gd name="T48" fmla="*/ 2147483647 w 228"/>
              <a:gd name="T49" fmla="*/ 2147483647 h 205"/>
              <a:gd name="T50" fmla="*/ 2147483647 w 228"/>
              <a:gd name="T51" fmla="*/ 2147483647 h 205"/>
              <a:gd name="T52" fmla="*/ 2147483647 w 228"/>
              <a:gd name="T53" fmla="*/ 2147483647 h 20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8"/>
              <a:gd name="T82" fmla="*/ 0 h 205"/>
              <a:gd name="T83" fmla="*/ 228 w 228"/>
              <a:gd name="T84" fmla="*/ 205 h 20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8" h="205">
                <a:moveTo>
                  <a:pt x="120" y="151"/>
                </a:moveTo>
                <a:lnTo>
                  <a:pt x="150" y="163"/>
                </a:lnTo>
                <a:lnTo>
                  <a:pt x="180" y="121"/>
                </a:lnTo>
                <a:lnTo>
                  <a:pt x="198" y="73"/>
                </a:lnTo>
                <a:lnTo>
                  <a:pt x="204" y="55"/>
                </a:lnTo>
                <a:lnTo>
                  <a:pt x="222" y="49"/>
                </a:lnTo>
                <a:lnTo>
                  <a:pt x="228" y="31"/>
                </a:lnTo>
                <a:lnTo>
                  <a:pt x="210" y="25"/>
                </a:lnTo>
                <a:lnTo>
                  <a:pt x="198" y="7"/>
                </a:lnTo>
                <a:lnTo>
                  <a:pt x="204" y="0"/>
                </a:lnTo>
                <a:lnTo>
                  <a:pt x="174" y="25"/>
                </a:lnTo>
                <a:lnTo>
                  <a:pt x="144" y="31"/>
                </a:lnTo>
                <a:lnTo>
                  <a:pt x="108" y="31"/>
                </a:lnTo>
                <a:lnTo>
                  <a:pt x="84" y="43"/>
                </a:lnTo>
                <a:lnTo>
                  <a:pt x="48" y="31"/>
                </a:lnTo>
                <a:lnTo>
                  <a:pt x="24" y="31"/>
                </a:lnTo>
                <a:lnTo>
                  <a:pt x="12" y="49"/>
                </a:lnTo>
                <a:lnTo>
                  <a:pt x="12" y="67"/>
                </a:lnTo>
                <a:lnTo>
                  <a:pt x="12" y="91"/>
                </a:lnTo>
                <a:lnTo>
                  <a:pt x="0" y="133"/>
                </a:lnTo>
                <a:lnTo>
                  <a:pt x="0" y="163"/>
                </a:lnTo>
                <a:lnTo>
                  <a:pt x="24" y="163"/>
                </a:lnTo>
                <a:lnTo>
                  <a:pt x="48" y="193"/>
                </a:lnTo>
                <a:lnTo>
                  <a:pt x="72" y="199"/>
                </a:lnTo>
                <a:lnTo>
                  <a:pt x="96" y="205"/>
                </a:lnTo>
                <a:lnTo>
                  <a:pt x="102" y="175"/>
                </a:lnTo>
                <a:lnTo>
                  <a:pt x="120" y="151"/>
                </a:lnTo>
                <a:close/>
              </a:path>
            </a:pathLst>
          </a:custGeom>
          <a:solidFill>
            <a:schemeClr val="bg1"/>
          </a:solidFill>
          <a:ln w="9525">
            <a:solidFill>
              <a:schemeClr val="bg2"/>
            </a:solidFill>
            <a:round/>
            <a:headEnd/>
            <a:tailEnd/>
          </a:ln>
        </p:spPr>
        <p:txBody>
          <a:bodyPr/>
          <a:lstStyle/>
          <a:p>
            <a:endParaRPr lang="el-GR"/>
          </a:p>
        </p:txBody>
      </p:sp>
      <p:sp>
        <p:nvSpPr>
          <p:cNvPr id="14455" name="Freeform 388"/>
          <p:cNvSpPr>
            <a:spLocks/>
          </p:cNvSpPr>
          <p:nvPr/>
        </p:nvSpPr>
        <p:spPr bwMode="auto">
          <a:xfrm>
            <a:off x="4865688" y="4384675"/>
            <a:ext cx="320675" cy="187325"/>
          </a:xfrm>
          <a:custGeom>
            <a:avLst/>
            <a:gdLst>
              <a:gd name="T0" fmla="*/ 2147483647 w 246"/>
              <a:gd name="T1" fmla="*/ 2147483647 h 144"/>
              <a:gd name="T2" fmla="*/ 2147483647 w 246"/>
              <a:gd name="T3" fmla="*/ 2147483647 h 144"/>
              <a:gd name="T4" fmla="*/ 2147483647 w 246"/>
              <a:gd name="T5" fmla="*/ 2147483647 h 144"/>
              <a:gd name="T6" fmla="*/ 2147483647 w 246"/>
              <a:gd name="T7" fmla="*/ 2147483647 h 144"/>
              <a:gd name="T8" fmla="*/ 0 w 246"/>
              <a:gd name="T9" fmla="*/ 2147483647 h 144"/>
              <a:gd name="T10" fmla="*/ 2147483647 w 246"/>
              <a:gd name="T11" fmla="*/ 2147483647 h 144"/>
              <a:gd name="T12" fmla="*/ 2147483647 w 246"/>
              <a:gd name="T13" fmla="*/ 2147483647 h 144"/>
              <a:gd name="T14" fmla="*/ 2147483647 w 246"/>
              <a:gd name="T15" fmla="*/ 2147483647 h 144"/>
              <a:gd name="T16" fmla="*/ 2147483647 w 246"/>
              <a:gd name="T17" fmla="*/ 2147483647 h 144"/>
              <a:gd name="T18" fmla="*/ 2147483647 w 246"/>
              <a:gd name="T19" fmla="*/ 2147483647 h 144"/>
              <a:gd name="T20" fmla="*/ 2147483647 w 246"/>
              <a:gd name="T21" fmla="*/ 2147483647 h 144"/>
              <a:gd name="T22" fmla="*/ 2147483647 w 246"/>
              <a:gd name="T23" fmla="*/ 2147483647 h 144"/>
              <a:gd name="T24" fmla="*/ 2147483647 w 246"/>
              <a:gd name="T25" fmla="*/ 2147483647 h 144"/>
              <a:gd name="T26" fmla="*/ 2147483647 w 246"/>
              <a:gd name="T27" fmla="*/ 2147483647 h 144"/>
              <a:gd name="T28" fmla="*/ 2147483647 w 246"/>
              <a:gd name="T29" fmla="*/ 2147483647 h 144"/>
              <a:gd name="T30" fmla="*/ 2147483647 w 246"/>
              <a:gd name="T31" fmla="*/ 2147483647 h 144"/>
              <a:gd name="T32" fmla="*/ 2147483647 w 246"/>
              <a:gd name="T33" fmla="*/ 2147483647 h 144"/>
              <a:gd name="T34" fmla="*/ 2147483647 w 246"/>
              <a:gd name="T35" fmla="*/ 2147483647 h 144"/>
              <a:gd name="T36" fmla="*/ 2147483647 w 246"/>
              <a:gd name="T37" fmla="*/ 2147483647 h 144"/>
              <a:gd name="T38" fmla="*/ 2147483647 w 246"/>
              <a:gd name="T39" fmla="*/ 0 h 144"/>
              <a:gd name="T40" fmla="*/ 2147483647 w 246"/>
              <a:gd name="T41" fmla="*/ 2147483647 h 144"/>
              <a:gd name="T42" fmla="*/ 2147483647 w 246"/>
              <a:gd name="T43" fmla="*/ 2147483647 h 1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6"/>
              <a:gd name="T67" fmla="*/ 0 h 144"/>
              <a:gd name="T68" fmla="*/ 246 w 246"/>
              <a:gd name="T69" fmla="*/ 144 h 1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6" h="144">
                <a:moveTo>
                  <a:pt x="78" y="36"/>
                </a:moveTo>
                <a:lnTo>
                  <a:pt x="72" y="48"/>
                </a:lnTo>
                <a:lnTo>
                  <a:pt x="36" y="60"/>
                </a:lnTo>
                <a:lnTo>
                  <a:pt x="12" y="66"/>
                </a:lnTo>
                <a:lnTo>
                  <a:pt x="0" y="102"/>
                </a:lnTo>
                <a:lnTo>
                  <a:pt x="12" y="132"/>
                </a:lnTo>
                <a:lnTo>
                  <a:pt x="18" y="144"/>
                </a:lnTo>
                <a:lnTo>
                  <a:pt x="42" y="132"/>
                </a:lnTo>
                <a:lnTo>
                  <a:pt x="66" y="132"/>
                </a:lnTo>
                <a:lnTo>
                  <a:pt x="78" y="138"/>
                </a:lnTo>
                <a:lnTo>
                  <a:pt x="78" y="114"/>
                </a:lnTo>
                <a:lnTo>
                  <a:pt x="114" y="108"/>
                </a:lnTo>
                <a:lnTo>
                  <a:pt x="144" y="120"/>
                </a:lnTo>
                <a:lnTo>
                  <a:pt x="198" y="108"/>
                </a:lnTo>
                <a:lnTo>
                  <a:pt x="246" y="102"/>
                </a:lnTo>
                <a:lnTo>
                  <a:pt x="210" y="66"/>
                </a:lnTo>
                <a:lnTo>
                  <a:pt x="186" y="54"/>
                </a:lnTo>
                <a:lnTo>
                  <a:pt x="168" y="24"/>
                </a:lnTo>
                <a:lnTo>
                  <a:pt x="156" y="0"/>
                </a:lnTo>
                <a:lnTo>
                  <a:pt x="108" y="30"/>
                </a:lnTo>
                <a:lnTo>
                  <a:pt x="78" y="36"/>
                </a:lnTo>
                <a:close/>
              </a:path>
            </a:pathLst>
          </a:custGeom>
          <a:solidFill>
            <a:schemeClr val="bg1"/>
          </a:solidFill>
          <a:ln w="9525">
            <a:solidFill>
              <a:schemeClr val="bg2"/>
            </a:solidFill>
            <a:round/>
            <a:headEnd/>
            <a:tailEnd/>
          </a:ln>
        </p:spPr>
        <p:txBody>
          <a:bodyPr/>
          <a:lstStyle/>
          <a:p>
            <a:endParaRPr lang="el-GR"/>
          </a:p>
        </p:txBody>
      </p:sp>
      <p:sp>
        <p:nvSpPr>
          <p:cNvPr id="14456" name="Freeform 389"/>
          <p:cNvSpPr>
            <a:spLocks/>
          </p:cNvSpPr>
          <p:nvPr/>
        </p:nvSpPr>
        <p:spPr bwMode="auto">
          <a:xfrm>
            <a:off x="4772025" y="4557713"/>
            <a:ext cx="195263" cy="233362"/>
          </a:xfrm>
          <a:custGeom>
            <a:avLst/>
            <a:gdLst>
              <a:gd name="T0" fmla="*/ 2147483647 w 150"/>
              <a:gd name="T1" fmla="*/ 2147483647 h 180"/>
              <a:gd name="T2" fmla="*/ 2147483647 w 150"/>
              <a:gd name="T3" fmla="*/ 2147483647 h 180"/>
              <a:gd name="T4" fmla="*/ 2147483647 w 150"/>
              <a:gd name="T5" fmla="*/ 2147483647 h 180"/>
              <a:gd name="T6" fmla="*/ 2147483647 w 150"/>
              <a:gd name="T7" fmla="*/ 2147483647 h 180"/>
              <a:gd name="T8" fmla="*/ 2147483647 w 150"/>
              <a:gd name="T9" fmla="*/ 2147483647 h 180"/>
              <a:gd name="T10" fmla="*/ 2147483647 w 150"/>
              <a:gd name="T11" fmla="*/ 0 h 180"/>
              <a:gd name="T12" fmla="*/ 2147483647 w 150"/>
              <a:gd name="T13" fmla="*/ 0 h 180"/>
              <a:gd name="T14" fmla="*/ 2147483647 w 150"/>
              <a:gd name="T15" fmla="*/ 2147483647 h 180"/>
              <a:gd name="T16" fmla="*/ 2147483647 w 150"/>
              <a:gd name="T17" fmla="*/ 2147483647 h 180"/>
              <a:gd name="T18" fmla="*/ 2147483647 w 150"/>
              <a:gd name="T19" fmla="*/ 2147483647 h 180"/>
              <a:gd name="T20" fmla="*/ 2147483647 w 150"/>
              <a:gd name="T21" fmla="*/ 2147483647 h 180"/>
              <a:gd name="T22" fmla="*/ 2147483647 w 150"/>
              <a:gd name="T23" fmla="*/ 2147483647 h 180"/>
              <a:gd name="T24" fmla="*/ 2147483647 w 150"/>
              <a:gd name="T25" fmla="*/ 2147483647 h 180"/>
              <a:gd name="T26" fmla="*/ 2147483647 w 150"/>
              <a:gd name="T27" fmla="*/ 2147483647 h 180"/>
              <a:gd name="T28" fmla="*/ 2147483647 w 150"/>
              <a:gd name="T29" fmla="*/ 2147483647 h 180"/>
              <a:gd name="T30" fmla="*/ 2147483647 w 150"/>
              <a:gd name="T31" fmla="*/ 2147483647 h 180"/>
              <a:gd name="T32" fmla="*/ 2147483647 w 150"/>
              <a:gd name="T33" fmla="*/ 2147483647 h 180"/>
              <a:gd name="T34" fmla="*/ 0 w 150"/>
              <a:gd name="T35" fmla="*/ 2147483647 h 180"/>
              <a:gd name="T36" fmla="*/ 2147483647 w 150"/>
              <a:gd name="T37" fmla="*/ 2147483647 h 180"/>
              <a:gd name="T38" fmla="*/ 2147483647 w 150"/>
              <a:gd name="T39" fmla="*/ 2147483647 h 180"/>
              <a:gd name="T40" fmla="*/ 2147483647 w 150"/>
              <a:gd name="T41" fmla="*/ 2147483647 h 180"/>
              <a:gd name="T42" fmla="*/ 2147483647 w 150"/>
              <a:gd name="T43" fmla="*/ 2147483647 h 1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0"/>
              <a:gd name="T67" fmla="*/ 0 h 180"/>
              <a:gd name="T68" fmla="*/ 150 w 150"/>
              <a:gd name="T69" fmla="*/ 180 h 1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0" h="180">
                <a:moveTo>
                  <a:pt x="66" y="162"/>
                </a:moveTo>
                <a:lnTo>
                  <a:pt x="90" y="144"/>
                </a:lnTo>
                <a:lnTo>
                  <a:pt x="114" y="96"/>
                </a:lnTo>
                <a:lnTo>
                  <a:pt x="132" y="78"/>
                </a:lnTo>
                <a:lnTo>
                  <a:pt x="150" y="6"/>
                </a:lnTo>
                <a:lnTo>
                  <a:pt x="138" y="0"/>
                </a:lnTo>
                <a:lnTo>
                  <a:pt x="114" y="0"/>
                </a:lnTo>
                <a:lnTo>
                  <a:pt x="90" y="12"/>
                </a:lnTo>
                <a:lnTo>
                  <a:pt x="72" y="18"/>
                </a:lnTo>
                <a:lnTo>
                  <a:pt x="60" y="30"/>
                </a:lnTo>
                <a:lnTo>
                  <a:pt x="48" y="36"/>
                </a:lnTo>
                <a:lnTo>
                  <a:pt x="48" y="48"/>
                </a:lnTo>
                <a:lnTo>
                  <a:pt x="60" y="54"/>
                </a:lnTo>
                <a:lnTo>
                  <a:pt x="54" y="84"/>
                </a:lnTo>
                <a:lnTo>
                  <a:pt x="48" y="114"/>
                </a:lnTo>
                <a:lnTo>
                  <a:pt x="30" y="114"/>
                </a:lnTo>
                <a:lnTo>
                  <a:pt x="12" y="126"/>
                </a:lnTo>
                <a:lnTo>
                  <a:pt x="0" y="138"/>
                </a:lnTo>
                <a:lnTo>
                  <a:pt x="18" y="156"/>
                </a:lnTo>
                <a:lnTo>
                  <a:pt x="24" y="180"/>
                </a:lnTo>
                <a:lnTo>
                  <a:pt x="42" y="162"/>
                </a:lnTo>
                <a:lnTo>
                  <a:pt x="66" y="162"/>
                </a:lnTo>
                <a:close/>
              </a:path>
            </a:pathLst>
          </a:custGeom>
          <a:solidFill>
            <a:schemeClr val="bg1"/>
          </a:solidFill>
          <a:ln w="9525">
            <a:solidFill>
              <a:schemeClr val="bg2"/>
            </a:solidFill>
            <a:round/>
            <a:headEnd/>
            <a:tailEnd/>
          </a:ln>
        </p:spPr>
        <p:txBody>
          <a:bodyPr/>
          <a:lstStyle/>
          <a:p>
            <a:endParaRPr lang="el-GR"/>
          </a:p>
        </p:txBody>
      </p:sp>
      <p:sp>
        <p:nvSpPr>
          <p:cNvPr id="14457" name="Freeform 390"/>
          <p:cNvSpPr>
            <a:spLocks/>
          </p:cNvSpPr>
          <p:nvPr/>
        </p:nvSpPr>
        <p:spPr bwMode="auto">
          <a:xfrm>
            <a:off x="4732338" y="4605338"/>
            <a:ext cx="117475" cy="130175"/>
          </a:xfrm>
          <a:custGeom>
            <a:avLst/>
            <a:gdLst>
              <a:gd name="T0" fmla="*/ 2147483647 w 90"/>
              <a:gd name="T1" fmla="*/ 2147483647 h 102"/>
              <a:gd name="T2" fmla="*/ 2147483647 w 90"/>
              <a:gd name="T3" fmla="*/ 2147483647 h 102"/>
              <a:gd name="T4" fmla="*/ 2147483647 w 90"/>
              <a:gd name="T5" fmla="*/ 2147483647 h 102"/>
              <a:gd name="T6" fmla="*/ 2147483647 w 90"/>
              <a:gd name="T7" fmla="*/ 2147483647 h 102"/>
              <a:gd name="T8" fmla="*/ 2147483647 w 90"/>
              <a:gd name="T9" fmla="*/ 2147483647 h 102"/>
              <a:gd name="T10" fmla="*/ 2147483647 w 90"/>
              <a:gd name="T11" fmla="*/ 0 h 102"/>
              <a:gd name="T12" fmla="*/ 2147483647 w 90"/>
              <a:gd name="T13" fmla="*/ 0 h 102"/>
              <a:gd name="T14" fmla="*/ 0 w 90"/>
              <a:gd name="T15" fmla="*/ 0 h 102"/>
              <a:gd name="T16" fmla="*/ 0 w 90"/>
              <a:gd name="T17" fmla="*/ 2147483647 h 102"/>
              <a:gd name="T18" fmla="*/ 0 w 90"/>
              <a:gd name="T19" fmla="*/ 2147483647 h 102"/>
              <a:gd name="T20" fmla="*/ 2147483647 w 90"/>
              <a:gd name="T21" fmla="*/ 2147483647 h 102"/>
              <a:gd name="T22" fmla="*/ 2147483647 w 90"/>
              <a:gd name="T23" fmla="*/ 2147483647 h 102"/>
              <a:gd name="T24" fmla="*/ 2147483647 w 90"/>
              <a:gd name="T25" fmla="*/ 2147483647 h 10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
              <a:gd name="T40" fmla="*/ 0 h 102"/>
              <a:gd name="T41" fmla="*/ 90 w 90"/>
              <a:gd name="T42" fmla="*/ 102 h 10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 h="102">
                <a:moveTo>
                  <a:pt x="60" y="78"/>
                </a:moveTo>
                <a:lnTo>
                  <a:pt x="78" y="78"/>
                </a:lnTo>
                <a:lnTo>
                  <a:pt x="84" y="48"/>
                </a:lnTo>
                <a:lnTo>
                  <a:pt x="90" y="18"/>
                </a:lnTo>
                <a:lnTo>
                  <a:pt x="78" y="12"/>
                </a:lnTo>
                <a:lnTo>
                  <a:pt x="78" y="0"/>
                </a:lnTo>
                <a:lnTo>
                  <a:pt x="48" y="0"/>
                </a:lnTo>
                <a:lnTo>
                  <a:pt x="0" y="0"/>
                </a:lnTo>
                <a:lnTo>
                  <a:pt x="0" y="18"/>
                </a:lnTo>
                <a:lnTo>
                  <a:pt x="0" y="54"/>
                </a:lnTo>
                <a:lnTo>
                  <a:pt x="30" y="102"/>
                </a:lnTo>
                <a:lnTo>
                  <a:pt x="42" y="90"/>
                </a:lnTo>
                <a:lnTo>
                  <a:pt x="60" y="78"/>
                </a:lnTo>
                <a:close/>
              </a:path>
            </a:pathLst>
          </a:custGeom>
          <a:solidFill>
            <a:schemeClr val="bg1"/>
          </a:solidFill>
          <a:ln w="9525">
            <a:solidFill>
              <a:schemeClr val="bg2"/>
            </a:solidFill>
            <a:round/>
            <a:headEnd/>
            <a:tailEnd/>
          </a:ln>
        </p:spPr>
        <p:txBody>
          <a:bodyPr/>
          <a:lstStyle/>
          <a:p>
            <a:endParaRPr lang="el-GR"/>
          </a:p>
        </p:txBody>
      </p:sp>
      <p:sp>
        <p:nvSpPr>
          <p:cNvPr id="14458" name="Freeform 391"/>
          <p:cNvSpPr>
            <a:spLocks/>
          </p:cNvSpPr>
          <p:nvPr/>
        </p:nvSpPr>
        <p:spPr bwMode="auto">
          <a:xfrm>
            <a:off x="4700588" y="4346575"/>
            <a:ext cx="187325" cy="258763"/>
          </a:xfrm>
          <a:custGeom>
            <a:avLst/>
            <a:gdLst>
              <a:gd name="T0" fmla="*/ 2147483647 w 144"/>
              <a:gd name="T1" fmla="*/ 2147483647 h 198"/>
              <a:gd name="T2" fmla="*/ 2147483647 w 144"/>
              <a:gd name="T3" fmla="*/ 2147483647 h 198"/>
              <a:gd name="T4" fmla="*/ 2147483647 w 144"/>
              <a:gd name="T5" fmla="*/ 2147483647 h 198"/>
              <a:gd name="T6" fmla="*/ 2147483647 w 144"/>
              <a:gd name="T7" fmla="*/ 2147483647 h 198"/>
              <a:gd name="T8" fmla="*/ 2147483647 w 144"/>
              <a:gd name="T9" fmla="*/ 2147483647 h 198"/>
              <a:gd name="T10" fmla="*/ 2147483647 w 144"/>
              <a:gd name="T11" fmla="*/ 2147483647 h 198"/>
              <a:gd name="T12" fmla="*/ 2147483647 w 144"/>
              <a:gd name="T13" fmla="*/ 2147483647 h 198"/>
              <a:gd name="T14" fmla="*/ 2147483647 w 144"/>
              <a:gd name="T15" fmla="*/ 2147483647 h 198"/>
              <a:gd name="T16" fmla="*/ 2147483647 w 144"/>
              <a:gd name="T17" fmla="*/ 0 h 198"/>
              <a:gd name="T18" fmla="*/ 2147483647 w 144"/>
              <a:gd name="T19" fmla="*/ 0 h 198"/>
              <a:gd name="T20" fmla="*/ 2147483647 w 144"/>
              <a:gd name="T21" fmla="*/ 2147483647 h 198"/>
              <a:gd name="T22" fmla="*/ 2147483647 w 144"/>
              <a:gd name="T23" fmla="*/ 2147483647 h 198"/>
              <a:gd name="T24" fmla="*/ 2147483647 w 144"/>
              <a:gd name="T25" fmla="*/ 2147483647 h 198"/>
              <a:gd name="T26" fmla="*/ 2147483647 w 144"/>
              <a:gd name="T27" fmla="*/ 2147483647 h 198"/>
              <a:gd name="T28" fmla="*/ 2147483647 w 144"/>
              <a:gd name="T29" fmla="*/ 2147483647 h 198"/>
              <a:gd name="T30" fmla="*/ 2147483647 w 144"/>
              <a:gd name="T31" fmla="*/ 2147483647 h 198"/>
              <a:gd name="T32" fmla="*/ 0 w 144"/>
              <a:gd name="T33" fmla="*/ 2147483647 h 198"/>
              <a:gd name="T34" fmla="*/ 2147483647 w 144"/>
              <a:gd name="T35" fmla="*/ 2147483647 h 198"/>
              <a:gd name="T36" fmla="*/ 2147483647 w 144"/>
              <a:gd name="T37" fmla="*/ 2147483647 h 198"/>
              <a:gd name="T38" fmla="*/ 2147483647 w 144"/>
              <a:gd name="T39" fmla="*/ 2147483647 h 198"/>
              <a:gd name="T40" fmla="*/ 2147483647 w 144"/>
              <a:gd name="T41" fmla="*/ 2147483647 h 198"/>
              <a:gd name="T42" fmla="*/ 2147483647 w 144"/>
              <a:gd name="T43" fmla="*/ 2147483647 h 19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4"/>
              <a:gd name="T67" fmla="*/ 0 h 198"/>
              <a:gd name="T68" fmla="*/ 144 w 144"/>
              <a:gd name="T69" fmla="*/ 198 h 19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4" h="198">
                <a:moveTo>
                  <a:pt x="144" y="174"/>
                </a:moveTo>
                <a:lnTo>
                  <a:pt x="138" y="162"/>
                </a:lnTo>
                <a:lnTo>
                  <a:pt x="126" y="132"/>
                </a:lnTo>
                <a:lnTo>
                  <a:pt x="138" y="96"/>
                </a:lnTo>
                <a:lnTo>
                  <a:pt x="132" y="96"/>
                </a:lnTo>
                <a:lnTo>
                  <a:pt x="114" y="66"/>
                </a:lnTo>
                <a:lnTo>
                  <a:pt x="114" y="48"/>
                </a:lnTo>
                <a:lnTo>
                  <a:pt x="138" y="42"/>
                </a:lnTo>
                <a:lnTo>
                  <a:pt x="126" y="0"/>
                </a:lnTo>
                <a:lnTo>
                  <a:pt x="108" y="6"/>
                </a:lnTo>
                <a:lnTo>
                  <a:pt x="102" y="24"/>
                </a:lnTo>
                <a:lnTo>
                  <a:pt x="84" y="72"/>
                </a:lnTo>
                <a:lnTo>
                  <a:pt x="54" y="114"/>
                </a:lnTo>
                <a:lnTo>
                  <a:pt x="24" y="102"/>
                </a:lnTo>
                <a:lnTo>
                  <a:pt x="6" y="126"/>
                </a:lnTo>
                <a:lnTo>
                  <a:pt x="0" y="156"/>
                </a:lnTo>
                <a:lnTo>
                  <a:pt x="18" y="156"/>
                </a:lnTo>
                <a:lnTo>
                  <a:pt x="24" y="198"/>
                </a:lnTo>
                <a:lnTo>
                  <a:pt x="72" y="198"/>
                </a:lnTo>
                <a:lnTo>
                  <a:pt x="102" y="198"/>
                </a:lnTo>
                <a:lnTo>
                  <a:pt x="144" y="174"/>
                </a:lnTo>
                <a:close/>
              </a:path>
            </a:pathLst>
          </a:custGeom>
          <a:solidFill>
            <a:schemeClr val="bg1"/>
          </a:solidFill>
          <a:ln w="9525">
            <a:solidFill>
              <a:schemeClr val="bg2"/>
            </a:solidFill>
            <a:round/>
            <a:headEnd/>
            <a:tailEnd/>
          </a:ln>
        </p:spPr>
        <p:txBody>
          <a:bodyPr/>
          <a:lstStyle/>
          <a:p>
            <a:endParaRPr lang="el-GR"/>
          </a:p>
        </p:txBody>
      </p:sp>
      <p:sp>
        <p:nvSpPr>
          <p:cNvPr id="14459" name="Freeform 392"/>
          <p:cNvSpPr>
            <a:spLocks/>
          </p:cNvSpPr>
          <p:nvPr/>
        </p:nvSpPr>
        <p:spPr bwMode="auto">
          <a:xfrm>
            <a:off x="4700588" y="4346575"/>
            <a:ext cx="187325" cy="258763"/>
          </a:xfrm>
          <a:custGeom>
            <a:avLst/>
            <a:gdLst>
              <a:gd name="T0" fmla="*/ 2147483647 w 144"/>
              <a:gd name="T1" fmla="*/ 2147483647 h 198"/>
              <a:gd name="T2" fmla="*/ 2147483647 w 144"/>
              <a:gd name="T3" fmla="*/ 2147483647 h 198"/>
              <a:gd name="T4" fmla="*/ 2147483647 w 144"/>
              <a:gd name="T5" fmla="*/ 2147483647 h 198"/>
              <a:gd name="T6" fmla="*/ 2147483647 w 144"/>
              <a:gd name="T7" fmla="*/ 2147483647 h 198"/>
              <a:gd name="T8" fmla="*/ 2147483647 w 144"/>
              <a:gd name="T9" fmla="*/ 2147483647 h 198"/>
              <a:gd name="T10" fmla="*/ 2147483647 w 144"/>
              <a:gd name="T11" fmla="*/ 2147483647 h 198"/>
              <a:gd name="T12" fmla="*/ 2147483647 w 144"/>
              <a:gd name="T13" fmla="*/ 2147483647 h 198"/>
              <a:gd name="T14" fmla="*/ 2147483647 w 144"/>
              <a:gd name="T15" fmla="*/ 2147483647 h 198"/>
              <a:gd name="T16" fmla="*/ 2147483647 w 144"/>
              <a:gd name="T17" fmla="*/ 0 h 198"/>
              <a:gd name="T18" fmla="*/ 2147483647 w 144"/>
              <a:gd name="T19" fmla="*/ 0 h 198"/>
              <a:gd name="T20" fmla="*/ 2147483647 w 144"/>
              <a:gd name="T21" fmla="*/ 2147483647 h 198"/>
              <a:gd name="T22" fmla="*/ 2147483647 w 144"/>
              <a:gd name="T23" fmla="*/ 2147483647 h 198"/>
              <a:gd name="T24" fmla="*/ 2147483647 w 144"/>
              <a:gd name="T25" fmla="*/ 2147483647 h 198"/>
              <a:gd name="T26" fmla="*/ 2147483647 w 144"/>
              <a:gd name="T27" fmla="*/ 2147483647 h 198"/>
              <a:gd name="T28" fmla="*/ 2147483647 w 144"/>
              <a:gd name="T29" fmla="*/ 2147483647 h 198"/>
              <a:gd name="T30" fmla="*/ 2147483647 w 144"/>
              <a:gd name="T31" fmla="*/ 2147483647 h 198"/>
              <a:gd name="T32" fmla="*/ 0 w 144"/>
              <a:gd name="T33" fmla="*/ 2147483647 h 198"/>
              <a:gd name="T34" fmla="*/ 2147483647 w 144"/>
              <a:gd name="T35" fmla="*/ 2147483647 h 198"/>
              <a:gd name="T36" fmla="*/ 2147483647 w 144"/>
              <a:gd name="T37" fmla="*/ 2147483647 h 198"/>
              <a:gd name="T38" fmla="*/ 2147483647 w 144"/>
              <a:gd name="T39" fmla="*/ 2147483647 h 198"/>
              <a:gd name="T40" fmla="*/ 2147483647 w 144"/>
              <a:gd name="T41" fmla="*/ 2147483647 h 1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4"/>
              <a:gd name="T64" fmla="*/ 0 h 198"/>
              <a:gd name="T65" fmla="*/ 144 w 144"/>
              <a:gd name="T66" fmla="*/ 198 h 19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4" h="198">
                <a:moveTo>
                  <a:pt x="144" y="174"/>
                </a:moveTo>
                <a:lnTo>
                  <a:pt x="138" y="162"/>
                </a:lnTo>
                <a:lnTo>
                  <a:pt x="126" y="132"/>
                </a:lnTo>
                <a:lnTo>
                  <a:pt x="138" y="96"/>
                </a:lnTo>
                <a:lnTo>
                  <a:pt x="132" y="96"/>
                </a:lnTo>
                <a:lnTo>
                  <a:pt x="114" y="66"/>
                </a:lnTo>
                <a:lnTo>
                  <a:pt x="114" y="48"/>
                </a:lnTo>
                <a:lnTo>
                  <a:pt x="138" y="42"/>
                </a:lnTo>
                <a:lnTo>
                  <a:pt x="126" y="0"/>
                </a:lnTo>
                <a:lnTo>
                  <a:pt x="108" y="6"/>
                </a:lnTo>
                <a:lnTo>
                  <a:pt x="102" y="24"/>
                </a:lnTo>
                <a:lnTo>
                  <a:pt x="84" y="72"/>
                </a:lnTo>
                <a:lnTo>
                  <a:pt x="54" y="114"/>
                </a:lnTo>
                <a:lnTo>
                  <a:pt x="24" y="102"/>
                </a:lnTo>
                <a:lnTo>
                  <a:pt x="6" y="126"/>
                </a:lnTo>
                <a:lnTo>
                  <a:pt x="0" y="156"/>
                </a:lnTo>
                <a:lnTo>
                  <a:pt x="18" y="156"/>
                </a:lnTo>
                <a:lnTo>
                  <a:pt x="24" y="198"/>
                </a:lnTo>
                <a:lnTo>
                  <a:pt x="72" y="198"/>
                </a:lnTo>
                <a:lnTo>
                  <a:pt x="102" y="198"/>
                </a:lnTo>
              </a:path>
            </a:pathLst>
          </a:custGeom>
          <a:solidFill>
            <a:schemeClr val="bg1"/>
          </a:solidFill>
          <a:ln w="9525">
            <a:solidFill>
              <a:schemeClr val="bg2"/>
            </a:solidFill>
            <a:round/>
            <a:headEnd/>
            <a:tailEnd/>
          </a:ln>
        </p:spPr>
        <p:txBody>
          <a:bodyPr/>
          <a:lstStyle/>
          <a:p>
            <a:endParaRPr lang="el-GR"/>
          </a:p>
        </p:txBody>
      </p:sp>
      <p:sp>
        <p:nvSpPr>
          <p:cNvPr id="14460" name="Freeform 393"/>
          <p:cNvSpPr>
            <a:spLocks/>
          </p:cNvSpPr>
          <p:nvPr/>
        </p:nvSpPr>
        <p:spPr bwMode="auto">
          <a:xfrm>
            <a:off x="4527550" y="4337050"/>
            <a:ext cx="63500" cy="157163"/>
          </a:xfrm>
          <a:custGeom>
            <a:avLst/>
            <a:gdLst>
              <a:gd name="T0" fmla="*/ 2147483647 w 48"/>
              <a:gd name="T1" fmla="*/ 2147483647 h 120"/>
              <a:gd name="T2" fmla="*/ 2147483647 w 48"/>
              <a:gd name="T3" fmla="*/ 2147483647 h 120"/>
              <a:gd name="T4" fmla="*/ 2147483647 w 48"/>
              <a:gd name="T5" fmla="*/ 2147483647 h 120"/>
              <a:gd name="T6" fmla="*/ 2147483647 w 48"/>
              <a:gd name="T7" fmla="*/ 2147483647 h 120"/>
              <a:gd name="T8" fmla="*/ 2147483647 w 48"/>
              <a:gd name="T9" fmla="*/ 0 h 120"/>
              <a:gd name="T10" fmla="*/ 2147483647 w 48"/>
              <a:gd name="T11" fmla="*/ 2147483647 h 120"/>
              <a:gd name="T12" fmla="*/ 2147483647 w 48"/>
              <a:gd name="T13" fmla="*/ 2147483647 h 120"/>
              <a:gd name="T14" fmla="*/ 0 w 48"/>
              <a:gd name="T15" fmla="*/ 2147483647 h 120"/>
              <a:gd name="T16" fmla="*/ 0 w 48"/>
              <a:gd name="T17" fmla="*/ 2147483647 h 120"/>
              <a:gd name="T18" fmla="*/ 2147483647 w 48"/>
              <a:gd name="T19" fmla="*/ 2147483647 h 120"/>
              <a:gd name="T20" fmla="*/ 2147483647 w 48"/>
              <a:gd name="T21" fmla="*/ 2147483647 h 120"/>
              <a:gd name="T22" fmla="*/ 2147483647 w 48"/>
              <a:gd name="T23" fmla="*/ 2147483647 h 120"/>
              <a:gd name="T24" fmla="*/ 2147483647 w 48"/>
              <a:gd name="T25" fmla="*/ 2147483647 h 120"/>
              <a:gd name="T26" fmla="*/ 2147483647 w 48"/>
              <a:gd name="T27" fmla="*/ 2147483647 h 120"/>
              <a:gd name="T28" fmla="*/ 2147483647 w 48"/>
              <a:gd name="T29" fmla="*/ 2147483647 h 1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120"/>
              <a:gd name="T47" fmla="*/ 48 w 48"/>
              <a:gd name="T48" fmla="*/ 120 h 1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120">
                <a:moveTo>
                  <a:pt x="48" y="48"/>
                </a:moveTo>
                <a:lnTo>
                  <a:pt x="48" y="24"/>
                </a:lnTo>
                <a:lnTo>
                  <a:pt x="48" y="6"/>
                </a:lnTo>
                <a:lnTo>
                  <a:pt x="42" y="6"/>
                </a:lnTo>
                <a:lnTo>
                  <a:pt x="30" y="0"/>
                </a:lnTo>
                <a:lnTo>
                  <a:pt x="24" y="6"/>
                </a:lnTo>
                <a:lnTo>
                  <a:pt x="6" y="30"/>
                </a:lnTo>
                <a:lnTo>
                  <a:pt x="0" y="30"/>
                </a:lnTo>
                <a:lnTo>
                  <a:pt x="0" y="48"/>
                </a:lnTo>
                <a:lnTo>
                  <a:pt x="6" y="90"/>
                </a:lnTo>
                <a:lnTo>
                  <a:pt x="24" y="120"/>
                </a:lnTo>
                <a:lnTo>
                  <a:pt x="36" y="120"/>
                </a:lnTo>
                <a:lnTo>
                  <a:pt x="36" y="90"/>
                </a:lnTo>
                <a:lnTo>
                  <a:pt x="48" y="48"/>
                </a:lnTo>
                <a:close/>
              </a:path>
            </a:pathLst>
          </a:custGeom>
          <a:solidFill>
            <a:schemeClr val="bg1"/>
          </a:solidFill>
          <a:ln w="9525">
            <a:solidFill>
              <a:schemeClr val="bg2"/>
            </a:solidFill>
            <a:round/>
            <a:headEnd/>
            <a:tailEnd/>
          </a:ln>
        </p:spPr>
        <p:txBody>
          <a:bodyPr/>
          <a:lstStyle/>
          <a:p>
            <a:endParaRPr lang="el-GR"/>
          </a:p>
        </p:txBody>
      </p:sp>
      <p:sp>
        <p:nvSpPr>
          <p:cNvPr id="14461" name="Freeform 394"/>
          <p:cNvSpPr>
            <a:spLocks/>
          </p:cNvSpPr>
          <p:nvPr/>
        </p:nvSpPr>
        <p:spPr bwMode="auto">
          <a:xfrm>
            <a:off x="4503738" y="4378325"/>
            <a:ext cx="55562" cy="123825"/>
          </a:xfrm>
          <a:custGeom>
            <a:avLst/>
            <a:gdLst>
              <a:gd name="T0" fmla="*/ 2147483647 w 42"/>
              <a:gd name="T1" fmla="*/ 2147483647 h 96"/>
              <a:gd name="T2" fmla="*/ 2147483647 w 42"/>
              <a:gd name="T3" fmla="*/ 0 h 96"/>
              <a:gd name="T4" fmla="*/ 2147483647 w 42"/>
              <a:gd name="T5" fmla="*/ 2147483647 h 96"/>
              <a:gd name="T6" fmla="*/ 0 w 42"/>
              <a:gd name="T7" fmla="*/ 2147483647 h 96"/>
              <a:gd name="T8" fmla="*/ 0 w 42"/>
              <a:gd name="T9" fmla="*/ 2147483647 h 96"/>
              <a:gd name="T10" fmla="*/ 0 w 42"/>
              <a:gd name="T11" fmla="*/ 2147483647 h 96"/>
              <a:gd name="T12" fmla="*/ 2147483647 w 42"/>
              <a:gd name="T13" fmla="*/ 2147483647 h 96"/>
              <a:gd name="T14" fmla="*/ 2147483647 w 42"/>
              <a:gd name="T15" fmla="*/ 2147483647 h 96"/>
              <a:gd name="T16" fmla="*/ 2147483647 w 42"/>
              <a:gd name="T17" fmla="*/ 2147483647 h 96"/>
              <a:gd name="T18" fmla="*/ 2147483647 w 42"/>
              <a:gd name="T19" fmla="*/ 2147483647 h 9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96"/>
              <a:gd name="T32" fmla="*/ 42 w 42"/>
              <a:gd name="T33" fmla="*/ 96 h 9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96">
                <a:moveTo>
                  <a:pt x="18" y="18"/>
                </a:moveTo>
                <a:lnTo>
                  <a:pt x="18" y="0"/>
                </a:lnTo>
                <a:lnTo>
                  <a:pt x="6" y="6"/>
                </a:lnTo>
                <a:lnTo>
                  <a:pt x="0" y="6"/>
                </a:lnTo>
                <a:lnTo>
                  <a:pt x="0" y="12"/>
                </a:lnTo>
                <a:lnTo>
                  <a:pt x="0" y="42"/>
                </a:lnTo>
                <a:lnTo>
                  <a:pt x="18" y="96"/>
                </a:lnTo>
                <a:lnTo>
                  <a:pt x="42" y="90"/>
                </a:lnTo>
                <a:lnTo>
                  <a:pt x="24" y="60"/>
                </a:lnTo>
                <a:lnTo>
                  <a:pt x="18" y="18"/>
                </a:lnTo>
                <a:close/>
              </a:path>
            </a:pathLst>
          </a:custGeom>
          <a:solidFill>
            <a:schemeClr val="bg1"/>
          </a:solidFill>
          <a:ln w="9525">
            <a:solidFill>
              <a:schemeClr val="bg2"/>
            </a:solidFill>
            <a:round/>
            <a:headEnd/>
            <a:tailEnd/>
          </a:ln>
        </p:spPr>
        <p:txBody>
          <a:bodyPr/>
          <a:lstStyle/>
          <a:p>
            <a:endParaRPr lang="el-GR"/>
          </a:p>
        </p:txBody>
      </p:sp>
      <p:sp>
        <p:nvSpPr>
          <p:cNvPr id="14462" name="Freeform 395"/>
          <p:cNvSpPr>
            <a:spLocks/>
          </p:cNvSpPr>
          <p:nvPr/>
        </p:nvSpPr>
        <p:spPr bwMode="auto">
          <a:xfrm>
            <a:off x="4795838" y="5073650"/>
            <a:ext cx="320675" cy="325438"/>
          </a:xfrm>
          <a:custGeom>
            <a:avLst/>
            <a:gdLst>
              <a:gd name="T0" fmla="*/ 2147483647 w 246"/>
              <a:gd name="T1" fmla="*/ 2147483647 h 252"/>
              <a:gd name="T2" fmla="*/ 2147483647 w 246"/>
              <a:gd name="T3" fmla="*/ 2147483647 h 252"/>
              <a:gd name="T4" fmla="*/ 2147483647 w 246"/>
              <a:gd name="T5" fmla="*/ 2147483647 h 252"/>
              <a:gd name="T6" fmla="*/ 2147483647 w 246"/>
              <a:gd name="T7" fmla="*/ 2147483647 h 252"/>
              <a:gd name="T8" fmla="*/ 2147483647 w 246"/>
              <a:gd name="T9" fmla="*/ 2147483647 h 252"/>
              <a:gd name="T10" fmla="*/ 2147483647 w 246"/>
              <a:gd name="T11" fmla="*/ 2147483647 h 252"/>
              <a:gd name="T12" fmla="*/ 2147483647 w 246"/>
              <a:gd name="T13" fmla="*/ 2147483647 h 252"/>
              <a:gd name="T14" fmla="*/ 2147483647 w 246"/>
              <a:gd name="T15" fmla="*/ 2147483647 h 252"/>
              <a:gd name="T16" fmla="*/ 2147483647 w 246"/>
              <a:gd name="T17" fmla="*/ 2147483647 h 252"/>
              <a:gd name="T18" fmla="*/ 2147483647 w 246"/>
              <a:gd name="T19" fmla="*/ 2147483647 h 252"/>
              <a:gd name="T20" fmla="*/ 2147483647 w 246"/>
              <a:gd name="T21" fmla="*/ 2147483647 h 252"/>
              <a:gd name="T22" fmla="*/ 2147483647 w 246"/>
              <a:gd name="T23" fmla="*/ 2147483647 h 252"/>
              <a:gd name="T24" fmla="*/ 2147483647 w 246"/>
              <a:gd name="T25" fmla="*/ 2147483647 h 252"/>
              <a:gd name="T26" fmla="*/ 2147483647 w 246"/>
              <a:gd name="T27" fmla="*/ 2147483647 h 252"/>
              <a:gd name="T28" fmla="*/ 2147483647 w 246"/>
              <a:gd name="T29" fmla="*/ 2147483647 h 252"/>
              <a:gd name="T30" fmla="*/ 2147483647 w 246"/>
              <a:gd name="T31" fmla="*/ 2147483647 h 252"/>
              <a:gd name="T32" fmla="*/ 2147483647 w 246"/>
              <a:gd name="T33" fmla="*/ 2147483647 h 252"/>
              <a:gd name="T34" fmla="*/ 2147483647 w 246"/>
              <a:gd name="T35" fmla="*/ 2147483647 h 252"/>
              <a:gd name="T36" fmla="*/ 2147483647 w 246"/>
              <a:gd name="T37" fmla="*/ 2147483647 h 252"/>
              <a:gd name="T38" fmla="*/ 2147483647 w 246"/>
              <a:gd name="T39" fmla="*/ 0 h 252"/>
              <a:gd name="T40" fmla="*/ 2147483647 w 246"/>
              <a:gd name="T41" fmla="*/ 2147483647 h 252"/>
              <a:gd name="T42" fmla="*/ 0 w 246"/>
              <a:gd name="T43" fmla="*/ 2147483647 h 252"/>
              <a:gd name="T44" fmla="*/ 2147483647 w 246"/>
              <a:gd name="T45" fmla="*/ 2147483647 h 252"/>
              <a:gd name="T46" fmla="*/ 2147483647 w 246"/>
              <a:gd name="T47" fmla="*/ 2147483647 h 252"/>
              <a:gd name="T48" fmla="*/ 2147483647 w 246"/>
              <a:gd name="T49" fmla="*/ 2147483647 h 252"/>
              <a:gd name="T50" fmla="*/ 2147483647 w 246"/>
              <a:gd name="T51" fmla="*/ 2147483647 h 252"/>
              <a:gd name="T52" fmla="*/ 2147483647 w 246"/>
              <a:gd name="T53" fmla="*/ 2147483647 h 252"/>
              <a:gd name="T54" fmla="*/ 2147483647 w 246"/>
              <a:gd name="T55" fmla="*/ 2147483647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46"/>
              <a:gd name="T85" fmla="*/ 0 h 252"/>
              <a:gd name="T86" fmla="*/ 246 w 246"/>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46" h="252">
                <a:moveTo>
                  <a:pt x="126" y="252"/>
                </a:moveTo>
                <a:lnTo>
                  <a:pt x="144" y="246"/>
                </a:lnTo>
                <a:lnTo>
                  <a:pt x="156" y="162"/>
                </a:lnTo>
                <a:lnTo>
                  <a:pt x="156" y="108"/>
                </a:lnTo>
                <a:lnTo>
                  <a:pt x="168" y="102"/>
                </a:lnTo>
                <a:lnTo>
                  <a:pt x="174" y="36"/>
                </a:lnTo>
                <a:lnTo>
                  <a:pt x="222" y="24"/>
                </a:lnTo>
                <a:lnTo>
                  <a:pt x="240" y="18"/>
                </a:lnTo>
                <a:lnTo>
                  <a:pt x="246" y="18"/>
                </a:lnTo>
                <a:lnTo>
                  <a:pt x="234" y="12"/>
                </a:lnTo>
                <a:lnTo>
                  <a:pt x="210" y="12"/>
                </a:lnTo>
                <a:lnTo>
                  <a:pt x="216" y="18"/>
                </a:lnTo>
                <a:lnTo>
                  <a:pt x="210" y="12"/>
                </a:lnTo>
                <a:lnTo>
                  <a:pt x="174" y="18"/>
                </a:lnTo>
                <a:lnTo>
                  <a:pt x="126" y="18"/>
                </a:lnTo>
                <a:lnTo>
                  <a:pt x="114" y="12"/>
                </a:lnTo>
                <a:lnTo>
                  <a:pt x="30" y="12"/>
                </a:lnTo>
                <a:lnTo>
                  <a:pt x="18" y="0"/>
                </a:lnTo>
                <a:lnTo>
                  <a:pt x="6" y="6"/>
                </a:lnTo>
                <a:lnTo>
                  <a:pt x="0" y="42"/>
                </a:lnTo>
                <a:lnTo>
                  <a:pt x="42" y="126"/>
                </a:lnTo>
                <a:lnTo>
                  <a:pt x="48" y="144"/>
                </a:lnTo>
                <a:lnTo>
                  <a:pt x="60" y="222"/>
                </a:lnTo>
                <a:lnTo>
                  <a:pt x="90" y="252"/>
                </a:lnTo>
                <a:lnTo>
                  <a:pt x="96" y="240"/>
                </a:lnTo>
                <a:lnTo>
                  <a:pt x="126" y="252"/>
                </a:lnTo>
                <a:close/>
              </a:path>
            </a:pathLst>
          </a:custGeom>
          <a:solidFill>
            <a:schemeClr val="bg1"/>
          </a:solidFill>
          <a:ln w="9525">
            <a:solidFill>
              <a:schemeClr val="bg2"/>
            </a:solidFill>
            <a:round/>
            <a:headEnd/>
            <a:tailEnd/>
          </a:ln>
        </p:spPr>
        <p:txBody>
          <a:bodyPr/>
          <a:lstStyle/>
          <a:p>
            <a:endParaRPr lang="el-GR"/>
          </a:p>
        </p:txBody>
      </p:sp>
      <p:sp>
        <p:nvSpPr>
          <p:cNvPr id="14463" name="Freeform 396"/>
          <p:cNvSpPr>
            <a:spLocks/>
          </p:cNvSpPr>
          <p:nvPr/>
        </p:nvSpPr>
        <p:spPr bwMode="auto">
          <a:xfrm>
            <a:off x="4527550" y="4181475"/>
            <a:ext cx="79375" cy="93663"/>
          </a:xfrm>
          <a:custGeom>
            <a:avLst/>
            <a:gdLst>
              <a:gd name="T0" fmla="*/ 0 w 10"/>
              <a:gd name="T1" fmla="*/ 2147483647 h 12"/>
              <a:gd name="T2" fmla="*/ 2147483647 w 10"/>
              <a:gd name="T3" fmla="*/ 2147483647 h 12"/>
              <a:gd name="T4" fmla="*/ 2147483647 w 10"/>
              <a:gd name="T5" fmla="*/ 2147483647 h 12"/>
              <a:gd name="T6" fmla="*/ 2147483647 w 10"/>
              <a:gd name="T7" fmla="*/ 2147483647 h 12"/>
              <a:gd name="T8" fmla="*/ 2147483647 w 10"/>
              <a:gd name="T9" fmla="*/ 0 h 12"/>
              <a:gd name="T10" fmla="*/ 0 60000 65536"/>
              <a:gd name="T11" fmla="*/ 0 60000 65536"/>
              <a:gd name="T12" fmla="*/ 0 60000 65536"/>
              <a:gd name="T13" fmla="*/ 0 60000 65536"/>
              <a:gd name="T14" fmla="*/ 0 60000 65536"/>
              <a:gd name="T15" fmla="*/ 0 w 10"/>
              <a:gd name="T16" fmla="*/ 0 h 12"/>
              <a:gd name="T17" fmla="*/ 10 w 10"/>
              <a:gd name="T18" fmla="*/ 12 h 12"/>
            </a:gdLst>
            <a:ahLst/>
            <a:cxnLst>
              <a:cxn ang="T10">
                <a:pos x="T0" y="T1"/>
              </a:cxn>
              <a:cxn ang="T11">
                <a:pos x="T2" y="T3"/>
              </a:cxn>
              <a:cxn ang="T12">
                <a:pos x="T4" y="T5"/>
              </a:cxn>
              <a:cxn ang="T13">
                <a:pos x="T6" y="T7"/>
              </a:cxn>
              <a:cxn ang="T14">
                <a:pos x="T8" y="T9"/>
              </a:cxn>
            </a:cxnLst>
            <a:rect l="T15" t="T16" r="T17" b="T18"/>
            <a:pathLst>
              <a:path w="10" h="12">
                <a:moveTo>
                  <a:pt x="0" y="12"/>
                </a:moveTo>
                <a:cubicBezTo>
                  <a:pt x="4" y="11"/>
                  <a:pt x="4" y="11"/>
                  <a:pt x="4" y="11"/>
                </a:cubicBezTo>
                <a:cubicBezTo>
                  <a:pt x="9" y="10"/>
                  <a:pt x="9" y="10"/>
                  <a:pt x="9" y="10"/>
                </a:cubicBezTo>
                <a:cubicBezTo>
                  <a:pt x="9" y="10"/>
                  <a:pt x="10" y="8"/>
                  <a:pt x="10" y="8"/>
                </a:cubicBezTo>
                <a:cubicBezTo>
                  <a:pt x="10" y="7"/>
                  <a:pt x="10" y="0"/>
                  <a:pt x="10" y="0"/>
                </a:cubicBezTo>
              </a:path>
            </a:pathLst>
          </a:custGeom>
          <a:solidFill>
            <a:schemeClr val="bg1"/>
          </a:solidFill>
          <a:ln w="9525">
            <a:solidFill>
              <a:schemeClr val="bg2"/>
            </a:solidFill>
            <a:round/>
            <a:headEnd/>
            <a:tailEnd/>
          </a:ln>
        </p:spPr>
        <p:txBody>
          <a:bodyPr/>
          <a:lstStyle/>
          <a:p>
            <a:endParaRPr lang="el-GR"/>
          </a:p>
        </p:txBody>
      </p:sp>
      <p:sp>
        <p:nvSpPr>
          <p:cNvPr id="14464" name="Freeform 397"/>
          <p:cNvSpPr>
            <a:spLocks/>
          </p:cNvSpPr>
          <p:nvPr/>
        </p:nvSpPr>
        <p:spPr bwMode="auto">
          <a:xfrm>
            <a:off x="220663" y="2108200"/>
            <a:ext cx="676275" cy="922338"/>
          </a:xfrm>
          <a:custGeom>
            <a:avLst/>
            <a:gdLst>
              <a:gd name="T0" fmla="*/ 2147483647 w 516"/>
              <a:gd name="T1" fmla="*/ 2147483647 h 709"/>
              <a:gd name="T2" fmla="*/ 2147483647 w 516"/>
              <a:gd name="T3" fmla="*/ 2147483647 h 709"/>
              <a:gd name="T4" fmla="*/ 2147483647 w 516"/>
              <a:gd name="T5" fmla="*/ 2147483647 h 709"/>
              <a:gd name="T6" fmla="*/ 2147483647 w 516"/>
              <a:gd name="T7" fmla="*/ 2147483647 h 709"/>
              <a:gd name="T8" fmla="*/ 2147483647 w 516"/>
              <a:gd name="T9" fmla="*/ 2147483647 h 709"/>
              <a:gd name="T10" fmla="*/ 2147483647 w 516"/>
              <a:gd name="T11" fmla="*/ 2147483647 h 709"/>
              <a:gd name="T12" fmla="*/ 2147483647 w 516"/>
              <a:gd name="T13" fmla="*/ 2147483647 h 709"/>
              <a:gd name="T14" fmla="*/ 2147483647 w 516"/>
              <a:gd name="T15" fmla="*/ 0 h 709"/>
              <a:gd name="T16" fmla="*/ 2147483647 w 516"/>
              <a:gd name="T17" fmla="*/ 2147483647 h 709"/>
              <a:gd name="T18" fmla="*/ 2147483647 w 516"/>
              <a:gd name="T19" fmla="*/ 2147483647 h 709"/>
              <a:gd name="T20" fmla="*/ 2147483647 w 516"/>
              <a:gd name="T21" fmla="*/ 2147483647 h 709"/>
              <a:gd name="T22" fmla="*/ 2147483647 w 516"/>
              <a:gd name="T23" fmla="*/ 2147483647 h 709"/>
              <a:gd name="T24" fmla="*/ 2147483647 w 516"/>
              <a:gd name="T25" fmla="*/ 2147483647 h 709"/>
              <a:gd name="T26" fmla="*/ 2147483647 w 516"/>
              <a:gd name="T27" fmla="*/ 2147483647 h 709"/>
              <a:gd name="T28" fmla="*/ 2147483647 w 516"/>
              <a:gd name="T29" fmla="*/ 2147483647 h 709"/>
              <a:gd name="T30" fmla="*/ 2147483647 w 516"/>
              <a:gd name="T31" fmla="*/ 2147483647 h 709"/>
              <a:gd name="T32" fmla="*/ 2147483647 w 516"/>
              <a:gd name="T33" fmla="*/ 2147483647 h 709"/>
              <a:gd name="T34" fmla="*/ 2147483647 w 516"/>
              <a:gd name="T35" fmla="*/ 2147483647 h 709"/>
              <a:gd name="T36" fmla="*/ 2147483647 w 516"/>
              <a:gd name="T37" fmla="*/ 2147483647 h 709"/>
              <a:gd name="T38" fmla="*/ 0 w 516"/>
              <a:gd name="T39" fmla="*/ 2147483647 h 709"/>
              <a:gd name="T40" fmla="*/ 2147483647 w 516"/>
              <a:gd name="T41" fmla="*/ 2147483647 h 709"/>
              <a:gd name="T42" fmla="*/ 2147483647 w 516"/>
              <a:gd name="T43" fmla="*/ 2147483647 h 709"/>
              <a:gd name="T44" fmla="*/ 2147483647 w 516"/>
              <a:gd name="T45" fmla="*/ 2147483647 h 709"/>
              <a:gd name="T46" fmla="*/ 2147483647 w 516"/>
              <a:gd name="T47" fmla="*/ 2147483647 h 709"/>
              <a:gd name="T48" fmla="*/ 2147483647 w 516"/>
              <a:gd name="T49" fmla="*/ 2147483647 h 709"/>
              <a:gd name="T50" fmla="*/ 2147483647 w 516"/>
              <a:gd name="T51" fmla="*/ 2147483647 h 709"/>
              <a:gd name="T52" fmla="*/ 2147483647 w 516"/>
              <a:gd name="T53" fmla="*/ 2147483647 h 709"/>
              <a:gd name="T54" fmla="*/ 2147483647 w 516"/>
              <a:gd name="T55" fmla="*/ 2147483647 h 709"/>
              <a:gd name="T56" fmla="*/ 2147483647 w 516"/>
              <a:gd name="T57" fmla="*/ 2147483647 h 709"/>
              <a:gd name="T58" fmla="*/ 2147483647 w 516"/>
              <a:gd name="T59" fmla="*/ 2147483647 h 709"/>
              <a:gd name="T60" fmla="*/ 2147483647 w 516"/>
              <a:gd name="T61" fmla="*/ 2147483647 h 709"/>
              <a:gd name="T62" fmla="*/ 2147483647 w 516"/>
              <a:gd name="T63" fmla="*/ 2147483647 h 709"/>
              <a:gd name="T64" fmla="*/ 2147483647 w 516"/>
              <a:gd name="T65" fmla="*/ 2147483647 h 709"/>
              <a:gd name="T66" fmla="*/ 2147483647 w 516"/>
              <a:gd name="T67" fmla="*/ 2147483647 h 709"/>
              <a:gd name="T68" fmla="*/ 2147483647 w 516"/>
              <a:gd name="T69" fmla="*/ 2147483647 h 709"/>
              <a:gd name="T70" fmla="*/ 2147483647 w 516"/>
              <a:gd name="T71" fmla="*/ 2147483647 h 709"/>
              <a:gd name="T72" fmla="*/ 2147483647 w 516"/>
              <a:gd name="T73" fmla="*/ 2147483647 h 709"/>
              <a:gd name="T74" fmla="*/ 2147483647 w 516"/>
              <a:gd name="T75" fmla="*/ 2147483647 h 709"/>
              <a:gd name="T76" fmla="*/ 2147483647 w 516"/>
              <a:gd name="T77" fmla="*/ 2147483647 h 709"/>
              <a:gd name="T78" fmla="*/ 2147483647 w 516"/>
              <a:gd name="T79" fmla="*/ 2147483647 h 709"/>
              <a:gd name="T80" fmla="*/ 2147483647 w 516"/>
              <a:gd name="T81" fmla="*/ 2147483647 h 709"/>
              <a:gd name="T82" fmla="*/ 2147483647 w 516"/>
              <a:gd name="T83" fmla="*/ 2147483647 h 709"/>
              <a:gd name="T84" fmla="*/ 2147483647 w 516"/>
              <a:gd name="T85" fmla="*/ 2147483647 h 709"/>
              <a:gd name="T86" fmla="*/ 2147483647 w 516"/>
              <a:gd name="T87" fmla="*/ 2147483647 h 709"/>
              <a:gd name="T88" fmla="*/ 2147483647 w 516"/>
              <a:gd name="T89" fmla="*/ 2147483647 h 709"/>
              <a:gd name="T90" fmla="*/ 2147483647 w 516"/>
              <a:gd name="T91" fmla="*/ 2147483647 h 709"/>
              <a:gd name="T92" fmla="*/ 2147483647 w 516"/>
              <a:gd name="T93" fmla="*/ 2147483647 h 709"/>
              <a:gd name="T94" fmla="*/ 2147483647 w 516"/>
              <a:gd name="T95" fmla="*/ 2147483647 h 7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16"/>
              <a:gd name="T145" fmla="*/ 0 h 709"/>
              <a:gd name="T146" fmla="*/ 516 w 516"/>
              <a:gd name="T147" fmla="*/ 709 h 7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16" h="709">
                <a:moveTo>
                  <a:pt x="504" y="96"/>
                </a:moveTo>
                <a:lnTo>
                  <a:pt x="486" y="78"/>
                </a:lnTo>
                <a:lnTo>
                  <a:pt x="432" y="84"/>
                </a:lnTo>
                <a:lnTo>
                  <a:pt x="354" y="48"/>
                </a:lnTo>
                <a:lnTo>
                  <a:pt x="318" y="54"/>
                </a:lnTo>
                <a:lnTo>
                  <a:pt x="288" y="36"/>
                </a:lnTo>
                <a:lnTo>
                  <a:pt x="282" y="18"/>
                </a:lnTo>
                <a:lnTo>
                  <a:pt x="228" y="0"/>
                </a:lnTo>
                <a:lnTo>
                  <a:pt x="198" y="24"/>
                </a:lnTo>
                <a:lnTo>
                  <a:pt x="150" y="42"/>
                </a:lnTo>
                <a:lnTo>
                  <a:pt x="114" y="66"/>
                </a:lnTo>
                <a:lnTo>
                  <a:pt x="90" y="126"/>
                </a:lnTo>
                <a:lnTo>
                  <a:pt x="42" y="138"/>
                </a:lnTo>
                <a:lnTo>
                  <a:pt x="42" y="174"/>
                </a:lnTo>
                <a:lnTo>
                  <a:pt x="78" y="222"/>
                </a:lnTo>
                <a:lnTo>
                  <a:pt x="114" y="240"/>
                </a:lnTo>
                <a:lnTo>
                  <a:pt x="114" y="264"/>
                </a:lnTo>
                <a:lnTo>
                  <a:pt x="90" y="276"/>
                </a:lnTo>
                <a:lnTo>
                  <a:pt x="60" y="264"/>
                </a:lnTo>
                <a:lnTo>
                  <a:pt x="0" y="306"/>
                </a:lnTo>
                <a:lnTo>
                  <a:pt x="18" y="324"/>
                </a:lnTo>
                <a:lnTo>
                  <a:pt x="42" y="348"/>
                </a:lnTo>
                <a:lnTo>
                  <a:pt x="96" y="348"/>
                </a:lnTo>
                <a:lnTo>
                  <a:pt x="138" y="354"/>
                </a:lnTo>
                <a:lnTo>
                  <a:pt x="120" y="396"/>
                </a:lnTo>
                <a:lnTo>
                  <a:pt x="72" y="414"/>
                </a:lnTo>
                <a:lnTo>
                  <a:pt x="36" y="438"/>
                </a:lnTo>
                <a:lnTo>
                  <a:pt x="30" y="468"/>
                </a:lnTo>
                <a:lnTo>
                  <a:pt x="72" y="498"/>
                </a:lnTo>
                <a:lnTo>
                  <a:pt x="78" y="529"/>
                </a:lnTo>
                <a:lnTo>
                  <a:pt x="108" y="541"/>
                </a:lnTo>
                <a:lnTo>
                  <a:pt x="114" y="583"/>
                </a:lnTo>
                <a:lnTo>
                  <a:pt x="156" y="577"/>
                </a:lnTo>
                <a:lnTo>
                  <a:pt x="210" y="577"/>
                </a:lnTo>
                <a:lnTo>
                  <a:pt x="180" y="631"/>
                </a:lnTo>
                <a:lnTo>
                  <a:pt x="90" y="709"/>
                </a:lnTo>
                <a:lnTo>
                  <a:pt x="192" y="655"/>
                </a:lnTo>
                <a:lnTo>
                  <a:pt x="270" y="571"/>
                </a:lnTo>
                <a:lnTo>
                  <a:pt x="264" y="553"/>
                </a:lnTo>
                <a:lnTo>
                  <a:pt x="312" y="492"/>
                </a:lnTo>
                <a:lnTo>
                  <a:pt x="324" y="517"/>
                </a:lnTo>
                <a:lnTo>
                  <a:pt x="330" y="547"/>
                </a:lnTo>
                <a:lnTo>
                  <a:pt x="366" y="517"/>
                </a:lnTo>
                <a:lnTo>
                  <a:pt x="408" y="492"/>
                </a:lnTo>
                <a:lnTo>
                  <a:pt x="426" y="505"/>
                </a:lnTo>
                <a:lnTo>
                  <a:pt x="516" y="523"/>
                </a:lnTo>
                <a:lnTo>
                  <a:pt x="516" y="96"/>
                </a:lnTo>
                <a:lnTo>
                  <a:pt x="504" y="96"/>
                </a:lnTo>
                <a:close/>
              </a:path>
            </a:pathLst>
          </a:custGeom>
          <a:solidFill>
            <a:schemeClr val="bg1"/>
          </a:solidFill>
          <a:ln w="9525">
            <a:solidFill>
              <a:schemeClr val="bg2"/>
            </a:solidFill>
            <a:round/>
            <a:headEnd/>
            <a:tailEnd/>
          </a:ln>
        </p:spPr>
        <p:txBody>
          <a:bodyPr/>
          <a:lstStyle/>
          <a:p>
            <a:endParaRPr lang="el-GR"/>
          </a:p>
        </p:txBody>
      </p:sp>
      <p:sp>
        <p:nvSpPr>
          <p:cNvPr id="14465" name="Freeform 398"/>
          <p:cNvSpPr>
            <a:spLocks/>
          </p:cNvSpPr>
          <p:nvPr/>
        </p:nvSpPr>
        <p:spPr bwMode="auto">
          <a:xfrm>
            <a:off x="896938" y="2070100"/>
            <a:ext cx="2119312" cy="1452563"/>
          </a:xfrm>
          <a:custGeom>
            <a:avLst/>
            <a:gdLst>
              <a:gd name="T0" fmla="*/ 2147483647 w 1622"/>
              <a:gd name="T1" fmla="*/ 2147483647 h 1117"/>
              <a:gd name="T2" fmla="*/ 2147483647 w 1622"/>
              <a:gd name="T3" fmla="*/ 2147483647 h 1117"/>
              <a:gd name="T4" fmla="*/ 2147483647 w 1622"/>
              <a:gd name="T5" fmla="*/ 2147483647 h 1117"/>
              <a:gd name="T6" fmla="*/ 2147483647 w 1622"/>
              <a:gd name="T7" fmla="*/ 2147483647 h 1117"/>
              <a:gd name="T8" fmla="*/ 2147483647 w 1622"/>
              <a:gd name="T9" fmla="*/ 2147483647 h 1117"/>
              <a:gd name="T10" fmla="*/ 2147483647 w 1622"/>
              <a:gd name="T11" fmla="*/ 2147483647 h 1117"/>
              <a:gd name="T12" fmla="*/ 2147483647 w 1622"/>
              <a:gd name="T13" fmla="*/ 2147483647 h 1117"/>
              <a:gd name="T14" fmla="*/ 2147483647 w 1622"/>
              <a:gd name="T15" fmla="*/ 2147483647 h 1117"/>
              <a:gd name="T16" fmla="*/ 2147483647 w 1622"/>
              <a:gd name="T17" fmla="*/ 2147483647 h 1117"/>
              <a:gd name="T18" fmla="*/ 2147483647 w 1622"/>
              <a:gd name="T19" fmla="*/ 2147483647 h 1117"/>
              <a:gd name="T20" fmla="*/ 2147483647 w 1622"/>
              <a:gd name="T21" fmla="*/ 2147483647 h 1117"/>
              <a:gd name="T22" fmla="*/ 2147483647 w 1622"/>
              <a:gd name="T23" fmla="*/ 2147483647 h 1117"/>
              <a:gd name="T24" fmla="*/ 2147483647 w 1622"/>
              <a:gd name="T25" fmla="*/ 2147483647 h 1117"/>
              <a:gd name="T26" fmla="*/ 2147483647 w 1622"/>
              <a:gd name="T27" fmla="*/ 2147483647 h 1117"/>
              <a:gd name="T28" fmla="*/ 2147483647 w 1622"/>
              <a:gd name="T29" fmla="*/ 2147483647 h 1117"/>
              <a:gd name="T30" fmla="*/ 2147483647 w 1622"/>
              <a:gd name="T31" fmla="*/ 2147483647 h 1117"/>
              <a:gd name="T32" fmla="*/ 2147483647 w 1622"/>
              <a:gd name="T33" fmla="*/ 2147483647 h 1117"/>
              <a:gd name="T34" fmla="*/ 2147483647 w 1622"/>
              <a:gd name="T35" fmla="*/ 2147483647 h 1117"/>
              <a:gd name="T36" fmla="*/ 2147483647 w 1622"/>
              <a:gd name="T37" fmla="*/ 2147483647 h 1117"/>
              <a:gd name="T38" fmla="*/ 2147483647 w 1622"/>
              <a:gd name="T39" fmla="*/ 2147483647 h 1117"/>
              <a:gd name="T40" fmla="*/ 2147483647 w 1622"/>
              <a:gd name="T41" fmla="*/ 2147483647 h 1117"/>
              <a:gd name="T42" fmla="*/ 2147483647 w 1622"/>
              <a:gd name="T43" fmla="*/ 2147483647 h 1117"/>
              <a:gd name="T44" fmla="*/ 2147483647 w 1622"/>
              <a:gd name="T45" fmla="*/ 2147483647 h 1117"/>
              <a:gd name="T46" fmla="*/ 2147483647 w 1622"/>
              <a:gd name="T47" fmla="*/ 2147483647 h 1117"/>
              <a:gd name="T48" fmla="*/ 2147483647 w 1622"/>
              <a:gd name="T49" fmla="*/ 2147483647 h 1117"/>
              <a:gd name="T50" fmla="*/ 2147483647 w 1622"/>
              <a:gd name="T51" fmla="*/ 2147483647 h 1117"/>
              <a:gd name="T52" fmla="*/ 2147483647 w 1622"/>
              <a:gd name="T53" fmla="*/ 2147483647 h 1117"/>
              <a:gd name="T54" fmla="*/ 2147483647 w 1622"/>
              <a:gd name="T55" fmla="*/ 2147483647 h 1117"/>
              <a:gd name="T56" fmla="*/ 2147483647 w 1622"/>
              <a:gd name="T57" fmla="*/ 2147483647 h 1117"/>
              <a:gd name="T58" fmla="*/ 2147483647 w 1622"/>
              <a:gd name="T59" fmla="*/ 2147483647 h 1117"/>
              <a:gd name="T60" fmla="*/ 2147483647 w 1622"/>
              <a:gd name="T61" fmla="*/ 2147483647 h 1117"/>
              <a:gd name="T62" fmla="*/ 2147483647 w 1622"/>
              <a:gd name="T63" fmla="*/ 2147483647 h 1117"/>
              <a:gd name="T64" fmla="*/ 2147483647 w 1622"/>
              <a:gd name="T65" fmla="*/ 2147483647 h 1117"/>
              <a:gd name="T66" fmla="*/ 2147483647 w 1622"/>
              <a:gd name="T67" fmla="*/ 2147483647 h 1117"/>
              <a:gd name="T68" fmla="*/ 2147483647 w 1622"/>
              <a:gd name="T69" fmla="*/ 2147483647 h 1117"/>
              <a:gd name="T70" fmla="*/ 2147483647 w 1622"/>
              <a:gd name="T71" fmla="*/ 2147483647 h 1117"/>
              <a:gd name="T72" fmla="*/ 2147483647 w 1622"/>
              <a:gd name="T73" fmla="*/ 2147483647 h 1117"/>
              <a:gd name="T74" fmla="*/ 2147483647 w 1622"/>
              <a:gd name="T75" fmla="*/ 2147483647 h 1117"/>
              <a:gd name="T76" fmla="*/ 2147483647 w 1622"/>
              <a:gd name="T77" fmla="*/ 2147483647 h 1117"/>
              <a:gd name="T78" fmla="*/ 2147483647 w 1622"/>
              <a:gd name="T79" fmla="*/ 2147483647 h 1117"/>
              <a:gd name="T80" fmla="*/ 2147483647 w 1622"/>
              <a:gd name="T81" fmla="*/ 0 h 1117"/>
              <a:gd name="T82" fmla="*/ 2147483647 w 1622"/>
              <a:gd name="T83" fmla="*/ 2147483647 h 1117"/>
              <a:gd name="T84" fmla="*/ 2147483647 w 1622"/>
              <a:gd name="T85" fmla="*/ 2147483647 h 1117"/>
              <a:gd name="T86" fmla="*/ 2147483647 w 1622"/>
              <a:gd name="T87" fmla="*/ 2147483647 h 1117"/>
              <a:gd name="T88" fmla="*/ 2147483647 w 1622"/>
              <a:gd name="T89" fmla="*/ 2147483647 h 1117"/>
              <a:gd name="T90" fmla="*/ 2147483647 w 1622"/>
              <a:gd name="T91" fmla="*/ 2147483647 h 1117"/>
              <a:gd name="T92" fmla="*/ 2147483647 w 1622"/>
              <a:gd name="T93" fmla="*/ 2147483647 h 1117"/>
              <a:gd name="T94" fmla="*/ 2147483647 w 1622"/>
              <a:gd name="T95" fmla="*/ 2147483647 h 1117"/>
              <a:gd name="T96" fmla="*/ 2147483647 w 1622"/>
              <a:gd name="T97" fmla="*/ 2147483647 h 1117"/>
              <a:gd name="T98" fmla="*/ 2147483647 w 1622"/>
              <a:gd name="T99" fmla="*/ 2147483647 h 1117"/>
              <a:gd name="T100" fmla="*/ 2147483647 w 1622"/>
              <a:gd name="T101" fmla="*/ 2147483647 h 1117"/>
              <a:gd name="T102" fmla="*/ 2147483647 w 1622"/>
              <a:gd name="T103" fmla="*/ 2147483647 h 1117"/>
              <a:gd name="T104" fmla="*/ 2147483647 w 1622"/>
              <a:gd name="T105" fmla="*/ 2147483647 h 1117"/>
              <a:gd name="T106" fmla="*/ 2147483647 w 1622"/>
              <a:gd name="T107" fmla="*/ 2147483647 h 1117"/>
              <a:gd name="T108" fmla="*/ 2147483647 w 1622"/>
              <a:gd name="T109" fmla="*/ 2147483647 h 1117"/>
              <a:gd name="T110" fmla="*/ 0 w 1622"/>
              <a:gd name="T111" fmla="*/ 2147483647 h 1117"/>
              <a:gd name="T112" fmla="*/ 2147483647 w 1622"/>
              <a:gd name="T113" fmla="*/ 2147483647 h 1117"/>
              <a:gd name="T114" fmla="*/ 2147483647 w 1622"/>
              <a:gd name="T115" fmla="*/ 2147483647 h 1117"/>
              <a:gd name="T116" fmla="*/ 2147483647 w 1622"/>
              <a:gd name="T117" fmla="*/ 2147483647 h 1117"/>
              <a:gd name="T118" fmla="*/ 2147483647 w 1622"/>
              <a:gd name="T119" fmla="*/ 2147483647 h 1117"/>
              <a:gd name="T120" fmla="*/ 2147483647 w 1622"/>
              <a:gd name="T121" fmla="*/ 2147483647 h 1117"/>
              <a:gd name="T122" fmla="*/ 2147483647 w 1622"/>
              <a:gd name="T123" fmla="*/ 2147483647 h 111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22"/>
              <a:gd name="T187" fmla="*/ 0 h 1117"/>
              <a:gd name="T188" fmla="*/ 1622 w 1622"/>
              <a:gd name="T189" fmla="*/ 1117 h 111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22" h="1117">
                <a:moveTo>
                  <a:pt x="931" y="943"/>
                </a:moveTo>
                <a:lnTo>
                  <a:pt x="973" y="955"/>
                </a:lnTo>
                <a:lnTo>
                  <a:pt x="1075" y="1003"/>
                </a:lnTo>
                <a:lnTo>
                  <a:pt x="1111" y="1081"/>
                </a:lnTo>
                <a:lnTo>
                  <a:pt x="1111" y="1117"/>
                </a:lnTo>
                <a:lnTo>
                  <a:pt x="1190" y="1093"/>
                </a:lnTo>
                <a:lnTo>
                  <a:pt x="1232" y="1057"/>
                </a:lnTo>
                <a:lnTo>
                  <a:pt x="1262" y="1051"/>
                </a:lnTo>
                <a:lnTo>
                  <a:pt x="1322" y="1039"/>
                </a:lnTo>
                <a:lnTo>
                  <a:pt x="1370" y="979"/>
                </a:lnTo>
                <a:lnTo>
                  <a:pt x="1394" y="985"/>
                </a:lnTo>
                <a:lnTo>
                  <a:pt x="1406" y="1045"/>
                </a:lnTo>
                <a:lnTo>
                  <a:pt x="1430" y="1027"/>
                </a:lnTo>
                <a:lnTo>
                  <a:pt x="1448" y="1033"/>
                </a:lnTo>
                <a:lnTo>
                  <a:pt x="1436" y="1051"/>
                </a:lnTo>
                <a:lnTo>
                  <a:pt x="1448" y="1075"/>
                </a:lnTo>
                <a:lnTo>
                  <a:pt x="1502" y="1033"/>
                </a:lnTo>
                <a:lnTo>
                  <a:pt x="1520" y="1009"/>
                </a:lnTo>
                <a:lnTo>
                  <a:pt x="1466" y="1003"/>
                </a:lnTo>
                <a:lnTo>
                  <a:pt x="1442" y="967"/>
                </a:lnTo>
                <a:lnTo>
                  <a:pt x="1460" y="949"/>
                </a:lnTo>
                <a:lnTo>
                  <a:pt x="1466" y="925"/>
                </a:lnTo>
                <a:lnTo>
                  <a:pt x="1382" y="943"/>
                </a:lnTo>
                <a:lnTo>
                  <a:pt x="1340" y="979"/>
                </a:lnTo>
                <a:lnTo>
                  <a:pt x="1358" y="937"/>
                </a:lnTo>
                <a:lnTo>
                  <a:pt x="1400" y="913"/>
                </a:lnTo>
                <a:lnTo>
                  <a:pt x="1424" y="889"/>
                </a:lnTo>
                <a:lnTo>
                  <a:pt x="1496" y="895"/>
                </a:lnTo>
                <a:lnTo>
                  <a:pt x="1550" y="889"/>
                </a:lnTo>
                <a:lnTo>
                  <a:pt x="1592" y="859"/>
                </a:lnTo>
                <a:lnTo>
                  <a:pt x="1622" y="835"/>
                </a:lnTo>
                <a:lnTo>
                  <a:pt x="1598" y="775"/>
                </a:lnTo>
                <a:lnTo>
                  <a:pt x="1592" y="745"/>
                </a:lnTo>
                <a:lnTo>
                  <a:pt x="1514" y="703"/>
                </a:lnTo>
                <a:lnTo>
                  <a:pt x="1514" y="679"/>
                </a:lnTo>
                <a:lnTo>
                  <a:pt x="1448" y="553"/>
                </a:lnTo>
                <a:lnTo>
                  <a:pt x="1430" y="607"/>
                </a:lnTo>
                <a:lnTo>
                  <a:pt x="1388" y="619"/>
                </a:lnTo>
                <a:lnTo>
                  <a:pt x="1376" y="607"/>
                </a:lnTo>
                <a:lnTo>
                  <a:pt x="1358" y="607"/>
                </a:lnTo>
                <a:lnTo>
                  <a:pt x="1358" y="522"/>
                </a:lnTo>
                <a:lnTo>
                  <a:pt x="1322" y="516"/>
                </a:lnTo>
                <a:lnTo>
                  <a:pt x="1292" y="474"/>
                </a:lnTo>
                <a:lnTo>
                  <a:pt x="1262" y="480"/>
                </a:lnTo>
                <a:lnTo>
                  <a:pt x="1226" y="468"/>
                </a:lnTo>
                <a:lnTo>
                  <a:pt x="1202" y="474"/>
                </a:lnTo>
                <a:lnTo>
                  <a:pt x="1202" y="504"/>
                </a:lnTo>
                <a:lnTo>
                  <a:pt x="1202" y="535"/>
                </a:lnTo>
                <a:lnTo>
                  <a:pt x="1196" y="601"/>
                </a:lnTo>
                <a:lnTo>
                  <a:pt x="1190" y="625"/>
                </a:lnTo>
                <a:lnTo>
                  <a:pt x="1226" y="697"/>
                </a:lnTo>
                <a:lnTo>
                  <a:pt x="1166" y="751"/>
                </a:lnTo>
                <a:lnTo>
                  <a:pt x="1178" y="841"/>
                </a:lnTo>
                <a:lnTo>
                  <a:pt x="1154" y="859"/>
                </a:lnTo>
                <a:lnTo>
                  <a:pt x="1130" y="847"/>
                </a:lnTo>
                <a:lnTo>
                  <a:pt x="1117" y="739"/>
                </a:lnTo>
                <a:lnTo>
                  <a:pt x="1057" y="733"/>
                </a:lnTo>
                <a:lnTo>
                  <a:pt x="943" y="667"/>
                </a:lnTo>
                <a:lnTo>
                  <a:pt x="919" y="667"/>
                </a:lnTo>
                <a:lnTo>
                  <a:pt x="901" y="613"/>
                </a:lnTo>
                <a:lnTo>
                  <a:pt x="883" y="595"/>
                </a:lnTo>
                <a:lnTo>
                  <a:pt x="931" y="450"/>
                </a:lnTo>
                <a:lnTo>
                  <a:pt x="961" y="420"/>
                </a:lnTo>
                <a:lnTo>
                  <a:pt x="991" y="402"/>
                </a:lnTo>
                <a:lnTo>
                  <a:pt x="1009" y="402"/>
                </a:lnTo>
                <a:lnTo>
                  <a:pt x="1027" y="342"/>
                </a:lnTo>
                <a:lnTo>
                  <a:pt x="1039" y="294"/>
                </a:lnTo>
                <a:lnTo>
                  <a:pt x="1099" y="282"/>
                </a:lnTo>
                <a:lnTo>
                  <a:pt x="1130" y="258"/>
                </a:lnTo>
                <a:lnTo>
                  <a:pt x="1111" y="204"/>
                </a:lnTo>
                <a:lnTo>
                  <a:pt x="1124" y="168"/>
                </a:lnTo>
                <a:lnTo>
                  <a:pt x="1099" y="138"/>
                </a:lnTo>
                <a:lnTo>
                  <a:pt x="1063" y="132"/>
                </a:lnTo>
                <a:lnTo>
                  <a:pt x="1051" y="192"/>
                </a:lnTo>
                <a:lnTo>
                  <a:pt x="1015" y="246"/>
                </a:lnTo>
                <a:lnTo>
                  <a:pt x="1003" y="180"/>
                </a:lnTo>
                <a:lnTo>
                  <a:pt x="985" y="156"/>
                </a:lnTo>
                <a:lnTo>
                  <a:pt x="961" y="186"/>
                </a:lnTo>
                <a:lnTo>
                  <a:pt x="949" y="156"/>
                </a:lnTo>
                <a:lnTo>
                  <a:pt x="925" y="114"/>
                </a:lnTo>
                <a:lnTo>
                  <a:pt x="913" y="60"/>
                </a:lnTo>
                <a:lnTo>
                  <a:pt x="877" y="0"/>
                </a:lnTo>
                <a:lnTo>
                  <a:pt x="847" y="84"/>
                </a:lnTo>
                <a:lnTo>
                  <a:pt x="847" y="114"/>
                </a:lnTo>
                <a:lnTo>
                  <a:pt x="889" y="150"/>
                </a:lnTo>
                <a:lnTo>
                  <a:pt x="895" y="186"/>
                </a:lnTo>
                <a:lnTo>
                  <a:pt x="865" y="216"/>
                </a:lnTo>
                <a:lnTo>
                  <a:pt x="847" y="204"/>
                </a:lnTo>
                <a:lnTo>
                  <a:pt x="823" y="204"/>
                </a:lnTo>
                <a:lnTo>
                  <a:pt x="811" y="234"/>
                </a:lnTo>
                <a:lnTo>
                  <a:pt x="769" y="222"/>
                </a:lnTo>
                <a:lnTo>
                  <a:pt x="709" y="222"/>
                </a:lnTo>
                <a:lnTo>
                  <a:pt x="673" y="198"/>
                </a:lnTo>
                <a:lnTo>
                  <a:pt x="619" y="210"/>
                </a:lnTo>
                <a:lnTo>
                  <a:pt x="625" y="228"/>
                </a:lnTo>
                <a:lnTo>
                  <a:pt x="631" y="264"/>
                </a:lnTo>
                <a:lnTo>
                  <a:pt x="613" y="258"/>
                </a:lnTo>
                <a:lnTo>
                  <a:pt x="583" y="222"/>
                </a:lnTo>
                <a:lnTo>
                  <a:pt x="517" y="234"/>
                </a:lnTo>
                <a:lnTo>
                  <a:pt x="487" y="210"/>
                </a:lnTo>
                <a:lnTo>
                  <a:pt x="499" y="186"/>
                </a:lnTo>
                <a:lnTo>
                  <a:pt x="457" y="174"/>
                </a:lnTo>
                <a:lnTo>
                  <a:pt x="409" y="150"/>
                </a:lnTo>
                <a:lnTo>
                  <a:pt x="343" y="132"/>
                </a:lnTo>
                <a:lnTo>
                  <a:pt x="301" y="144"/>
                </a:lnTo>
                <a:lnTo>
                  <a:pt x="259" y="96"/>
                </a:lnTo>
                <a:lnTo>
                  <a:pt x="145" y="150"/>
                </a:lnTo>
                <a:lnTo>
                  <a:pt x="115" y="180"/>
                </a:lnTo>
                <a:lnTo>
                  <a:pt x="67" y="168"/>
                </a:lnTo>
                <a:lnTo>
                  <a:pt x="37" y="138"/>
                </a:lnTo>
                <a:lnTo>
                  <a:pt x="0" y="126"/>
                </a:lnTo>
                <a:lnTo>
                  <a:pt x="0" y="553"/>
                </a:lnTo>
                <a:lnTo>
                  <a:pt x="61" y="583"/>
                </a:lnTo>
                <a:lnTo>
                  <a:pt x="109" y="559"/>
                </a:lnTo>
                <a:lnTo>
                  <a:pt x="175" y="679"/>
                </a:lnTo>
                <a:lnTo>
                  <a:pt x="217" y="709"/>
                </a:lnTo>
                <a:lnTo>
                  <a:pt x="211" y="757"/>
                </a:lnTo>
                <a:lnTo>
                  <a:pt x="229" y="793"/>
                </a:lnTo>
                <a:lnTo>
                  <a:pt x="277" y="859"/>
                </a:lnTo>
                <a:lnTo>
                  <a:pt x="343" y="901"/>
                </a:lnTo>
                <a:lnTo>
                  <a:pt x="349" y="931"/>
                </a:lnTo>
                <a:lnTo>
                  <a:pt x="871" y="931"/>
                </a:lnTo>
                <a:lnTo>
                  <a:pt x="931" y="943"/>
                </a:lnTo>
                <a:close/>
              </a:path>
            </a:pathLst>
          </a:custGeom>
          <a:solidFill>
            <a:schemeClr val="bg1"/>
          </a:solidFill>
          <a:ln w="9525">
            <a:solidFill>
              <a:schemeClr val="bg2"/>
            </a:solidFill>
            <a:round/>
            <a:headEnd/>
            <a:tailEnd/>
          </a:ln>
        </p:spPr>
        <p:txBody>
          <a:bodyPr/>
          <a:lstStyle/>
          <a:p>
            <a:endParaRPr lang="el-GR"/>
          </a:p>
        </p:txBody>
      </p:sp>
      <p:sp>
        <p:nvSpPr>
          <p:cNvPr id="14466" name="Freeform 399"/>
          <p:cNvSpPr>
            <a:spLocks/>
          </p:cNvSpPr>
          <p:nvPr/>
        </p:nvSpPr>
        <p:spPr bwMode="auto">
          <a:xfrm>
            <a:off x="1296988" y="3279775"/>
            <a:ext cx="1435100" cy="741363"/>
          </a:xfrm>
          <a:custGeom>
            <a:avLst/>
            <a:gdLst>
              <a:gd name="T0" fmla="*/ 2147483647 w 1099"/>
              <a:gd name="T1" fmla="*/ 2147483647 h 571"/>
              <a:gd name="T2" fmla="*/ 2147483647 w 1099"/>
              <a:gd name="T3" fmla="*/ 2147483647 h 571"/>
              <a:gd name="T4" fmla="*/ 2147483647 w 1099"/>
              <a:gd name="T5" fmla="*/ 2147483647 h 571"/>
              <a:gd name="T6" fmla="*/ 2147483647 w 1099"/>
              <a:gd name="T7" fmla="*/ 2147483647 h 571"/>
              <a:gd name="T8" fmla="*/ 2147483647 w 1099"/>
              <a:gd name="T9" fmla="*/ 2147483647 h 571"/>
              <a:gd name="T10" fmla="*/ 2147483647 w 1099"/>
              <a:gd name="T11" fmla="*/ 2147483647 h 571"/>
              <a:gd name="T12" fmla="*/ 2147483647 w 1099"/>
              <a:gd name="T13" fmla="*/ 2147483647 h 571"/>
              <a:gd name="T14" fmla="*/ 2147483647 w 1099"/>
              <a:gd name="T15" fmla="*/ 2147483647 h 571"/>
              <a:gd name="T16" fmla="*/ 2147483647 w 1099"/>
              <a:gd name="T17" fmla="*/ 2147483647 h 571"/>
              <a:gd name="T18" fmla="*/ 2147483647 w 1099"/>
              <a:gd name="T19" fmla="*/ 2147483647 h 571"/>
              <a:gd name="T20" fmla="*/ 2147483647 w 1099"/>
              <a:gd name="T21" fmla="*/ 2147483647 h 571"/>
              <a:gd name="T22" fmla="*/ 2147483647 w 1099"/>
              <a:gd name="T23" fmla="*/ 2147483647 h 571"/>
              <a:gd name="T24" fmla="*/ 2147483647 w 1099"/>
              <a:gd name="T25" fmla="*/ 2147483647 h 571"/>
              <a:gd name="T26" fmla="*/ 2147483647 w 1099"/>
              <a:gd name="T27" fmla="*/ 2147483647 h 571"/>
              <a:gd name="T28" fmla="*/ 2147483647 w 1099"/>
              <a:gd name="T29" fmla="*/ 2147483647 h 571"/>
              <a:gd name="T30" fmla="*/ 2147483647 w 1099"/>
              <a:gd name="T31" fmla="*/ 2147483647 h 571"/>
              <a:gd name="T32" fmla="*/ 2147483647 w 1099"/>
              <a:gd name="T33" fmla="*/ 2147483647 h 571"/>
              <a:gd name="T34" fmla="*/ 2147483647 w 1099"/>
              <a:gd name="T35" fmla="*/ 2147483647 h 571"/>
              <a:gd name="T36" fmla="*/ 2147483647 w 1099"/>
              <a:gd name="T37" fmla="*/ 2147483647 h 571"/>
              <a:gd name="T38" fmla="*/ 2147483647 w 1099"/>
              <a:gd name="T39" fmla="*/ 2147483647 h 571"/>
              <a:gd name="T40" fmla="*/ 2147483647 w 1099"/>
              <a:gd name="T41" fmla="*/ 2147483647 h 571"/>
              <a:gd name="T42" fmla="*/ 2147483647 w 1099"/>
              <a:gd name="T43" fmla="*/ 2147483647 h 571"/>
              <a:gd name="T44" fmla="*/ 2147483647 w 1099"/>
              <a:gd name="T45" fmla="*/ 2147483647 h 571"/>
              <a:gd name="T46" fmla="*/ 2147483647 w 1099"/>
              <a:gd name="T47" fmla="*/ 2147483647 h 571"/>
              <a:gd name="T48" fmla="*/ 2147483647 w 1099"/>
              <a:gd name="T49" fmla="*/ 2147483647 h 571"/>
              <a:gd name="T50" fmla="*/ 2147483647 w 1099"/>
              <a:gd name="T51" fmla="*/ 0 h 571"/>
              <a:gd name="T52" fmla="*/ 2147483647 w 1099"/>
              <a:gd name="T53" fmla="*/ 2147483647 h 571"/>
              <a:gd name="T54" fmla="*/ 2147483647 w 1099"/>
              <a:gd name="T55" fmla="*/ 2147483647 h 571"/>
              <a:gd name="T56" fmla="*/ 2147483647 w 1099"/>
              <a:gd name="T57" fmla="*/ 2147483647 h 571"/>
              <a:gd name="T58" fmla="*/ 0 w 1099"/>
              <a:gd name="T59" fmla="*/ 2147483647 h 571"/>
              <a:gd name="T60" fmla="*/ 2147483647 w 1099"/>
              <a:gd name="T61" fmla="*/ 2147483647 h 571"/>
              <a:gd name="T62" fmla="*/ 2147483647 w 1099"/>
              <a:gd name="T63" fmla="*/ 2147483647 h 571"/>
              <a:gd name="T64" fmla="*/ 2147483647 w 1099"/>
              <a:gd name="T65" fmla="*/ 2147483647 h 571"/>
              <a:gd name="T66" fmla="*/ 2147483647 w 1099"/>
              <a:gd name="T67" fmla="*/ 2147483647 h 5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99"/>
              <a:gd name="T103" fmla="*/ 0 h 571"/>
              <a:gd name="T104" fmla="*/ 1099 w 1099"/>
              <a:gd name="T105" fmla="*/ 571 h 5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99" h="571">
                <a:moveTo>
                  <a:pt x="252" y="439"/>
                </a:moveTo>
                <a:lnTo>
                  <a:pt x="300" y="439"/>
                </a:lnTo>
                <a:lnTo>
                  <a:pt x="318" y="427"/>
                </a:lnTo>
                <a:lnTo>
                  <a:pt x="348" y="433"/>
                </a:lnTo>
                <a:lnTo>
                  <a:pt x="396" y="487"/>
                </a:lnTo>
                <a:lnTo>
                  <a:pt x="432" y="475"/>
                </a:lnTo>
                <a:lnTo>
                  <a:pt x="456" y="493"/>
                </a:lnTo>
                <a:lnTo>
                  <a:pt x="474" y="523"/>
                </a:lnTo>
                <a:lnTo>
                  <a:pt x="498" y="547"/>
                </a:lnTo>
                <a:lnTo>
                  <a:pt x="528" y="553"/>
                </a:lnTo>
                <a:lnTo>
                  <a:pt x="528" y="511"/>
                </a:lnTo>
                <a:lnTo>
                  <a:pt x="552" y="487"/>
                </a:lnTo>
                <a:lnTo>
                  <a:pt x="570" y="469"/>
                </a:lnTo>
                <a:lnTo>
                  <a:pt x="630" y="475"/>
                </a:lnTo>
                <a:lnTo>
                  <a:pt x="666" y="475"/>
                </a:lnTo>
                <a:lnTo>
                  <a:pt x="714" y="463"/>
                </a:lnTo>
                <a:lnTo>
                  <a:pt x="744" y="463"/>
                </a:lnTo>
                <a:lnTo>
                  <a:pt x="774" y="457"/>
                </a:lnTo>
                <a:lnTo>
                  <a:pt x="780" y="487"/>
                </a:lnTo>
                <a:lnTo>
                  <a:pt x="792" y="529"/>
                </a:lnTo>
                <a:lnTo>
                  <a:pt x="829" y="565"/>
                </a:lnTo>
                <a:lnTo>
                  <a:pt x="847" y="571"/>
                </a:lnTo>
                <a:lnTo>
                  <a:pt x="841" y="511"/>
                </a:lnTo>
                <a:lnTo>
                  <a:pt x="817" y="445"/>
                </a:lnTo>
                <a:lnTo>
                  <a:pt x="847" y="409"/>
                </a:lnTo>
                <a:lnTo>
                  <a:pt x="877" y="397"/>
                </a:lnTo>
                <a:lnTo>
                  <a:pt x="931" y="343"/>
                </a:lnTo>
                <a:lnTo>
                  <a:pt x="925" y="307"/>
                </a:lnTo>
                <a:lnTo>
                  <a:pt x="919" y="271"/>
                </a:lnTo>
                <a:lnTo>
                  <a:pt x="937" y="283"/>
                </a:lnTo>
                <a:lnTo>
                  <a:pt x="943" y="277"/>
                </a:lnTo>
                <a:lnTo>
                  <a:pt x="937" y="253"/>
                </a:lnTo>
                <a:lnTo>
                  <a:pt x="949" y="253"/>
                </a:lnTo>
                <a:lnTo>
                  <a:pt x="967" y="247"/>
                </a:lnTo>
                <a:lnTo>
                  <a:pt x="979" y="217"/>
                </a:lnTo>
                <a:lnTo>
                  <a:pt x="1003" y="211"/>
                </a:lnTo>
                <a:lnTo>
                  <a:pt x="1039" y="193"/>
                </a:lnTo>
                <a:lnTo>
                  <a:pt x="1039" y="144"/>
                </a:lnTo>
                <a:lnTo>
                  <a:pt x="1099" y="114"/>
                </a:lnTo>
                <a:lnTo>
                  <a:pt x="1087" y="54"/>
                </a:lnTo>
                <a:lnTo>
                  <a:pt x="1063" y="48"/>
                </a:lnTo>
                <a:lnTo>
                  <a:pt x="1015" y="108"/>
                </a:lnTo>
                <a:lnTo>
                  <a:pt x="955" y="120"/>
                </a:lnTo>
                <a:lnTo>
                  <a:pt x="925" y="126"/>
                </a:lnTo>
                <a:lnTo>
                  <a:pt x="883" y="162"/>
                </a:lnTo>
                <a:lnTo>
                  <a:pt x="804" y="186"/>
                </a:lnTo>
                <a:lnTo>
                  <a:pt x="804" y="150"/>
                </a:lnTo>
                <a:lnTo>
                  <a:pt x="768" y="72"/>
                </a:lnTo>
                <a:lnTo>
                  <a:pt x="666" y="24"/>
                </a:lnTo>
                <a:lnTo>
                  <a:pt x="624" y="12"/>
                </a:lnTo>
                <a:lnTo>
                  <a:pt x="564" y="0"/>
                </a:lnTo>
                <a:lnTo>
                  <a:pt x="42" y="0"/>
                </a:lnTo>
                <a:lnTo>
                  <a:pt x="48" y="36"/>
                </a:lnTo>
                <a:lnTo>
                  <a:pt x="30" y="48"/>
                </a:lnTo>
                <a:lnTo>
                  <a:pt x="36" y="24"/>
                </a:lnTo>
                <a:lnTo>
                  <a:pt x="0" y="12"/>
                </a:lnTo>
                <a:lnTo>
                  <a:pt x="18" y="78"/>
                </a:lnTo>
                <a:lnTo>
                  <a:pt x="12" y="126"/>
                </a:lnTo>
                <a:lnTo>
                  <a:pt x="0" y="174"/>
                </a:lnTo>
                <a:lnTo>
                  <a:pt x="12" y="211"/>
                </a:lnTo>
                <a:lnTo>
                  <a:pt x="12" y="235"/>
                </a:lnTo>
                <a:lnTo>
                  <a:pt x="42" y="295"/>
                </a:lnTo>
                <a:lnTo>
                  <a:pt x="66" y="337"/>
                </a:lnTo>
                <a:lnTo>
                  <a:pt x="84" y="367"/>
                </a:lnTo>
                <a:lnTo>
                  <a:pt x="138" y="403"/>
                </a:lnTo>
                <a:lnTo>
                  <a:pt x="144" y="415"/>
                </a:lnTo>
                <a:lnTo>
                  <a:pt x="192" y="409"/>
                </a:lnTo>
                <a:lnTo>
                  <a:pt x="252" y="439"/>
                </a:lnTo>
                <a:close/>
              </a:path>
            </a:pathLst>
          </a:custGeom>
          <a:solidFill>
            <a:schemeClr val="bg1"/>
          </a:solidFill>
          <a:ln w="9525">
            <a:solidFill>
              <a:schemeClr val="bg2"/>
            </a:solidFill>
            <a:round/>
            <a:headEnd/>
            <a:tailEnd/>
          </a:ln>
        </p:spPr>
        <p:txBody>
          <a:bodyPr/>
          <a:lstStyle/>
          <a:p>
            <a:endParaRPr lang="el-GR"/>
          </a:p>
        </p:txBody>
      </p:sp>
      <p:sp>
        <p:nvSpPr>
          <p:cNvPr id="14467" name="Freeform 400"/>
          <p:cNvSpPr>
            <a:spLocks/>
          </p:cNvSpPr>
          <p:nvPr/>
        </p:nvSpPr>
        <p:spPr bwMode="auto">
          <a:xfrm>
            <a:off x="2212975" y="4286250"/>
            <a:ext cx="111125" cy="112713"/>
          </a:xfrm>
          <a:custGeom>
            <a:avLst/>
            <a:gdLst>
              <a:gd name="T0" fmla="*/ 2147483647 w 14"/>
              <a:gd name="T1" fmla="*/ 2147483647 h 14"/>
              <a:gd name="T2" fmla="*/ 2147483647 w 14"/>
              <a:gd name="T3" fmla="*/ 2147483647 h 14"/>
              <a:gd name="T4" fmla="*/ 2147483647 w 14"/>
              <a:gd name="T5" fmla="*/ 0 h 14"/>
              <a:gd name="T6" fmla="*/ 2147483647 w 14"/>
              <a:gd name="T7" fmla="*/ 2147483647 h 14"/>
              <a:gd name="T8" fmla="*/ 0 w 14"/>
              <a:gd name="T9" fmla="*/ 2147483647 h 14"/>
              <a:gd name="T10" fmla="*/ 2147483647 w 14"/>
              <a:gd name="T11" fmla="*/ 2147483647 h 14"/>
              <a:gd name="T12" fmla="*/ 2147483647 w 14"/>
              <a:gd name="T13" fmla="*/ 2147483647 h 14"/>
              <a:gd name="T14" fmla="*/ 2147483647 w 14"/>
              <a:gd name="T15" fmla="*/ 2147483647 h 14"/>
              <a:gd name="T16" fmla="*/ 0 60000 65536"/>
              <a:gd name="T17" fmla="*/ 0 60000 65536"/>
              <a:gd name="T18" fmla="*/ 0 60000 65536"/>
              <a:gd name="T19" fmla="*/ 0 60000 65536"/>
              <a:gd name="T20" fmla="*/ 0 60000 65536"/>
              <a:gd name="T21" fmla="*/ 0 60000 65536"/>
              <a:gd name="T22" fmla="*/ 0 60000 65536"/>
              <a:gd name="T23" fmla="*/ 0 60000 65536"/>
              <a:gd name="T24" fmla="*/ 0 w 14"/>
              <a:gd name="T25" fmla="*/ 0 h 14"/>
              <a:gd name="T26" fmla="*/ 14 w 14"/>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 h="14">
                <a:moveTo>
                  <a:pt x="14" y="14"/>
                </a:moveTo>
                <a:cubicBezTo>
                  <a:pt x="14" y="12"/>
                  <a:pt x="13" y="11"/>
                  <a:pt x="13" y="11"/>
                </a:cubicBezTo>
                <a:cubicBezTo>
                  <a:pt x="14" y="0"/>
                  <a:pt x="14" y="0"/>
                  <a:pt x="14" y="0"/>
                </a:cubicBezTo>
                <a:cubicBezTo>
                  <a:pt x="7" y="3"/>
                  <a:pt x="7" y="3"/>
                  <a:pt x="7" y="3"/>
                </a:cubicBezTo>
                <a:cubicBezTo>
                  <a:pt x="0" y="6"/>
                  <a:pt x="0" y="6"/>
                  <a:pt x="0" y="6"/>
                </a:cubicBezTo>
                <a:cubicBezTo>
                  <a:pt x="5" y="14"/>
                  <a:pt x="5" y="14"/>
                  <a:pt x="5" y="14"/>
                </a:cubicBezTo>
                <a:cubicBezTo>
                  <a:pt x="9" y="13"/>
                  <a:pt x="9" y="13"/>
                  <a:pt x="9" y="13"/>
                </a:cubicBezTo>
                <a:lnTo>
                  <a:pt x="14" y="14"/>
                </a:lnTo>
                <a:close/>
              </a:path>
            </a:pathLst>
          </a:custGeom>
          <a:solidFill>
            <a:schemeClr val="bg1"/>
          </a:solidFill>
          <a:ln w="9525">
            <a:solidFill>
              <a:schemeClr val="bg2"/>
            </a:solidFill>
            <a:round/>
            <a:headEnd/>
            <a:tailEnd/>
          </a:ln>
        </p:spPr>
        <p:txBody>
          <a:bodyPr/>
          <a:lstStyle/>
          <a:p>
            <a:endParaRPr lang="el-GR"/>
          </a:p>
        </p:txBody>
      </p:sp>
      <p:sp>
        <p:nvSpPr>
          <p:cNvPr id="14468" name="Freeform 401"/>
          <p:cNvSpPr>
            <a:spLocks/>
          </p:cNvSpPr>
          <p:nvPr/>
        </p:nvSpPr>
        <p:spPr bwMode="auto">
          <a:xfrm>
            <a:off x="2252663" y="4389438"/>
            <a:ext cx="95250" cy="69850"/>
          </a:xfrm>
          <a:custGeom>
            <a:avLst/>
            <a:gdLst>
              <a:gd name="T0" fmla="*/ 2147483647 w 12"/>
              <a:gd name="T1" fmla="*/ 2147483647 h 9"/>
              <a:gd name="T2" fmla="*/ 2147483647 w 12"/>
              <a:gd name="T3" fmla="*/ 0 h 9"/>
              <a:gd name="T4" fmla="*/ 0 w 12"/>
              <a:gd name="T5" fmla="*/ 2147483647 h 9"/>
              <a:gd name="T6" fmla="*/ 2147483647 w 12"/>
              <a:gd name="T7" fmla="*/ 2147483647 h 9"/>
              <a:gd name="T8" fmla="*/ 2147483647 w 12"/>
              <a:gd name="T9" fmla="*/ 2147483647 h 9"/>
              <a:gd name="T10" fmla="*/ 2147483647 w 12"/>
              <a:gd name="T11" fmla="*/ 2147483647 h 9"/>
              <a:gd name="T12" fmla="*/ 2147483647 w 12"/>
              <a:gd name="T13" fmla="*/ 2147483647 h 9"/>
              <a:gd name="T14" fmla="*/ 0 60000 65536"/>
              <a:gd name="T15" fmla="*/ 0 60000 65536"/>
              <a:gd name="T16" fmla="*/ 0 60000 65536"/>
              <a:gd name="T17" fmla="*/ 0 60000 65536"/>
              <a:gd name="T18" fmla="*/ 0 60000 65536"/>
              <a:gd name="T19" fmla="*/ 0 60000 65536"/>
              <a:gd name="T20" fmla="*/ 0 60000 65536"/>
              <a:gd name="T21" fmla="*/ 0 w 12"/>
              <a:gd name="T22" fmla="*/ 0 h 9"/>
              <a:gd name="T23" fmla="*/ 12 w 12"/>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 h="9">
                <a:moveTo>
                  <a:pt x="9" y="1"/>
                </a:moveTo>
                <a:cubicBezTo>
                  <a:pt x="4" y="0"/>
                  <a:pt x="4" y="0"/>
                  <a:pt x="4" y="0"/>
                </a:cubicBezTo>
                <a:cubicBezTo>
                  <a:pt x="0" y="1"/>
                  <a:pt x="0" y="1"/>
                  <a:pt x="0" y="1"/>
                </a:cubicBezTo>
                <a:cubicBezTo>
                  <a:pt x="2" y="3"/>
                  <a:pt x="2" y="3"/>
                  <a:pt x="2" y="3"/>
                </a:cubicBezTo>
                <a:cubicBezTo>
                  <a:pt x="11" y="9"/>
                  <a:pt x="11" y="9"/>
                  <a:pt x="11" y="9"/>
                </a:cubicBezTo>
                <a:cubicBezTo>
                  <a:pt x="12" y="5"/>
                  <a:pt x="12" y="5"/>
                  <a:pt x="12" y="5"/>
                </a:cubicBezTo>
                <a:cubicBezTo>
                  <a:pt x="11" y="4"/>
                  <a:pt x="10" y="2"/>
                  <a:pt x="9" y="1"/>
                </a:cubicBezTo>
                <a:close/>
              </a:path>
            </a:pathLst>
          </a:custGeom>
          <a:solidFill>
            <a:schemeClr val="bg1"/>
          </a:solidFill>
          <a:ln w="9525">
            <a:solidFill>
              <a:schemeClr val="bg2"/>
            </a:solidFill>
            <a:round/>
            <a:headEnd/>
            <a:tailEnd/>
          </a:ln>
        </p:spPr>
        <p:txBody>
          <a:bodyPr/>
          <a:lstStyle/>
          <a:p>
            <a:endParaRPr lang="el-GR"/>
          </a:p>
        </p:txBody>
      </p:sp>
      <p:sp>
        <p:nvSpPr>
          <p:cNvPr id="14469" name="Freeform 402"/>
          <p:cNvSpPr>
            <a:spLocks/>
          </p:cNvSpPr>
          <p:nvPr/>
        </p:nvSpPr>
        <p:spPr bwMode="auto">
          <a:xfrm>
            <a:off x="2339975" y="4429125"/>
            <a:ext cx="141288" cy="60325"/>
          </a:xfrm>
          <a:custGeom>
            <a:avLst/>
            <a:gdLst>
              <a:gd name="T0" fmla="*/ 2147483647 w 18"/>
              <a:gd name="T1" fmla="*/ 2147483647 h 8"/>
              <a:gd name="T2" fmla="*/ 2147483647 w 18"/>
              <a:gd name="T3" fmla="*/ 2147483647 h 8"/>
              <a:gd name="T4" fmla="*/ 2147483647 w 18"/>
              <a:gd name="T5" fmla="*/ 2147483647 h 8"/>
              <a:gd name="T6" fmla="*/ 2147483647 w 18"/>
              <a:gd name="T7" fmla="*/ 0 h 8"/>
              <a:gd name="T8" fmla="*/ 0 w 18"/>
              <a:gd name="T9" fmla="*/ 2147483647 h 8"/>
              <a:gd name="T10" fmla="*/ 2147483647 w 18"/>
              <a:gd name="T11" fmla="*/ 2147483647 h 8"/>
              <a:gd name="T12" fmla="*/ 2147483647 w 18"/>
              <a:gd name="T13" fmla="*/ 2147483647 h 8"/>
              <a:gd name="T14" fmla="*/ 2147483647 w 18"/>
              <a:gd name="T15" fmla="*/ 2147483647 h 8"/>
              <a:gd name="T16" fmla="*/ 2147483647 w 18"/>
              <a:gd name="T17" fmla="*/ 2147483647 h 8"/>
              <a:gd name="T18" fmla="*/ 2147483647 w 18"/>
              <a:gd name="T19" fmla="*/ 2147483647 h 8"/>
              <a:gd name="T20" fmla="*/ 2147483647 w 18"/>
              <a:gd name="T21" fmla="*/ 2147483647 h 8"/>
              <a:gd name="T22" fmla="*/ 2147483647 w 18"/>
              <a:gd name="T23" fmla="*/ 2147483647 h 8"/>
              <a:gd name="T24" fmla="*/ 2147483647 w 18"/>
              <a:gd name="T25" fmla="*/ 2147483647 h 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8"/>
              <a:gd name="T41" fmla="*/ 18 w 18"/>
              <a:gd name="T42" fmla="*/ 8 h 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8">
                <a:moveTo>
                  <a:pt x="14" y="1"/>
                </a:moveTo>
                <a:cubicBezTo>
                  <a:pt x="9" y="1"/>
                  <a:pt x="9" y="1"/>
                  <a:pt x="9" y="1"/>
                </a:cubicBezTo>
                <a:cubicBezTo>
                  <a:pt x="9" y="1"/>
                  <a:pt x="3" y="2"/>
                  <a:pt x="2" y="1"/>
                </a:cubicBezTo>
                <a:cubicBezTo>
                  <a:pt x="1" y="1"/>
                  <a:pt x="1" y="1"/>
                  <a:pt x="1" y="0"/>
                </a:cubicBezTo>
                <a:cubicBezTo>
                  <a:pt x="0" y="4"/>
                  <a:pt x="0" y="4"/>
                  <a:pt x="0" y="4"/>
                </a:cubicBezTo>
                <a:cubicBezTo>
                  <a:pt x="0" y="4"/>
                  <a:pt x="3" y="7"/>
                  <a:pt x="4" y="8"/>
                </a:cubicBezTo>
                <a:cubicBezTo>
                  <a:pt x="5" y="8"/>
                  <a:pt x="6" y="8"/>
                  <a:pt x="6" y="8"/>
                </a:cubicBezTo>
                <a:cubicBezTo>
                  <a:pt x="7" y="6"/>
                  <a:pt x="7" y="6"/>
                  <a:pt x="7" y="6"/>
                </a:cubicBezTo>
                <a:cubicBezTo>
                  <a:pt x="10" y="3"/>
                  <a:pt x="10" y="3"/>
                  <a:pt x="10" y="3"/>
                </a:cubicBezTo>
                <a:cubicBezTo>
                  <a:pt x="14" y="4"/>
                  <a:pt x="14" y="4"/>
                  <a:pt x="14" y="4"/>
                </a:cubicBezTo>
                <a:cubicBezTo>
                  <a:pt x="15" y="7"/>
                  <a:pt x="15" y="7"/>
                  <a:pt x="15" y="7"/>
                </a:cubicBezTo>
                <a:cubicBezTo>
                  <a:pt x="18" y="4"/>
                  <a:pt x="18" y="4"/>
                  <a:pt x="18" y="4"/>
                </a:cubicBezTo>
                <a:lnTo>
                  <a:pt x="14" y="1"/>
                </a:lnTo>
                <a:close/>
              </a:path>
            </a:pathLst>
          </a:custGeom>
          <a:solidFill>
            <a:schemeClr val="bg1"/>
          </a:solidFill>
          <a:ln w="9525">
            <a:solidFill>
              <a:schemeClr val="bg2"/>
            </a:solidFill>
            <a:round/>
            <a:headEnd/>
            <a:tailEnd/>
          </a:ln>
        </p:spPr>
        <p:txBody>
          <a:bodyPr/>
          <a:lstStyle/>
          <a:p>
            <a:endParaRPr lang="el-GR"/>
          </a:p>
        </p:txBody>
      </p:sp>
      <p:sp>
        <p:nvSpPr>
          <p:cNvPr id="14470" name="Freeform 403"/>
          <p:cNvSpPr>
            <a:spLocks/>
          </p:cNvSpPr>
          <p:nvPr/>
        </p:nvSpPr>
        <p:spPr bwMode="auto">
          <a:xfrm>
            <a:off x="2433638" y="4359275"/>
            <a:ext cx="290512" cy="319088"/>
          </a:xfrm>
          <a:custGeom>
            <a:avLst/>
            <a:gdLst>
              <a:gd name="T0" fmla="*/ 2147483647 w 37"/>
              <a:gd name="T1" fmla="*/ 2147483647 h 41"/>
              <a:gd name="T2" fmla="*/ 2147483647 w 37"/>
              <a:gd name="T3" fmla="*/ 2147483647 h 41"/>
              <a:gd name="T4" fmla="*/ 2147483647 w 37"/>
              <a:gd name="T5" fmla="*/ 2147483647 h 41"/>
              <a:gd name="T6" fmla="*/ 2147483647 w 37"/>
              <a:gd name="T7" fmla="*/ 2147483647 h 41"/>
              <a:gd name="T8" fmla="*/ 2147483647 w 37"/>
              <a:gd name="T9" fmla="*/ 2147483647 h 41"/>
              <a:gd name="T10" fmla="*/ 2147483647 w 37"/>
              <a:gd name="T11" fmla="*/ 2147483647 h 41"/>
              <a:gd name="T12" fmla="*/ 2147483647 w 37"/>
              <a:gd name="T13" fmla="*/ 2147483647 h 41"/>
              <a:gd name="T14" fmla="*/ 2147483647 w 37"/>
              <a:gd name="T15" fmla="*/ 2147483647 h 41"/>
              <a:gd name="T16" fmla="*/ 2147483647 w 37"/>
              <a:gd name="T17" fmla="*/ 2147483647 h 41"/>
              <a:gd name="T18" fmla="*/ 2147483647 w 37"/>
              <a:gd name="T19" fmla="*/ 2147483647 h 41"/>
              <a:gd name="T20" fmla="*/ 2147483647 w 37"/>
              <a:gd name="T21" fmla="*/ 0 h 41"/>
              <a:gd name="T22" fmla="*/ 2147483647 w 37"/>
              <a:gd name="T23" fmla="*/ 2147483647 h 41"/>
              <a:gd name="T24" fmla="*/ 2147483647 w 37"/>
              <a:gd name="T25" fmla="*/ 2147483647 h 41"/>
              <a:gd name="T26" fmla="*/ 2147483647 w 37"/>
              <a:gd name="T27" fmla="*/ 2147483647 h 41"/>
              <a:gd name="T28" fmla="*/ 2147483647 w 37"/>
              <a:gd name="T29" fmla="*/ 2147483647 h 41"/>
              <a:gd name="T30" fmla="*/ 2147483647 w 37"/>
              <a:gd name="T31" fmla="*/ 2147483647 h 41"/>
              <a:gd name="T32" fmla="*/ 2147483647 w 37"/>
              <a:gd name="T33" fmla="*/ 2147483647 h 41"/>
              <a:gd name="T34" fmla="*/ 2147483647 w 37"/>
              <a:gd name="T35" fmla="*/ 2147483647 h 41"/>
              <a:gd name="T36" fmla="*/ 2147483647 w 37"/>
              <a:gd name="T37" fmla="*/ 2147483647 h 41"/>
              <a:gd name="T38" fmla="*/ 2147483647 w 37"/>
              <a:gd name="T39" fmla="*/ 2147483647 h 41"/>
              <a:gd name="T40" fmla="*/ 2147483647 w 37"/>
              <a:gd name="T41" fmla="*/ 2147483647 h 41"/>
              <a:gd name="T42" fmla="*/ 2147483647 w 37"/>
              <a:gd name="T43" fmla="*/ 2147483647 h 41"/>
              <a:gd name="T44" fmla="*/ 0 w 37"/>
              <a:gd name="T45" fmla="*/ 2147483647 h 41"/>
              <a:gd name="T46" fmla="*/ 2147483647 w 37"/>
              <a:gd name="T47" fmla="*/ 2147483647 h 41"/>
              <a:gd name="T48" fmla="*/ 2147483647 w 37"/>
              <a:gd name="T49" fmla="*/ 2147483647 h 4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7"/>
              <a:gd name="T76" fmla="*/ 0 h 41"/>
              <a:gd name="T77" fmla="*/ 37 w 37"/>
              <a:gd name="T78" fmla="*/ 41 h 4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7" h="41">
                <a:moveTo>
                  <a:pt x="37" y="34"/>
                </a:moveTo>
                <a:cubicBezTo>
                  <a:pt x="37" y="34"/>
                  <a:pt x="37" y="34"/>
                  <a:pt x="37" y="34"/>
                </a:cubicBezTo>
                <a:cubicBezTo>
                  <a:pt x="37" y="27"/>
                  <a:pt x="37" y="27"/>
                  <a:pt x="37" y="27"/>
                </a:cubicBezTo>
                <a:cubicBezTo>
                  <a:pt x="35" y="23"/>
                  <a:pt x="35" y="23"/>
                  <a:pt x="35" y="23"/>
                </a:cubicBezTo>
                <a:cubicBezTo>
                  <a:pt x="36" y="21"/>
                  <a:pt x="36" y="21"/>
                  <a:pt x="36" y="21"/>
                </a:cubicBezTo>
                <a:cubicBezTo>
                  <a:pt x="31" y="20"/>
                  <a:pt x="31" y="20"/>
                  <a:pt x="31" y="20"/>
                </a:cubicBezTo>
                <a:cubicBezTo>
                  <a:pt x="21" y="16"/>
                  <a:pt x="21" y="16"/>
                  <a:pt x="21" y="16"/>
                </a:cubicBezTo>
                <a:cubicBezTo>
                  <a:pt x="19" y="11"/>
                  <a:pt x="19" y="11"/>
                  <a:pt x="19" y="11"/>
                </a:cubicBezTo>
                <a:cubicBezTo>
                  <a:pt x="20" y="3"/>
                  <a:pt x="20" y="3"/>
                  <a:pt x="20" y="3"/>
                </a:cubicBezTo>
                <a:cubicBezTo>
                  <a:pt x="24" y="1"/>
                  <a:pt x="24" y="1"/>
                  <a:pt x="24" y="1"/>
                </a:cubicBezTo>
                <a:cubicBezTo>
                  <a:pt x="24" y="0"/>
                  <a:pt x="24" y="0"/>
                  <a:pt x="24" y="0"/>
                </a:cubicBezTo>
                <a:cubicBezTo>
                  <a:pt x="17" y="2"/>
                  <a:pt x="17" y="2"/>
                  <a:pt x="17" y="2"/>
                </a:cubicBezTo>
                <a:cubicBezTo>
                  <a:pt x="13" y="4"/>
                  <a:pt x="13" y="4"/>
                  <a:pt x="13" y="4"/>
                </a:cubicBezTo>
                <a:cubicBezTo>
                  <a:pt x="11" y="9"/>
                  <a:pt x="11" y="9"/>
                  <a:pt x="11" y="9"/>
                </a:cubicBezTo>
                <a:cubicBezTo>
                  <a:pt x="9" y="10"/>
                  <a:pt x="9" y="10"/>
                  <a:pt x="9" y="10"/>
                </a:cubicBezTo>
                <a:cubicBezTo>
                  <a:pt x="6" y="13"/>
                  <a:pt x="6" y="13"/>
                  <a:pt x="6" y="13"/>
                </a:cubicBezTo>
                <a:cubicBezTo>
                  <a:pt x="3" y="16"/>
                  <a:pt x="3" y="16"/>
                  <a:pt x="3" y="16"/>
                </a:cubicBezTo>
                <a:cubicBezTo>
                  <a:pt x="4" y="18"/>
                  <a:pt x="4" y="18"/>
                  <a:pt x="4" y="18"/>
                </a:cubicBezTo>
                <a:cubicBezTo>
                  <a:pt x="5" y="23"/>
                  <a:pt x="5" y="23"/>
                  <a:pt x="5" y="23"/>
                </a:cubicBezTo>
                <a:cubicBezTo>
                  <a:pt x="5" y="26"/>
                  <a:pt x="5" y="26"/>
                  <a:pt x="5" y="26"/>
                </a:cubicBezTo>
                <a:cubicBezTo>
                  <a:pt x="6" y="30"/>
                  <a:pt x="6" y="30"/>
                  <a:pt x="6" y="30"/>
                </a:cubicBezTo>
                <a:cubicBezTo>
                  <a:pt x="2" y="33"/>
                  <a:pt x="2" y="33"/>
                  <a:pt x="2" y="33"/>
                </a:cubicBezTo>
                <a:cubicBezTo>
                  <a:pt x="0" y="35"/>
                  <a:pt x="0" y="35"/>
                  <a:pt x="0" y="35"/>
                </a:cubicBezTo>
                <a:cubicBezTo>
                  <a:pt x="8" y="38"/>
                  <a:pt x="8" y="38"/>
                  <a:pt x="8" y="38"/>
                </a:cubicBezTo>
                <a:cubicBezTo>
                  <a:pt x="12" y="41"/>
                  <a:pt x="12" y="41"/>
                  <a:pt x="12" y="41"/>
                </a:cubicBezTo>
              </a:path>
            </a:pathLst>
          </a:custGeom>
          <a:solidFill>
            <a:schemeClr val="bg1"/>
          </a:solidFill>
          <a:ln w="9525">
            <a:solidFill>
              <a:schemeClr val="bg2"/>
            </a:solidFill>
            <a:round/>
            <a:headEnd/>
            <a:tailEnd/>
          </a:ln>
        </p:spPr>
        <p:txBody>
          <a:bodyPr/>
          <a:lstStyle/>
          <a:p>
            <a:endParaRPr lang="el-GR"/>
          </a:p>
        </p:txBody>
      </p:sp>
      <p:sp>
        <p:nvSpPr>
          <p:cNvPr id="14471" name="Freeform 404"/>
          <p:cNvSpPr>
            <a:spLocks/>
          </p:cNvSpPr>
          <p:nvPr/>
        </p:nvSpPr>
        <p:spPr bwMode="auto">
          <a:xfrm>
            <a:off x="2528888" y="4624388"/>
            <a:ext cx="195262" cy="139700"/>
          </a:xfrm>
          <a:custGeom>
            <a:avLst/>
            <a:gdLst>
              <a:gd name="T0" fmla="*/ 0 w 150"/>
              <a:gd name="T1" fmla="*/ 2147483647 h 108"/>
              <a:gd name="T2" fmla="*/ 0 w 150"/>
              <a:gd name="T3" fmla="*/ 2147483647 h 108"/>
              <a:gd name="T4" fmla="*/ 2147483647 w 150"/>
              <a:gd name="T5" fmla="*/ 2147483647 h 108"/>
              <a:gd name="T6" fmla="*/ 2147483647 w 150"/>
              <a:gd name="T7" fmla="*/ 2147483647 h 108"/>
              <a:gd name="T8" fmla="*/ 2147483647 w 150"/>
              <a:gd name="T9" fmla="*/ 2147483647 h 108"/>
              <a:gd name="T10" fmla="*/ 2147483647 w 150"/>
              <a:gd name="T11" fmla="*/ 2147483647 h 108"/>
              <a:gd name="T12" fmla="*/ 2147483647 w 150"/>
              <a:gd name="T13" fmla="*/ 2147483647 h 108"/>
              <a:gd name="T14" fmla="*/ 2147483647 w 150"/>
              <a:gd name="T15" fmla="*/ 2147483647 h 108"/>
              <a:gd name="T16" fmla="*/ 2147483647 w 150"/>
              <a:gd name="T17" fmla="*/ 2147483647 h 108"/>
              <a:gd name="T18" fmla="*/ 2147483647 w 150"/>
              <a:gd name="T19" fmla="*/ 2147483647 h 108"/>
              <a:gd name="T20" fmla="*/ 2147483647 w 150"/>
              <a:gd name="T21" fmla="*/ 2147483647 h 108"/>
              <a:gd name="T22" fmla="*/ 2147483647 w 150"/>
              <a:gd name="T23" fmla="*/ 0 h 108"/>
              <a:gd name="T24" fmla="*/ 0 w 150"/>
              <a:gd name="T25" fmla="*/ 2147483647 h 10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108"/>
              <a:gd name="T41" fmla="*/ 150 w 150"/>
              <a:gd name="T42" fmla="*/ 108 h 10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108">
                <a:moveTo>
                  <a:pt x="0" y="42"/>
                </a:moveTo>
                <a:lnTo>
                  <a:pt x="0" y="42"/>
                </a:lnTo>
                <a:lnTo>
                  <a:pt x="30" y="60"/>
                </a:lnTo>
                <a:lnTo>
                  <a:pt x="48" y="78"/>
                </a:lnTo>
                <a:lnTo>
                  <a:pt x="72" y="78"/>
                </a:lnTo>
                <a:lnTo>
                  <a:pt x="84" y="96"/>
                </a:lnTo>
                <a:lnTo>
                  <a:pt x="90" y="90"/>
                </a:lnTo>
                <a:lnTo>
                  <a:pt x="84" y="96"/>
                </a:lnTo>
                <a:lnTo>
                  <a:pt x="96" y="108"/>
                </a:lnTo>
                <a:lnTo>
                  <a:pt x="108" y="42"/>
                </a:lnTo>
                <a:lnTo>
                  <a:pt x="102" y="12"/>
                </a:lnTo>
                <a:lnTo>
                  <a:pt x="150" y="0"/>
                </a:lnTo>
                <a:lnTo>
                  <a:pt x="0" y="42"/>
                </a:lnTo>
                <a:close/>
              </a:path>
            </a:pathLst>
          </a:custGeom>
          <a:solidFill>
            <a:schemeClr val="bg1"/>
          </a:solidFill>
          <a:ln w="9525">
            <a:solidFill>
              <a:schemeClr val="bg2"/>
            </a:solidFill>
            <a:round/>
            <a:headEnd/>
            <a:tailEnd/>
          </a:ln>
        </p:spPr>
        <p:txBody>
          <a:bodyPr/>
          <a:lstStyle/>
          <a:p>
            <a:endParaRPr lang="el-GR"/>
          </a:p>
        </p:txBody>
      </p:sp>
      <p:sp>
        <p:nvSpPr>
          <p:cNvPr id="14472" name="Freeform 405"/>
          <p:cNvSpPr>
            <a:spLocks/>
          </p:cNvSpPr>
          <p:nvPr/>
        </p:nvSpPr>
        <p:spPr bwMode="auto">
          <a:xfrm>
            <a:off x="2528888" y="4624388"/>
            <a:ext cx="195262" cy="139700"/>
          </a:xfrm>
          <a:custGeom>
            <a:avLst/>
            <a:gdLst>
              <a:gd name="T0" fmla="*/ 0 w 150"/>
              <a:gd name="T1" fmla="*/ 2147483647 h 108"/>
              <a:gd name="T2" fmla="*/ 0 w 150"/>
              <a:gd name="T3" fmla="*/ 2147483647 h 108"/>
              <a:gd name="T4" fmla="*/ 2147483647 w 150"/>
              <a:gd name="T5" fmla="*/ 2147483647 h 108"/>
              <a:gd name="T6" fmla="*/ 2147483647 w 150"/>
              <a:gd name="T7" fmla="*/ 2147483647 h 108"/>
              <a:gd name="T8" fmla="*/ 2147483647 w 150"/>
              <a:gd name="T9" fmla="*/ 2147483647 h 108"/>
              <a:gd name="T10" fmla="*/ 2147483647 w 150"/>
              <a:gd name="T11" fmla="*/ 2147483647 h 108"/>
              <a:gd name="T12" fmla="*/ 2147483647 w 150"/>
              <a:gd name="T13" fmla="*/ 2147483647 h 108"/>
              <a:gd name="T14" fmla="*/ 2147483647 w 150"/>
              <a:gd name="T15" fmla="*/ 2147483647 h 108"/>
              <a:gd name="T16" fmla="*/ 2147483647 w 150"/>
              <a:gd name="T17" fmla="*/ 2147483647 h 108"/>
              <a:gd name="T18" fmla="*/ 2147483647 w 150"/>
              <a:gd name="T19" fmla="*/ 2147483647 h 108"/>
              <a:gd name="T20" fmla="*/ 2147483647 w 150"/>
              <a:gd name="T21" fmla="*/ 2147483647 h 108"/>
              <a:gd name="T22" fmla="*/ 2147483647 w 150"/>
              <a:gd name="T23" fmla="*/ 0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0"/>
              <a:gd name="T37" fmla="*/ 0 h 108"/>
              <a:gd name="T38" fmla="*/ 150 w 150"/>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0" h="108">
                <a:moveTo>
                  <a:pt x="0" y="42"/>
                </a:moveTo>
                <a:lnTo>
                  <a:pt x="0" y="42"/>
                </a:lnTo>
                <a:lnTo>
                  <a:pt x="30" y="60"/>
                </a:lnTo>
                <a:lnTo>
                  <a:pt x="48" y="78"/>
                </a:lnTo>
                <a:lnTo>
                  <a:pt x="72" y="78"/>
                </a:lnTo>
                <a:lnTo>
                  <a:pt x="84" y="96"/>
                </a:lnTo>
                <a:lnTo>
                  <a:pt x="90" y="90"/>
                </a:lnTo>
                <a:lnTo>
                  <a:pt x="84" y="96"/>
                </a:lnTo>
                <a:lnTo>
                  <a:pt x="96" y="108"/>
                </a:lnTo>
                <a:lnTo>
                  <a:pt x="108" y="42"/>
                </a:lnTo>
                <a:lnTo>
                  <a:pt x="102" y="12"/>
                </a:lnTo>
                <a:lnTo>
                  <a:pt x="150" y="0"/>
                </a:lnTo>
              </a:path>
            </a:pathLst>
          </a:custGeom>
          <a:solidFill>
            <a:schemeClr val="bg1"/>
          </a:solidFill>
          <a:ln w="9525">
            <a:solidFill>
              <a:schemeClr val="bg2"/>
            </a:solidFill>
            <a:round/>
            <a:headEnd/>
            <a:tailEnd/>
          </a:ln>
        </p:spPr>
        <p:txBody>
          <a:bodyPr/>
          <a:lstStyle/>
          <a:p>
            <a:endParaRPr lang="el-GR"/>
          </a:p>
        </p:txBody>
      </p:sp>
      <p:sp>
        <p:nvSpPr>
          <p:cNvPr id="14473" name="Freeform 406"/>
          <p:cNvSpPr>
            <a:spLocks/>
          </p:cNvSpPr>
          <p:nvPr/>
        </p:nvSpPr>
        <p:spPr bwMode="auto">
          <a:xfrm>
            <a:off x="2873375" y="4451350"/>
            <a:ext cx="117475" cy="179388"/>
          </a:xfrm>
          <a:custGeom>
            <a:avLst/>
            <a:gdLst>
              <a:gd name="T0" fmla="*/ 2147483647 w 90"/>
              <a:gd name="T1" fmla="*/ 2147483647 h 138"/>
              <a:gd name="T2" fmla="*/ 2147483647 w 90"/>
              <a:gd name="T3" fmla="*/ 2147483647 h 138"/>
              <a:gd name="T4" fmla="*/ 2147483647 w 90"/>
              <a:gd name="T5" fmla="*/ 2147483647 h 138"/>
              <a:gd name="T6" fmla="*/ 2147483647 w 90"/>
              <a:gd name="T7" fmla="*/ 2147483647 h 138"/>
              <a:gd name="T8" fmla="*/ 2147483647 w 90"/>
              <a:gd name="T9" fmla="*/ 2147483647 h 138"/>
              <a:gd name="T10" fmla="*/ 2147483647 w 90"/>
              <a:gd name="T11" fmla="*/ 2147483647 h 138"/>
              <a:gd name="T12" fmla="*/ 2147483647 w 90"/>
              <a:gd name="T13" fmla="*/ 2147483647 h 138"/>
              <a:gd name="T14" fmla="*/ 2147483647 w 90"/>
              <a:gd name="T15" fmla="*/ 0 h 138"/>
              <a:gd name="T16" fmla="*/ 2147483647 w 90"/>
              <a:gd name="T17" fmla="*/ 2147483647 h 138"/>
              <a:gd name="T18" fmla="*/ 0 w 90"/>
              <a:gd name="T19" fmla="*/ 2147483647 h 138"/>
              <a:gd name="T20" fmla="*/ 2147483647 w 90"/>
              <a:gd name="T21" fmla="*/ 2147483647 h 138"/>
              <a:gd name="T22" fmla="*/ 2147483647 w 90"/>
              <a:gd name="T23" fmla="*/ 2147483647 h 138"/>
              <a:gd name="T24" fmla="*/ 2147483647 w 90"/>
              <a:gd name="T25" fmla="*/ 2147483647 h 138"/>
              <a:gd name="T26" fmla="*/ 2147483647 w 90"/>
              <a:gd name="T27" fmla="*/ 2147483647 h 138"/>
              <a:gd name="T28" fmla="*/ 2147483647 w 90"/>
              <a:gd name="T29" fmla="*/ 2147483647 h 138"/>
              <a:gd name="T30" fmla="*/ 2147483647 w 90"/>
              <a:gd name="T31" fmla="*/ 2147483647 h 138"/>
              <a:gd name="T32" fmla="*/ 2147483647 w 90"/>
              <a:gd name="T33" fmla="*/ 2147483647 h 138"/>
              <a:gd name="T34" fmla="*/ 2147483647 w 90"/>
              <a:gd name="T35" fmla="*/ 2147483647 h 1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0"/>
              <a:gd name="T55" fmla="*/ 0 h 138"/>
              <a:gd name="T56" fmla="*/ 90 w 90"/>
              <a:gd name="T57" fmla="*/ 138 h 1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0" h="138">
                <a:moveTo>
                  <a:pt x="90" y="126"/>
                </a:moveTo>
                <a:lnTo>
                  <a:pt x="78" y="102"/>
                </a:lnTo>
                <a:lnTo>
                  <a:pt x="66" y="78"/>
                </a:lnTo>
                <a:lnTo>
                  <a:pt x="84" y="60"/>
                </a:lnTo>
                <a:lnTo>
                  <a:pt x="90" y="42"/>
                </a:lnTo>
                <a:lnTo>
                  <a:pt x="66" y="36"/>
                </a:lnTo>
                <a:lnTo>
                  <a:pt x="60" y="18"/>
                </a:lnTo>
                <a:lnTo>
                  <a:pt x="36" y="0"/>
                </a:lnTo>
                <a:lnTo>
                  <a:pt x="12" y="24"/>
                </a:lnTo>
                <a:lnTo>
                  <a:pt x="0" y="42"/>
                </a:lnTo>
                <a:lnTo>
                  <a:pt x="6" y="60"/>
                </a:lnTo>
                <a:lnTo>
                  <a:pt x="18" y="66"/>
                </a:lnTo>
                <a:lnTo>
                  <a:pt x="30" y="84"/>
                </a:lnTo>
                <a:lnTo>
                  <a:pt x="24" y="120"/>
                </a:lnTo>
                <a:lnTo>
                  <a:pt x="42" y="138"/>
                </a:lnTo>
                <a:lnTo>
                  <a:pt x="60" y="132"/>
                </a:lnTo>
                <a:lnTo>
                  <a:pt x="90" y="126"/>
                </a:lnTo>
                <a:close/>
              </a:path>
            </a:pathLst>
          </a:custGeom>
          <a:solidFill>
            <a:schemeClr val="bg1"/>
          </a:solidFill>
          <a:ln w="9525">
            <a:solidFill>
              <a:schemeClr val="bg2"/>
            </a:solidFill>
            <a:round/>
            <a:headEnd/>
            <a:tailEnd/>
          </a:ln>
        </p:spPr>
        <p:txBody>
          <a:bodyPr/>
          <a:lstStyle/>
          <a:p>
            <a:endParaRPr lang="el-GR"/>
          </a:p>
        </p:txBody>
      </p:sp>
      <p:sp>
        <p:nvSpPr>
          <p:cNvPr id="14474" name="Freeform 407"/>
          <p:cNvSpPr>
            <a:spLocks/>
          </p:cNvSpPr>
          <p:nvPr/>
        </p:nvSpPr>
        <p:spPr bwMode="auto">
          <a:xfrm>
            <a:off x="2873375" y="4451350"/>
            <a:ext cx="117475" cy="179388"/>
          </a:xfrm>
          <a:custGeom>
            <a:avLst/>
            <a:gdLst>
              <a:gd name="T0" fmla="*/ 2147483647 w 90"/>
              <a:gd name="T1" fmla="*/ 2147483647 h 138"/>
              <a:gd name="T2" fmla="*/ 2147483647 w 90"/>
              <a:gd name="T3" fmla="*/ 2147483647 h 138"/>
              <a:gd name="T4" fmla="*/ 2147483647 w 90"/>
              <a:gd name="T5" fmla="*/ 2147483647 h 138"/>
              <a:gd name="T6" fmla="*/ 2147483647 w 90"/>
              <a:gd name="T7" fmla="*/ 2147483647 h 138"/>
              <a:gd name="T8" fmla="*/ 2147483647 w 90"/>
              <a:gd name="T9" fmla="*/ 2147483647 h 138"/>
              <a:gd name="T10" fmla="*/ 2147483647 w 90"/>
              <a:gd name="T11" fmla="*/ 2147483647 h 138"/>
              <a:gd name="T12" fmla="*/ 2147483647 w 90"/>
              <a:gd name="T13" fmla="*/ 2147483647 h 138"/>
              <a:gd name="T14" fmla="*/ 2147483647 w 90"/>
              <a:gd name="T15" fmla="*/ 0 h 138"/>
              <a:gd name="T16" fmla="*/ 2147483647 w 90"/>
              <a:gd name="T17" fmla="*/ 2147483647 h 138"/>
              <a:gd name="T18" fmla="*/ 0 w 90"/>
              <a:gd name="T19" fmla="*/ 2147483647 h 138"/>
              <a:gd name="T20" fmla="*/ 2147483647 w 90"/>
              <a:gd name="T21" fmla="*/ 2147483647 h 138"/>
              <a:gd name="T22" fmla="*/ 2147483647 w 90"/>
              <a:gd name="T23" fmla="*/ 2147483647 h 138"/>
              <a:gd name="T24" fmla="*/ 2147483647 w 90"/>
              <a:gd name="T25" fmla="*/ 2147483647 h 138"/>
              <a:gd name="T26" fmla="*/ 2147483647 w 90"/>
              <a:gd name="T27" fmla="*/ 2147483647 h 138"/>
              <a:gd name="T28" fmla="*/ 2147483647 w 90"/>
              <a:gd name="T29" fmla="*/ 2147483647 h 138"/>
              <a:gd name="T30" fmla="*/ 2147483647 w 90"/>
              <a:gd name="T31" fmla="*/ 2147483647 h 138"/>
              <a:gd name="T32" fmla="*/ 2147483647 w 90"/>
              <a:gd name="T33" fmla="*/ 2147483647 h 138"/>
              <a:gd name="T34" fmla="*/ 2147483647 w 90"/>
              <a:gd name="T35" fmla="*/ 2147483647 h 1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0"/>
              <a:gd name="T55" fmla="*/ 0 h 138"/>
              <a:gd name="T56" fmla="*/ 90 w 90"/>
              <a:gd name="T57" fmla="*/ 138 h 1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0" h="138">
                <a:moveTo>
                  <a:pt x="90" y="126"/>
                </a:moveTo>
                <a:lnTo>
                  <a:pt x="78" y="102"/>
                </a:lnTo>
                <a:lnTo>
                  <a:pt x="66" y="78"/>
                </a:lnTo>
                <a:lnTo>
                  <a:pt x="84" y="60"/>
                </a:lnTo>
                <a:lnTo>
                  <a:pt x="90" y="42"/>
                </a:lnTo>
                <a:lnTo>
                  <a:pt x="66" y="36"/>
                </a:lnTo>
                <a:lnTo>
                  <a:pt x="60" y="18"/>
                </a:lnTo>
                <a:lnTo>
                  <a:pt x="36" y="0"/>
                </a:lnTo>
                <a:lnTo>
                  <a:pt x="12" y="24"/>
                </a:lnTo>
                <a:lnTo>
                  <a:pt x="0" y="42"/>
                </a:lnTo>
                <a:lnTo>
                  <a:pt x="6" y="60"/>
                </a:lnTo>
                <a:lnTo>
                  <a:pt x="18" y="66"/>
                </a:lnTo>
                <a:lnTo>
                  <a:pt x="30" y="84"/>
                </a:lnTo>
                <a:lnTo>
                  <a:pt x="24" y="120"/>
                </a:lnTo>
                <a:lnTo>
                  <a:pt x="42" y="138"/>
                </a:lnTo>
                <a:lnTo>
                  <a:pt x="60" y="132"/>
                </a:lnTo>
                <a:lnTo>
                  <a:pt x="90" y="126"/>
                </a:lnTo>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475" name="Freeform 408"/>
          <p:cNvSpPr>
            <a:spLocks/>
          </p:cNvSpPr>
          <p:nvPr/>
        </p:nvSpPr>
        <p:spPr bwMode="auto">
          <a:xfrm>
            <a:off x="3048000" y="4522788"/>
            <a:ext cx="76200" cy="93662"/>
          </a:xfrm>
          <a:custGeom>
            <a:avLst/>
            <a:gdLst>
              <a:gd name="T0" fmla="*/ 2147483647 w 60"/>
              <a:gd name="T1" fmla="*/ 2147483647 h 72"/>
              <a:gd name="T2" fmla="*/ 2147483647 w 60"/>
              <a:gd name="T3" fmla="*/ 2147483647 h 72"/>
              <a:gd name="T4" fmla="*/ 2147483647 w 60"/>
              <a:gd name="T5" fmla="*/ 2147483647 h 72"/>
              <a:gd name="T6" fmla="*/ 2147483647 w 60"/>
              <a:gd name="T7" fmla="*/ 2147483647 h 72"/>
              <a:gd name="T8" fmla="*/ 2147483647 w 60"/>
              <a:gd name="T9" fmla="*/ 2147483647 h 72"/>
              <a:gd name="T10" fmla="*/ 2147483647 w 60"/>
              <a:gd name="T11" fmla="*/ 0 h 72"/>
              <a:gd name="T12" fmla="*/ 2147483647 w 60"/>
              <a:gd name="T13" fmla="*/ 0 h 72"/>
              <a:gd name="T14" fmla="*/ 0 w 60"/>
              <a:gd name="T15" fmla="*/ 2147483647 h 72"/>
              <a:gd name="T16" fmla="*/ 2147483647 w 60"/>
              <a:gd name="T17" fmla="*/ 2147483647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0"/>
              <a:gd name="T28" fmla="*/ 0 h 72"/>
              <a:gd name="T29" fmla="*/ 60 w 60"/>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0" h="72">
                <a:moveTo>
                  <a:pt x="6" y="42"/>
                </a:moveTo>
                <a:lnTo>
                  <a:pt x="6" y="66"/>
                </a:lnTo>
                <a:lnTo>
                  <a:pt x="12" y="72"/>
                </a:lnTo>
                <a:lnTo>
                  <a:pt x="36" y="60"/>
                </a:lnTo>
                <a:lnTo>
                  <a:pt x="60" y="24"/>
                </a:lnTo>
                <a:lnTo>
                  <a:pt x="18" y="0"/>
                </a:lnTo>
                <a:lnTo>
                  <a:pt x="6" y="0"/>
                </a:lnTo>
                <a:lnTo>
                  <a:pt x="0" y="18"/>
                </a:lnTo>
                <a:lnTo>
                  <a:pt x="6" y="42"/>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476" name="Freeform 409"/>
          <p:cNvSpPr>
            <a:spLocks/>
          </p:cNvSpPr>
          <p:nvPr/>
        </p:nvSpPr>
        <p:spPr bwMode="auto">
          <a:xfrm>
            <a:off x="2576513" y="5218113"/>
            <a:ext cx="484187" cy="1006475"/>
          </a:xfrm>
          <a:custGeom>
            <a:avLst/>
            <a:gdLst>
              <a:gd name="T0" fmla="*/ 2147483647 w 62"/>
              <a:gd name="T1" fmla="*/ 2147483647 h 129"/>
              <a:gd name="T2" fmla="*/ 2147483647 w 62"/>
              <a:gd name="T3" fmla="*/ 2147483647 h 129"/>
              <a:gd name="T4" fmla="*/ 2147483647 w 62"/>
              <a:gd name="T5" fmla="*/ 2147483647 h 129"/>
              <a:gd name="T6" fmla="*/ 2147483647 w 62"/>
              <a:gd name="T7" fmla="*/ 2147483647 h 129"/>
              <a:gd name="T8" fmla="*/ 2147483647 w 62"/>
              <a:gd name="T9" fmla="*/ 2147483647 h 129"/>
              <a:gd name="T10" fmla="*/ 2147483647 w 62"/>
              <a:gd name="T11" fmla="*/ 2147483647 h 129"/>
              <a:gd name="T12" fmla="*/ 2147483647 w 62"/>
              <a:gd name="T13" fmla="*/ 2147483647 h 129"/>
              <a:gd name="T14" fmla="*/ 2147483647 w 62"/>
              <a:gd name="T15" fmla="*/ 2147483647 h 129"/>
              <a:gd name="T16" fmla="*/ 2147483647 w 62"/>
              <a:gd name="T17" fmla="*/ 2147483647 h 129"/>
              <a:gd name="T18" fmla="*/ 2147483647 w 62"/>
              <a:gd name="T19" fmla="*/ 2147483647 h 129"/>
              <a:gd name="T20" fmla="*/ 2147483647 w 62"/>
              <a:gd name="T21" fmla="*/ 2147483647 h 129"/>
              <a:gd name="T22" fmla="*/ 2147483647 w 62"/>
              <a:gd name="T23" fmla="*/ 2147483647 h 129"/>
              <a:gd name="T24" fmla="*/ 2147483647 w 62"/>
              <a:gd name="T25" fmla="*/ 2147483647 h 129"/>
              <a:gd name="T26" fmla="*/ 2147483647 w 62"/>
              <a:gd name="T27" fmla="*/ 2147483647 h 129"/>
              <a:gd name="T28" fmla="*/ 2147483647 w 62"/>
              <a:gd name="T29" fmla="*/ 2147483647 h 129"/>
              <a:gd name="T30" fmla="*/ 2147483647 w 62"/>
              <a:gd name="T31" fmla="*/ 0 h 129"/>
              <a:gd name="T32" fmla="*/ 2147483647 w 62"/>
              <a:gd name="T33" fmla="*/ 0 h 129"/>
              <a:gd name="T34" fmla="*/ 2147483647 w 62"/>
              <a:gd name="T35" fmla="*/ 2147483647 h 129"/>
              <a:gd name="T36" fmla="*/ 2147483647 w 62"/>
              <a:gd name="T37" fmla="*/ 2147483647 h 129"/>
              <a:gd name="T38" fmla="*/ 2147483647 w 62"/>
              <a:gd name="T39" fmla="*/ 2147483647 h 129"/>
              <a:gd name="T40" fmla="*/ 2147483647 w 62"/>
              <a:gd name="T41" fmla="*/ 2147483647 h 129"/>
              <a:gd name="T42" fmla="*/ 2147483647 w 62"/>
              <a:gd name="T43" fmla="*/ 2147483647 h 129"/>
              <a:gd name="T44" fmla="*/ 2147483647 w 62"/>
              <a:gd name="T45" fmla="*/ 2147483647 h 129"/>
              <a:gd name="T46" fmla="*/ 2147483647 w 62"/>
              <a:gd name="T47" fmla="*/ 2147483647 h 129"/>
              <a:gd name="T48" fmla="*/ 2147483647 w 62"/>
              <a:gd name="T49" fmla="*/ 2147483647 h 129"/>
              <a:gd name="T50" fmla="*/ 2147483647 w 62"/>
              <a:gd name="T51" fmla="*/ 2147483647 h 129"/>
              <a:gd name="T52" fmla="*/ 2147483647 w 62"/>
              <a:gd name="T53" fmla="*/ 2147483647 h 129"/>
              <a:gd name="T54" fmla="*/ 2147483647 w 62"/>
              <a:gd name="T55" fmla="*/ 2147483647 h 129"/>
              <a:gd name="T56" fmla="*/ 2147483647 w 62"/>
              <a:gd name="T57" fmla="*/ 2147483647 h 129"/>
              <a:gd name="T58" fmla="*/ 2147483647 w 62"/>
              <a:gd name="T59" fmla="*/ 2147483647 h 129"/>
              <a:gd name="T60" fmla="*/ 2147483647 w 62"/>
              <a:gd name="T61" fmla="*/ 2147483647 h 129"/>
              <a:gd name="T62" fmla="*/ 2147483647 w 62"/>
              <a:gd name="T63" fmla="*/ 2147483647 h 129"/>
              <a:gd name="T64" fmla="*/ 2147483647 w 62"/>
              <a:gd name="T65" fmla="*/ 2147483647 h 129"/>
              <a:gd name="T66" fmla="*/ 2147483647 w 62"/>
              <a:gd name="T67" fmla="*/ 2147483647 h 129"/>
              <a:gd name="T68" fmla="*/ 2147483647 w 62"/>
              <a:gd name="T69" fmla="*/ 2147483647 h 129"/>
              <a:gd name="T70" fmla="*/ 0 w 62"/>
              <a:gd name="T71" fmla="*/ 2147483647 h 129"/>
              <a:gd name="T72" fmla="*/ 2147483647 w 62"/>
              <a:gd name="T73" fmla="*/ 2147483647 h 129"/>
              <a:gd name="T74" fmla="*/ 2147483647 w 62"/>
              <a:gd name="T75" fmla="*/ 2147483647 h 129"/>
              <a:gd name="T76" fmla="*/ 2147483647 w 62"/>
              <a:gd name="T77" fmla="*/ 2147483647 h 129"/>
              <a:gd name="T78" fmla="*/ 2147483647 w 62"/>
              <a:gd name="T79" fmla="*/ 2147483647 h 129"/>
              <a:gd name="T80" fmla="*/ 2147483647 w 62"/>
              <a:gd name="T81" fmla="*/ 2147483647 h 129"/>
              <a:gd name="T82" fmla="*/ 2147483647 w 62"/>
              <a:gd name="T83" fmla="*/ 2147483647 h 129"/>
              <a:gd name="T84" fmla="*/ 2147483647 w 62"/>
              <a:gd name="T85" fmla="*/ 2147483647 h 129"/>
              <a:gd name="T86" fmla="*/ 2147483647 w 62"/>
              <a:gd name="T87" fmla="*/ 2147483647 h 129"/>
              <a:gd name="T88" fmla="*/ 2147483647 w 62"/>
              <a:gd name="T89" fmla="*/ 2147483647 h 129"/>
              <a:gd name="T90" fmla="*/ 2147483647 w 62"/>
              <a:gd name="T91" fmla="*/ 2147483647 h 129"/>
              <a:gd name="T92" fmla="*/ 2147483647 w 62"/>
              <a:gd name="T93" fmla="*/ 2147483647 h 129"/>
              <a:gd name="T94" fmla="*/ 2147483647 w 62"/>
              <a:gd name="T95" fmla="*/ 2147483647 h 129"/>
              <a:gd name="T96" fmla="*/ 2147483647 w 62"/>
              <a:gd name="T97" fmla="*/ 2147483647 h 129"/>
              <a:gd name="T98" fmla="*/ 2147483647 w 62"/>
              <a:gd name="T99" fmla="*/ 2147483647 h 129"/>
              <a:gd name="T100" fmla="*/ 2147483647 w 62"/>
              <a:gd name="T101" fmla="*/ 2147483647 h 129"/>
              <a:gd name="T102" fmla="*/ 2147483647 w 62"/>
              <a:gd name="T103" fmla="*/ 2147483647 h 129"/>
              <a:gd name="T104" fmla="*/ 2147483647 w 62"/>
              <a:gd name="T105" fmla="*/ 2147483647 h 129"/>
              <a:gd name="T106" fmla="*/ 2147483647 w 62"/>
              <a:gd name="T107" fmla="*/ 2147483647 h 129"/>
              <a:gd name="T108" fmla="*/ 2147483647 w 62"/>
              <a:gd name="T109" fmla="*/ 2147483647 h 129"/>
              <a:gd name="T110" fmla="*/ 2147483647 w 62"/>
              <a:gd name="T111" fmla="*/ 2147483647 h 129"/>
              <a:gd name="T112" fmla="*/ 2147483647 w 62"/>
              <a:gd name="T113" fmla="*/ 2147483647 h 129"/>
              <a:gd name="T114" fmla="*/ 2147483647 w 62"/>
              <a:gd name="T115" fmla="*/ 2147483647 h 129"/>
              <a:gd name="T116" fmla="*/ 2147483647 w 62"/>
              <a:gd name="T117" fmla="*/ 2147483647 h 129"/>
              <a:gd name="T118" fmla="*/ 2147483647 w 62"/>
              <a:gd name="T119" fmla="*/ 2147483647 h 129"/>
              <a:gd name="T120" fmla="*/ 2147483647 w 62"/>
              <a:gd name="T121" fmla="*/ 2147483647 h 129"/>
              <a:gd name="T122" fmla="*/ 2147483647 w 62"/>
              <a:gd name="T123" fmla="*/ 2147483647 h 129"/>
              <a:gd name="T124" fmla="*/ 2147483647 w 62"/>
              <a:gd name="T125" fmla="*/ 2147483647 h 12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2"/>
              <a:gd name="T190" fmla="*/ 0 h 129"/>
              <a:gd name="T191" fmla="*/ 62 w 62"/>
              <a:gd name="T192" fmla="*/ 129 h 12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2" h="129">
                <a:moveTo>
                  <a:pt x="47" y="37"/>
                </a:moveTo>
                <a:cubicBezTo>
                  <a:pt x="48" y="32"/>
                  <a:pt x="48" y="32"/>
                  <a:pt x="48" y="32"/>
                </a:cubicBezTo>
                <a:cubicBezTo>
                  <a:pt x="50" y="29"/>
                  <a:pt x="50" y="29"/>
                  <a:pt x="50" y="29"/>
                </a:cubicBezTo>
                <a:cubicBezTo>
                  <a:pt x="50" y="29"/>
                  <a:pt x="50" y="29"/>
                  <a:pt x="50" y="29"/>
                </a:cubicBezTo>
                <a:cubicBezTo>
                  <a:pt x="57" y="22"/>
                  <a:pt x="57" y="22"/>
                  <a:pt x="57" y="22"/>
                </a:cubicBezTo>
                <a:cubicBezTo>
                  <a:pt x="60" y="20"/>
                  <a:pt x="60" y="20"/>
                  <a:pt x="60" y="20"/>
                </a:cubicBezTo>
                <a:cubicBezTo>
                  <a:pt x="62" y="14"/>
                  <a:pt x="62" y="14"/>
                  <a:pt x="62" y="14"/>
                </a:cubicBezTo>
                <a:cubicBezTo>
                  <a:pt x="61" y="13"/>
                  <a:pt x="61" y="13"/>
                  <a:pt x="61" y="13"/>
                </a:cubicBezTo>
                <a:cubicBezTo>
                  <a:pt x="58" y="15"/>
                  <a:pt x="58" y="15"/>
                  <a:pt x="58" y="15"/>
                </a:cubicBezTo>
                <a:cubicBezTo>
                  <a:pt x="52" y="18"/>
                  <a:pt x="52" y="18"/>
                  <a:pt x="52" y="18"/>
                </a:cubicBezTo>
                <a:cubicBezTo>
                  <a:pt x="47" y="17"/>
                  <a:pt x="47" y="17"/>
                  <a:pt x="47" y="17"/>
                </a:cubicBezTo>
                <a:cubicBezTo>
                  <a:pt x="48" y="10"/>
                  <a:pt x="48" y="10"/>
                  <a:pt x="48" y="10"/>
                </a:cubicBezTo>
                <a:cubicBezTo>
                  <a:pt x="45" y="8"/>
                  <a:pt x="45" y="8"/>
                  <a:pt x="45" y="8"/>
                </a:cubicBezTo>
                <a:cubicBezTo>
                  <a:pt x="39" y="6"/>
                  <a:pt x="39" y="6"/>
                  <a:pt x="39" y="6"/>
                </a:cubicBezTo>
                <a:cubicBezTo>
                  <a:pt x="36" y="4"/>
                  <a:pt x="36" y="4"/>
                  <a:pt x="36" y="4"/>
                </a:cubicBezTo>
                <a:cubicBezTo>
                  <a:pt x="33" y="0"/>
                  <a:pt x="33" y="0"/>
                  <a:pt x="33" y="0"/>
                </a:cubicBezTo>
                <a:cubicBezTo>
                  <a:pt x="33" y="0"/>
                  <a:pt x="33" y="0"/>
                  <a:pt x="33" y="0"/>
                </a:cubicBezTo>
                <a:cubicBezTo>
                  <a:pt x="29" y="1"/>
                  <a:pt x="29" y="1"/>
                  <a:pt x="29" y="1"/>
                </a:cubicBezTo>
                <a:cubicBezTo>
                  <a:pt x="28" y="2"/>
                  <a:pt x="28" y="2"/>
                  <a:pt x="28" y="2"/>
                </a:cubicBezTo>
                <a:cubicBezTo>
                  <a:pt x="23" y="1"/>
                  <a:pt x="23" y="1"/>
                  <a:pt x="23" y="1"/>
                </a:cubicBezTo>
                <a:cubicBezTo>
                  <a:pt x="21" y="1"/>
                  <a:pt x="21" y="1"/>
                  <a:pt x="21" y="1"/>
                </a:cubicBezTo>
                <a:cubicBezTo>
                  <a:pt x="19" y="2"/>
                  <a:pt x="19" y="2"/>
                  <a:pt x="19" y="2"/>
                </a:cubicBezTo>
                <a:cubicBezTo>
                  <a:pt x="20" y="3"/>
                  <a:pt x="20" y="3"/>
                  <a:pt x="20" y="3"/>
                </a:cubicBezTo>
                <a:cubicBezTo>
                  <a:pt x="19" y="7"/>
                  <a:pt x="19" y="7"/>
                  <a:pt x="19" y="7"/>
                </a:cubicBezTo>
                <a:cubicBezTo>
                  <a:pt x="16" y="10"/>
                  <a:pt x="16" y="10"/>
                  <a:pt x="16" y="10"/>
                </a:cubicBezTo>
                <a:cubicBezTo>
                  <a:pt x="16" y="16"/>
                  <a:pt x="16" y="16"/>
                  <a:pt x="16" y="16"/>
                </a:cubicBezTo>
                <a:cubicBezTo>
                  <a:pt x="14" y="20"/>
                  <a:pt x="14" y="20"/>
                  <a:pt x="14" y="20"/>
                </a:cubicBezTo>
                <a:cubicBezTo>
                  <a:pt x="11" y="33"/>
                  <a:pt x="11" y="33"/>
                  <a:pt x="11" y="33"/>
                </a:cubicBezTo>
                <a:cubicBezTo>
                  <a:pt x="12" y="43"/>
                  <a:pt x="12" y="43"/>
                  <a:pt x="12" y="43"/>
                </a:cubicBezTo>
                <a:cubicBezTo>
                  <a:pt x="6" y="56"/>
                  <a:pt x="6" y="56"/>
                  <a:pt x="6" y="56"/>
                </a:cubicBezTo>
                <a:cubicBezTo>
                  <a:pt x="5" y="70"/>
                  <a:pt x="5" y="70"/>
                  <a:pt x="5" y="70"/>
                </a:cubicBezTo>
                <a:cubicBezTo>
                  <a:pt x="5" y="77"/>
                  <a:pt x="5" y="77"/>
                  <a:pt x="5" y="77"/>
                </a:cubicBezTo>
                <a:cubicBezTo>
                  <a:pt x="4" y="84"/>
                  <a:pt x="4" y="84"/>
                  <a:pt x="4" y="84"/>
                </a:cubicBezTo>
                <a:cubicBezTo>
                  <a:pt x="6" y="88"/>
                  <a:pt x="6" y="88"/>
                  <a:pt x="6" y="88"/>
                </a:cubicBezTo>
                <a:cubicBezTo>
                  <a:pt x="3" y="104"/>
                  <a:pt x="3" y="104"/>
                  <a:pt x="3" y="104"/>
                </a:cubicBezTo>
                <a:cubicBezTo>
                  <a:pt x="0" y="111"/>
                  <a:pt x="0" y="111"/>
                  <a:pt x="0" y="111"/>
                </a:cubicBezTo>
                <a:cubicBezTo>
                  <a:pt x="1" y="116"/>
                  <a:pt x="1" y="116"/>
                  <a:pt x="1" y="116"/>
                </a:cubicBezTo>
                <a:cubicBezTo>
                  <a:pt x="4" y="122"/>
                  <a:pt x="4" y="122"/>
                  <a:pt x="4" y="122"/>
                </a:cubicBezTo>
                <a:cubicBezTo>
                  <a:pt x="20" y="129"/>
                  <a:pt x="20" y="129"/>
                  <a:pt x="20" y="129"/>
                </a:cubicBezTo>
                <a:cubicBezTo>
                  <a:pt x="16" y="125"/>
                  <a:pt x="16" y="125"/>
                  <a:pt x="16" y="125"/>
                </a:cubicBezTo>
                <a:cubicBezTo>
                  <a:pt x="14" y="118"/>
                  <a:pt x="14" y="118"/>
                  <a:pt x="14" y="118"/>
                </a:cubicBezTo>
                <a:cubicBezTo>
                  <a:pt x="16" y="113"/>
                  <a:pt x="16" y="113"/>
                  <a:pt x="16" y="113"/>
                </a:cubicBezTo>
                <a:cubicBezTo>
                  <a:pt x="19" y="107"/>
                  <a:pt x="19" y="107"/>
                  <a:pt x="19" y="107"/>
                </a:cubicBezTo>
                <a:cubicBezTo>
                  <a:pt x="22" y="104"/>
                  <a:pt x="22" y="104"/>
                  <a:pt x="22" y="104"/>
                </a:cubicBezTo>
                <a:cubicBezTo>
                  <a:pt x="24" y="99"/>
                  <a:pt x="24" y="99"/>
                  <a:pt x="24" y="99"/>
                </a:cubicBezTo>
                <a:cubicBezTo>
                  <a:pt x="21" y="97"/>
                  <a:pt x="21" y="97"/>
                  <a:pt x="21" y="97"/>
                </a:cubicBezTo>
                <a:cubicBezTo>
                  <a:pt x="19" y="93"/>
                  <a:pt x="19" y="93"/>
                  <a:pt x="19" y="93"/>
                </a:cubicBezTo>
                <a:cubicBezTo>
                  <a:pt x="24" y="87"/>
                  <a:pt x="24" y="87"/>
                  <a:pt x="24" y="87"/>
                </a:cubicBezTo>
                <a:cubicBezTo>
                  <a:pt x="27" y="83"/>
                  <a:pt x="27" y="83"/>
                  <a:pt x="27" y="83"/>
                </a:cubicBezTo>
                <a:cubicBezTo>
                  <a:pt x="27" y="83"/>
                  <a:pt x="28" y="81"/>
                  <a:pt x="30" y="77"/>
                </a:cubicBezTo>
                <a:cubicBezTo>
                  <a:pt x="33" y="73"/>
                  <a:pt x="28" y="74"/>
                  <a:pt x="28" y="74"/>
                </a:cubicBezTo>
                <a:cubicBezTo>
                  <a:pt x="28" y="72"/>
                  <a:pt x="28" y="72"/>
                  <a:pt x="28" y="72"/>
                </a:cubicBezTo>
                <a:cubicBezTo>
                  <a:pt x="34" y="70"/>
                  <a:pt x="34" y="70"/>
                  <a:pt x="34" y="70"/>
                </a:cubicBezTo>
                <a:cubicBezTo>
                  <a:pt x="36" y="66"/>
                  <a:pt x="36" y="66"/>
                  <a:pt x="36" y="66"/>
                </a:cubicBezTo>
                <a:cubicBezTo>
                  <a:pt x="37" y="62"/>
                  <a:pt x="37" y="62"/>
                  <a:pt x="37" y="62"/>
                </a:cubicBezTo>
                <a:cubicBezTo>
                  <a:pt x="37" y="62"/>
                  <a:pt x="42" y="60"/>
                  <a:pt x="47" y="59"/>
                </a:cubicBezTo>
                <a:cubicBezTo>
                  <a:pt x="52" y="58"/>
                  <a:pt x="51" y="56"/>
                  <a:pt x="51" y="56"/>
                </a:cubicBezTo>
                <a:cubicBezTo>
                  <a:pt x="53" y="51"/>
                  <a:pt x="53" y="51"/>
                  <a:pt x="53" y="51"/>
                </a:cubicBezTo>
                <a:cubicBezTo>
                  <a:pt x="51" y="47"/>
                  <a:pt x="51" y="47"/>
                  <a:pt x="51" y="47"/>
                </a:cubicBezTo>
                <a:cubicBezTo>
                  <a:pt x="48" y="44"/>
                  <a:pt x="48" y="44"/>
                  <a:pt x="48" y="44"/>
                </a:cubicBezTo>
                <a:cubicBezTo>
                  <a:pt x="51" y="45"/>
                  <a:pt x="51" y="45"/>
                  <a:pt x="51" y="45"/>
                </a:cubicBezTo>
                <a:cubicBezTo>
                  <a:pt x="47" y="42"/>
                  <a:pt x="47" y="42"/>
                  <a:pt x="47" y="42"/>
                </a:cubicBezTo>
                <a:lnTo>
                  <a:pt x="47" y="37"/>
                </a:lnTo>
                <a:close/>
              </a:path>
            </a:pathLst>
          </a:custGeom>
          <a:solidFill>
            <a:schemeClr val="bg1"/>
          </a:solidFill>
          <a:ln w="9525">
            <a:solidFill>
              <a:schemeClr val="bg2"/>
            </a:solidFill>
            <a:round/>
            <a:headEnd/>
            <a:tailEnd/>
          </a:ln>
        </p:spPr>
        <p:txBody>
          <a:bodyPr/>
          <a:lstStyle/>
          <a:p>
            <a:endParaRPr lang="el-GR"/>
          </a:p>
        </p:txBody>
      </p:sp>
      <p:sp>
        <p:nvSpPr>
          <p:cNvPr id="14477" name="Freeform 410"/>
          <p:cNvSpPr>
            <a:spLocks/>
          </p:cNvSpPr>
          <p:nvPr/>
        </p:nvSpPr>
        <p:spPr bwMode="auto">
          <a:xfrm>
            <a:off x="2833688" y="5153025"/>
            <a:ext cx="222250" cy="206375"/>
          </a:xfrm>
          <a:custGeom>
            <a:avLst/>
            <a:gdLst>
              <a:gd name="T0" fmla="*/ 2147483647 w 168"/>
              <a:gd name="T1" fmla="*/ 0 h 156"/>
              <a:gd name="T2" fmla="*/ 0 w 168"/>
              <a:gd name="T3" fmla="*/ 2147483647 h 156"/>
              <a:gd name="T4" fmla="*/ 0 w 168"/>
              <a:gd name="T5" fmla="*/ 2147483647 h 156"/>
              <a:gd name="T6" fmla="*/ 2147483647 w 168"/>
              <a:gd name="T7" fmla="*/ 2147483647 h 156"/>
              <a:gd name="T8" fmla="*/ 2147483647 w 168"/>
              <a:gd name="T9" fmla="*/ 2147483647 h 156"/>
              <a:gd name="T10" fmla="*/ 2147483647 w 168"/>
              <a:gd name="T11" fmla="*/ 2147483647 h 156"/>
              <a:gd name="T12" fmla="*/ 2147483647 w 168"/>
              <a:gd name="T13" fmla="*/ 2147483647 h 156"/>
              <a:gd name="T14" fmla="*/ 2147483647 w 168"/>
              <a:gd name="T15" fmla="*/ 2147483647 h 156"/>
              <a:gd name="T16" fmla="*/ 2147483647 w 168"/>
              <a:gd name="T17" fmla="*/ 2147483647 h 156"/>
              <a:gd name="T18" fmla="*/ 2147483647 w 168"/>
              <a:gd name="T19" fmla="*/ 2147483647 h 156"/>
              <a:gd name="T20" fmla="*/ 2147483647 w 168"/>
              <a:gd name="T21" fmla="*/ 2147483647 h 156"/>
              <a:gd name="T22" fmla="*/ 2147483647 w 168"/>
              <a:gd name="T23" fmla="*/ 2147483647 h 156"/>
              <a:gd name="T24" fmla="*/ 2147483647 w 168"/>
              <a:gd name="T25" fmla="*/ 2147483647 h 156"/>
              <a:gd name="T26" fmla="*/ 2147483647 w 168"/>
              <a:gd name="T27" fmla="*/ 2147483647 h 156"/>
              <a:gd name="T28" fmla="*/ 2147483647 w 168"/>
              <a:gd name="T29" fmla="*/ 2147483647 h 156"/>
              <a:gd name="T30" fmla="*/ 2147483647 w 168"/>
              <a:gd name="T31" fmla="*/ 2147483647 h 156"/>
              <a:gd name="T32" fmla="*/ 2147483647 w 168"/>
              <a:gd name="T33" fmla="*/ 2147483647 h 156"/>
              <a:gd name="T34" fmla="*/ 2147483647 w 168"/>
              <a:gd name="T35" fmla="*/ 2147483647 h 156"/>
              <a:gd name="T36" fmla="*/ 2147483647 w 168"/>
              <a:gd name="T37" fmla="*/ 0 h 156"/>
              <a:gd name="T38" fmla="*/ 2147483647 w 168"/>
              <a:gd name="T39" fmla="*/ 0 h 1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8"/>
              <a:gd name="T61" fmla="*/ 0 h 156"/>
              <a:gd name="T62" fmla="*/ 168 w 168"/>
              <a:gd name="T63" fmla="*/ 156 h 15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8" h="156">
                <a:moveTo>
                  <a:pt x="48" y="0"/>
                </a:moveTo>
                <a:lnTo>
                  <a:pt x="0" y="36"/>
                </a:lnTo>
                <a:lnTo>
                  <a:pt x="0" y="48"/>
                </a:lnTo>
                <a:lnTo>
                  <a:pt x="18" y="72"/>
                </a:lnTo>
                <a:lnTo>
                  <a:pt x="36" y="84"/>
                </a:lnTo>
                <a:lnTo>
                  <a:pt x="72" y="96"/>
                </a:lnTo>
                <a:lnTo>
                  <a:pt x="90" y="108"/>
                </a:lnTo>
                <a:lnTo>
                  <a:pt x="84" y="150"/>
                </a:lnTo>
                <a:lnTo>
                  <a:pt x="114" y="156"/>
                </a:lnTo>
                <a:lnTo>
                  <a:pt x="150" y="138"/>
                </a:lnTo>
                <a:lnTo>
                  <a:pt x="168" y="126"/>
                </a:lnTo>
                <a:lnTo>
                  <a:pt x="162" y="114"/>
                </a:lnTo>
                <a:lnTo>
                  <a:pt x="162" y="90"/>
                </a:lnTo>
                <a:lnTo>
                  <a:pt x="144" y="84"/>
                </a:lnTo>
                <a:lnTo>
                  <a:pt x="120" y="54"/>
                </a:lnTo>
                <a:lnTo>
                  <a:pt x="108" y="42"/>
                </a:lnTo>
                <a:lnTo>
                  <a:pt x="90" y="12"/>
                </a:lnTo>
                <a:lnTo>
                  <a:pt x="90" y="6"/>
                </a:lnTo>
                <a:lnTo>
                  <a:pt x="78" y="0"/>
                </a:lnTo>
                <a:lnTo>
                  <a:pt x="48" y="0"/>
                </a:lnTo>
                <a:close/>
              </a:path>
            </a:pathLst>
          </a:custGeom>
          <a:solidFill>
            <a:schemeClr val="bg1"/>
          </a:solidFill>
          <a:ln w="9525">
            <a:solidFill>
              <a:schemeClr val="bg2"/>
            </a:solidFill>
            <a:round/>
            <a:headEnd/>
            <a:tailEnd/>
          </a:ln>
        </p:spPr>
        <p:txBody>
          <a:bodyPr/>
          <a:lstStyle/>
          <a:p>
            <a:endParaRPr lang="el-GR"/>
          </a:p>
        </p:txBody>
      </p:sp>
      <p:sp>
        <p:nvSpPr>
          <p:cNvPr id="14478" name="Freeform 411"/>
          <p:cNvSpPr>
            <a:spLocks/>
          </p:cNvSpPr>
          <p:nvPr/>
        </p:nvSpPr>
        <p:spPr bwMode="auto">
          <a:xfrm>
            <a:off x="2946400" y="5443538"/>
            <a:ext cx="131763" cy="147637"/>
          </a:xfrm>
          <a:custGeom>
            <a:avLst/>
            <a:gdLst>
              <a:gd name="T0" fmla="*/ 2147483647 w 102"/>
              <a:gd name="T1" fmla="*/ 2147483647 h 114"/>
              <a:gd name="T2" fmla="*/ 2147483647 w 102"/>
              <a:gd name="T3" fmla="*/ 2147483647 h 114"/>
              <a:gd name="T4" fmla="*/ 2147483647 w 102"/>
              <a:gd name="T5" fmla="*/ 0 h 114"/>
              <a:gd name="T6" fmla="*/ 2147483647 w 102"/>
              <a:gd name="T7" fmla="*/ 2147483647 h 114"/>
              <a:gd name="T8" fmla="*/ 0 w 102"/>
              <a:gd name="T9" fmla="*/ 2147483647 h 114"/>
              <a:gd name="T10" fmla="*/ 0 w 102"/>
              <a:gd name="T11" fmla="*/ 2147483647 h 114"/>
              <a:gd name="T12" fmla="*/ 2147483647 w 102"/>
              <a:gd name="T13" fmla="*/ 2147483647 h 114"/>
              <a:gd name="T14" fmla="*/ 2147483647 w 102"/>
              <a:gd name="T15" fmla="*/ 2147483647 h 114"/>
              <a:gd name="T16" fmla="*/ 2147483647 w 102"/>
              <a:gd name="T17" fmla="*/ 2147483647 h 114"/>
              <a:gd name="T18" fmla="*/ 2147483647 w 102"/>
              <a:gd name="T19" fmla="*/ 2147483647 h 114"/>
              <a:gd name="T20" fmla="*/ 2147483647 w 102"/>
              <a:gd name="T21" fmla="*/ 2147483647 h 114"/>
              <a:gd name="T22" fmla="*/ 2147483647 w 102"/>
              <a:gd name="T23" fmla="*/ 2147483647 h 114"/>
              <a:gd name="T24" fmla="*/ 2147483647 w 102"/>
              <a:gd name="T25" fmla="*/ 2147483647 h 1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
              <a:gd name="T40" fmla="*/ 0 h 114"/>
              <a:gd name="T41" fmla="*/ 102 w 102"/>
              <a:gd name="T42" fmla="*/ 114 h 1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 h="114">
                <a:moveTo>
                  <a:pt x="66" y="24"/>
                </a:moveTo>
                <a:lnTo>
                  <a:pt x="36" y="6"/>
                </a:lnTo>
                <a:lnTo>
                  <a:pt x="18" y="0"/>
                </a:lnTo>
                <a:lnTo>
                  <a:pt x="6" y="18"/>
                </a:lnTo>
                <a:lnTo>
                  <a:pt x="0" y="48"/>
                </a:lnTo>
                <a:lnTo>
                  <a:pt x="0" y="78"/>
                </a:lnTo>
                <a:lnTo>
                  <a:pt x="24" y="96"/>
                </a:lnTo>
                <a:lnTo>
                  <a:pt x="36" y="108"/>
                </a:lnTo>
                <a:lnTo>
                  <a:pt x="66" y="114"/>
                </a:lnTo>
                <a:lnTo>
                  <a:pt x="96" y="90"/>
                </a:lnTo>
                <a:lnTo>
                  <a:pt x="102" y="78"/>
                </a:lnTo>
                <a:lnTo>
                  <a:pt x="84" y="42"/>
                </a:lnTo>
                <a:lnTo>
                  <a:pt x="66" y="24"/>
                </a:lnTo>
                <a:close/>
              </a:path>
            </a:pathLst>
          </a:custGeom>
          <a:solidFill>
            <a:schemeClr val="bg1"/>
          </a:solidFill>
          <a:ln w="9525">
            <a:solidFill>
              <a:schemeClr val="bg2"/>
            </a:solidFill>
            <a:round/>
            <a:headEnd/>
            <a:tailEnd/>
          </a:ln>
        </p:spPr>
        <p:txBody>
          <a:bodyPr/>
          <a:lstStyle/>
          <a:p>
            <a:endParaRPr lang="el-GR"/>
          </a:p>
        </p:txBody>
      </p:sp>
      <p:sp>
        <p:nvSpPr>
          <p:cNvPr id="14479" name="Freeform 412"/>
          <p:cNvSpPr>
            <a:spLocks/>
          </p:cNvSpPr>
          <p:nvPr/>
        </p:nvSpPr>
        <p:spPr bwMode="auto">
          <a:xfrm>
            <a:off x="2660650" y="4913313"/>
            <a:ext cx="292100" cy="319087"/>
          </a:xfrm>
          <a:custGeom>
            <a:avLst/>
            <a:gdLst>
              <a:gd name="T0" fmla="*/ 2147483647 w 37"/>
              <a:gd name="T1" fmla="*/ 2147483647 h 41"/>
              <a:gd name="T2" fmla="*/ 2147483647 w 37"/>
              <a:gd name="T3" fmla="*/ 2147483647 h 41"/>
              <a:gd name="T4" fmla="*/ 2147483647 w 37"/>
              <a:gd name="T5" fmla="*/ 2147483647 h 41"/>
              <a:gd name="T6" fmla="*/ 2147483647 w 37"/>
              <a:gd name="T7" fmla="*/ 2147483647 h 41"/>
              <a:gd name="T8" fmla="*/ 2147483647 w 37"/>
              <a:gd name="T9" fmla="*/ 2147483647 h 41"/>
              <a:gd name="T10" fmla="*/ 2147483647 w 37"/>
              <a:gd name="T11" fmla="*/ 2147483647 h 41"/>
              <a:gd name="T12" fmla="*/ 2147483647 w 37"/>
              <a:gd name="T13" fmla="*/ 2147483647 h 41"/>
              <a:gd name="T14" fmla="*/ 2147483647 w 37"/>
              <a:gd name="T15" fmla="*/ 2147483647 h 41"/>
              <a:gd name="T16" fmla="*/ 2147483647 w 37"/>
              <a:gd name="T17" fmla="*/ 2147483647 h 41"/>
              <a:gd name="T18" fmla="*/ 2147483647 w 37"/>
              <a:gd name="T19" fmla="*/ 2147483647 h 41"/>
              <a:gd name="T20" fmla="*/ 2147483647 w 37"/>
              <a:gd name="T21" fmla="*/ 2147483647 h 41"/>
              <a:gd name="T22" fmla="*/ 2147483647 w 37"/>
              <a:gd name="T23" fmla="*/ 2147483647 h 41"/>
              <a:gd name="T24" fmla="*/ 2147483647 w 37"/>
              <a:gd name="T25" fmla="*/ 2147483647 h 41"/>
              <a:gd name="T26" fmla="*/ 2147483647 w 37"/>
              <a:gd name="T27" fmla="*/ 0 h 41"/>
              <a:gd name="T28" fmla="*/ 2147483647 w 37"/>
              <a:gd name="T29" fmla="*/ 2147483647 h 41"/>
              <a:gd name="T30" fmla="*/ 2147483647 w 37"/>
              <a:gd name="T31" fmla="*/ 2147483647 h 41"/>
              <a:gd name="T32" fmla="*/ 2147483647 w 37"/>
              <a:gd name="T33" fmla="*/ 2147483647 h 41"/>
              <a:gd name="T34" fmla="*/ 2147483647 w 37"/>
              <a:gd name="T35" fmla="*/ 2147483647 h 41"/>
              <a:gd name="T36" fmla="*/ 2147483647 w 37"/>
              <a:gd name="T37" fmla="*/ 2147483647 h 41"/>
              <a:gd name="T38" fmla="*/ 0 w 37"/>
              <a:gd name="T39" fmla="*/ 2147483647 h 41"/>
              <a:gd name="T40" fmla="*/ 2147483647 w 37"/>
              <a:gd name="T41" fmla="*/ 2147483647 h 41"/>
              <a:gd name="T42" fmla="*/ 2147483647 w 37"/>
              <a:gd name="T43" fmla="*/ 2147483647 h 41"/>
              <a:gd name="T44" fmla="*/ 2147483647 w 37"/>
              <a:gd name="T45" fmla="*/ 2147483647 h 41"/>
              <a:gd name="T46" fmla="*/ 2147483647 w 37"/>
              <a:gd name="T47" fmla="*/ 2147483647 h 41"/>
              <a:gd name="T48" fmla="*/ 2147483647 w 37"/>
              <a:gd name="T49" fmla="*/ 2147483647 h 41"/>
              <a:gd name="T50" fmla="*/ 2147483647 w 37"/>
              <a:gd name="T51" fmla="*/ 2147483647 h 41"/>
              <a:gd name="T52" fmla="*/ 2147483647 w 37"/>
              <a:gd name="T53" fmla="*/ 2147483647 h 41"/>
              <a:gd name="T54" fmla="*/ 2147483647 w 37"/>
              <a:gd name="T55" fmla="*/ 2147483647 h 41"/>
              <a:gd name="T56" fmla="*/ 2147483647 w 37"/>
              <a:gd name="T57" fmla="*/ 2147483647 h 41"/>
              <a:gd name="T58" fmla="*/ 2147483647 w 37"/>
              <a:gd name="T59" fmla="*/ 2147483647 h 41"/>
              <a:gd name="T60" fmla="*/ 2147483647 w 37"/>
              <a:gd name="T61" fmla="*/ 2147483647 h 4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7"/>
              <a:gd name="T94" fmla="*/ 0 h 41"/>
              <a:gd name="T95" fmla="*/ 37 w 37"/>
              <a:gd name="T96" fmla="*/ 41 h 4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7" h="41">
                <a:moveTo>
                  <a:pt x="22" y="39"/>
                </a:moveTo>
                <a:cubicBezTo>
                  <a:pt x="22" y="37"/>
                  <a:pt x="22" y="37"/>
                  <a:pt x="22" y="37"/>
                </a:cubicBezTo>
                <a:cubicBezTo>
                  <a:pt x="30" y="31"/>
                  <a:pt x="30" y="31"/>
                  <a:pt x="30" y="31"/>
                </a:cubicBezTo>
                <a:cubicBezTo>
                  <a:pt x="35" y="31"/>
                  <a:pt x="35" y="31"/>
                  <a:pt x="35" y="31"/>
                </a:cubicBezTo>
                <a:cubicBezTo>
                  <a:pt x="37" y="32"/>
                  <a:pt x="37" y="32"/>
                  <a:pt x="37" y="32"/>
                </a:cubicBezTo>
                <a:cubicBezTo>
                  <a:pt x="37" y="25"/>
                  <a:pt x="37" y="25"/>
                  <a:pt x="37" y="25"/>
                </a:cubicBezTo>
                <a:cubicBezTo>
                  <a:pt x="37" y="21"/>
                  <a:pt x="37" y="21"/>
                  <a:pt x="37" y="21"/>
                </a:cubicBezTo>
                <a:cubicBezTo>
                  <a:pt x="37" y="21"/>
                  <a:pt x="32" y="20"/>
                  <a:pt x="31" y="20"/>
                </a:cubicBezTo>
                <a:cubicBezTo>
                  <a:pt x="31" y="20"/>
                  <a:pt x="29" y="17"/>
                  <a:pt x="29" y="17"/>
                </a:cubicBezTo>
                <a:cubicBezTo>
                  <a:pt x="29" y="13"/>
                  <a:pt x="29" y="13"/>
                  <a:pt x="29" y="13"/>
                </a:cubicBezTo>
                <a:cubicBezTo>
                  <a:pt x="22" y="10"/>
                  <a:pt x="22" y="10"/>
                  <a:pt x="22" y="10"/>
                </a:cubicBezTo>
                <a:cubicBezTo>
                  <a:pt x="16" y="7"/>
                  <a:pt x="16" y="7"/>
                  <a:pt x="16" y="7"/>
                </a:cubicBezTo>
                <a:cubicBezTo>
                  <a:pt x="15" y="1"/>
                  <a:pt x="15" y="1"/>
                  <a:pt x="15" y="1"/>
                </a:cubicBezTo>
                <a:cubicBezTo>
                  <a:pt x="9" y="0"/>
                  <a:pt x="9" y="0"/>
                  <a:pt x="9" y="0"/>
                </a:cubicBezTo>
                <a:cubicBezTo>
                  <a:pt x="5" y="3"/>
                  <a:pt x="5" y="3"/>
                  <a:pt x="5" y="3"/>
                </a:cubicBezTo>
                <a:cubicBezTo>
                  <a:pt x="1" y="4"/>
                  <a:pt x="1" y="4"/>
                  <a:pt x="1" y="4"/>
                </a:cubicBezTo>
                <a:cubicBezTo>
                  <a:pt x="3" y="7"/>
                  <a:pt x="3" y="7"/>
                  <a:pt x="3" y="7"/>
                </a:cubicBezTo>
                <a:cubicBezTo>
                  <a:pt x="2" y="15"/>
                  <a:pt x="2" y="15"/>
                  <a:pt x="2" y="15"/>
                </a:cubicBezTo>
                <a:cubicBezTo>
                  <a:pt x="1" y="21"/>
                  <a:pt x="1" y="21"/>
                  <a:pt x="1" y="21"/>
                </a:cubicBezTo>
                <a:cubicBezTo>
                  <a:pt x="0" y="26"/>
                  <a:pt x="0" y="26"/>
                  <a:pt x="0" y="26"/>
                </a:cubicBezTo>
                <a:cubicBezTo>
                  <a:pt x="1" y="25"/>
                  <a:pt x="1" y="25"/>
                  <a:pt x="1" y="25"/>
                </a:cubicBezTo>
                <a:cubicBezTo>
                  <a:pt x="4" y="28"/>
                  <a:pt x="4" y="28"/>
                  <a:pt x="4" y="28"/>
                </a:cubicBezTo>
                <a:cubicBezTo>
                  <a:pt x="3" y="32"/>
                  <a:pt x="3" y="32"/>
                  <a:pt x="3" y="32"/>
                </a:cubicBezTo>
                <a:cubicBezTo>
                  <a:pt x="7" y="39"/>
                  <a:pt x="7" y="39"/>
                  <a:pt x="7" y="39"/>
                </a:cubicBezTo>
                <a:cubicBezTo>
                  <a:pt x="8" y="41"/>
                  <a:pt x="8" y="41"/>
                  <a:pt x="8" y="41"/>
                </a:cubicBezTo>
                <a:cubicBezTo>
                  <a:pt x="10" y="40"/>
                  <a:pt x="10" y="40"/>
                  <a:pt x="10" y="40"/>
                </a:cubicBezTo>
                <a:cubicBezTo>
                  <a:pt x="12" y="40"/>
                  <a:pt x="12" y="40"/>
                  <a:pt x="12" y="40"/>
                </a:cubicBezTo>
                <a:cubicBezTo>
                  <a:pt x="17" y="41"/>
                  <a:pt x="17" y="41"/>
                  <a:pt x="17" y="41"/>
                </a:cubicBezTo>
                <a:cubicBezTo>
                  <a:pt x="18" y="40"/>
                  <a:pt x="18" y="40"/>
                  <a:pt x="18" y="40"/>
                </a:cubicBezTo>
                <a:cubicBezTo>
                  <a:pt x="22" y="39"/>
                  <a:pt x="22" y="39"/>
                  <a:pt x="22" y="39"/>
                </a:cubicBezTo>
                <a:cubicBezTo>
                  <a:pt x="22" y="39"/>
                  <a:pt x="22" y="39"/>
                  <a:pt x="22" y="39"/>
                </a:cubicBezTo>
              </a:path>
            </a:pathLst>
          </a:custGeom>
          <a:solidFill>
            <a:schemeClr val="bg1"/>
          </a:solidFill>
          <a:ln w="9525">
            <a:solidFill>
              <a:schemeClr val="bg2"/>
            </a:solidFill>
            <a:round/>
            <a:headEnd/>
            <a:tailEnd/>
          </a:ln>
        </p:spPr>
        <p:txBody>
          <a:bodyPr/>
          <a:lstStyle/>
          <a:p>
            <a:endParaRPr lang="el-GR"/>
          </a:p>
        </p:txBody>
      </p:sp>
      <p:sp>
        <p:nvSpPr>
          <p:cNvPr id="14480" name="Freeform 413"/>
          <p:cNvSpPr>
            <a:spLocks/>
          </p:cNvSpPr>
          <p:nvPr/>
        </p:nvSpPr>
        <p:spPr bwMode="auto">
          <a:xfrm>
            <a:off x="2576513" y="4530725"/>
            <a:ext cx="955675" cy="1012825"/>
          </a:xfrm>
          <a:custGeom>
            <a:avLst/>
            <a:gdLst>
              <a:gd name="T0" fmla="*/ 2147483647 w 122"/>
              <a:gd name="T1" fmla="*/ 2147483647 h 130"/>
              <a:gd name="T2" fmla="*/ 2147483647 w 122"/>
              <a:gd name="T3" fmla="*/ 2147483647 h 130"/>
              <a:gd name="T4" fmla="*/ 2147483647 w 122"/>
              <a:gd name="T5" fmla="*/ 2147483647 h 130"/>
              <a:gd name="T6" fmla="*/ 2147483647 w 122"/>
              <a:gd name="T7" fmla="*/ 2147483647 h 130"/>
              <a:gd name="T8" fmla="*/ 2147483647 w 122"/>
              <a:gd name="T9" fmla="*/ 2147483647 h 130"/>
              <a:gd name="T10" fmla="*/ 2147483647 w 122"/>
              <a:gd name="T11" fmla="*/ 2147483647 h 130"/>
              <a:gd name="T12" fmla="*/ 2147483647 w 122"/>
              <a:gd name="T13" fmla="*/ 2147483647 h 130"/>
              <a:gd name="T14" fmla="*/ 2147483647 w 122"/>
              <a:gd name="T15" fmla="*/ 2147483647 h 130"/>
              <a:gd name="T16" fmla="*/ 2147483647 w 122"/>
              <a:gd name="T17" fmla="*/ 2147483647 h 130"/>
              <a:gd name="T18" fmla="*/ 2147483647 w 122"/>
              <a:gd name="T19" fmla="*/ 2147483647 h 130"/>
              <a:gd name="T20" fmla="*/ 2147483647 w 122"/>
              <a:gd name="T21" fmla="*/ 2147483647 h 130"/>
              <a:gd name="T22" fmla="*/ 2147483647 w 122"/>
              <a:gd name="T23" fmla="*/ 2147483647 h 130"/>
              <a:gd name="T24" fmla="*/ 2147483647 w 122"/>
              <a:gd name="T25" fmla="*/ 2147483647 h 130"/>
              <a:gd name="T26" fmla="*/ 2147483647 w 122"/>
              <a:gd name="T27" fmla="*/ 2147483647 h 130"/>
              <a:gd name="T28" fmla="*/ 2147483647 w 122"/>
              <a:gd name="T29" fmla="*/ 2147483647 h 130"/>
              <a:gd name="T30" fmla="*/ 2147483647 w 122"/>
              <a:gd name="T31" fmla="*/ 2147483647 h 130"/>
              <a:gd name="T32" fmla="*/ 2147483647 w 122"/>
              <a:gd name="T33" fmla="*/ 2147483647 h 130"/>
              <a:gd name="T34" fmla="*/ 2147483647 w 122"/>
              <a:gd name="T35" fmla="*/ 2147483647 h 130"/>
              <a:gd name="T36" fmla="*/ 2147483647 w 122"/>
              <a:gd name="T37" fmla="*/ 2147483647 h 130"/>
              <a:gd name="T38" fmla="*/ 2147483647 w 122"/>
              <a:gd name="T39" fmla="*/ 2147483647 h 130"/>
              <a:gd name="T40" fmla="*/ 2147483647 w 122"/>
              <a:gd name="T41" fmla="*/ 2147483647 h 130"/>
              <a:gd name="T42" fmla="*/ 2147483647 w 122"/>
              <a:gd name="T43" fmla="*/ 2147483647 h 130"/>
              <a:gd name="T44" fmla="*/ 2147483647 w 122"/>
              <a:gd name="T45" fmla="*/ 2147483647 h 130"/>
              <a:gd name="T46" fmla="*/ 2147483647 w 122"/>
              <a:gd name="T47" fmla="*/ 2147483647 h 130"/>
              <a:gd name="T48" fmla="*/ 2147483647 w 122"/>
              <a:gd name="T49" fmla="*/ 2147483647 h 130"/>
              <a:gd name="T50" fmla="*/ 2147483647 w 122"/>
              <a:gd name="T51" fmla="*/ 2147483647 h 130"/>
              <a:gd name="T52" fmla="*/ 2147483647 w 122"/>
              <a:gd name="T53" fmla="*/ 2147483647 h 130"/>
              <a:gd name="T54" fmla="*/ 2147483647 w 122"/>
              <a:gd name="T55" fmla="*/ 2147483647 h 130"/>
              <a:gd name="T56" fmla="*/ 2147483647 w 122"/>
              <a:gd name="T57" fmla="*/ 2147483647 h 130"/>
              <a:gd name="T58" fmla="*/ 2147483647 w 122"/>
              <a:gd name="T59" fmla="*/ 2147483647 h 130"/>
              <a:gd name="T60" fmla="*/ 2147483647 w 122"/>
              <a:gd name="T61" fmla="*/ 2147483647 h 130"/>
              <a:gd name="T62" fmla="*/ 2147483647 w 122"/>
              <a:gd name="T63" fmla="*/ 2147483647 h 130"/>
              <a:gd name="T64" fmla="*/ 2147483647 w 122"/>
              <a:gd name="T65" fmla="*/ 2147483647 h 130"/>
              <a:gd name="T66" fmla="*/ 0 w 122"/>
              <a:gd name="T67" fmla="*/ 2147483647 h 130"/>
              <a:gd name="T68" fmla="*/ 2147483647 w 122"/>
              <a:gd name="T69" fmla="*/ 2147483647 h 130"/>
              <a:gd name="T70" fmla="*/ 2147483647 w 122"/>
              <a:gd name="T71" fmla="*/ 2147483647 h 130"/>
              <a:gd name="T72" fmla="*/ 2147483647 w 122"/>
              <a:gd name="T73" fmla="*/ 2147483647 h 130"/>
              <a:gd name="T74" fmla="*/ 2147483647 w 122"/>
              <a:gd name="T75" fmla="*/ 2147483647 h 130"/>
              <a:gd name="T76" fmla="*/ 2147483647 w 122"/>
              <a:gd name="T77" fmla="*/ 2147483647 h 130"/>
              <a:gd name="T78" fmla="*/ 2147483647 w 122"/>
              <a:gd name="T79" fmla="*/ 2147483647 h 130"/>
              <a:gd name="T80" fmla="*/ 2147483647 w 122"/>
              <a:gd name="T81" fmla="*/ 2147483647 h 130"/>
              <a:gd name="T82" fmla="*/ 2147483647 w 122"/>
              <a:gd name="T83" fmla="*/ 2147483647 h 13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2"/>
              <a:gd name="T127" fmla="*/ 0 h 130"/>
              <a:gd name="T128" fmla="*/ 122 w 122"/>
              <a:gd name="T129" fmla="*/ 130 h 13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2" h="130">
                <a:moveTo>
                  <a:pt x="61" y="101"/>
                </a:moveTo>
                <a:cubicBezTo>
                  <a:pt x="62" y="102"/>
                  <a:pt x="62" y="102"/>
                  <a:pt x="62" y="102"/>
                </a:cubicBezTo>
                <a:cubicBezTo>
                  <a:pt x="60" y="108"/>
                  <a:pt x="60" y="108"/>
                  <a:pt x="60" y="108"/>
                </a:cubicBezTo>
                <a:cubicBezTo>
                  <a:pt x="57" y="110"/>
                  <a:pt x="57" y="110"/>
                  <a:pt x="57" y="110"/>
                </a:cubicBezTo>
                <a:cubicBezTo>
                  <a:pt x="50" y="117"/>
                  <a:pt x="50" y="117"/>
                  <a:pt x="50" y="117"/>
                </a:cubicBezTo>
                <a:cubicBezTo>
                  <a:pt x="50" y="117"/>
                  <a:pt x="50" y="117"/>
                  <a:pt x="50" y="117"/>
                </a:cubicBezTo>
                <a:cubicBezTo>
                  <a:pt x="51" y="117"/>
                  <a:pt x="51" y="117"/>
                  <a:pt x="51" y="117"/>
                </a:cubicBezTo>
                <a:cubicBezTo>
                  <a:pt x="50" y="117"/>
                  <a:pt x="50" y="117"/>
                  <a:pt x="50" y="117"/>
                </a:cubicBezTo>
                <a:cubicBezTo>
                  <a:pt x="53" y="118"/>
                  <a:pt x="53" y="118"/>
                  <a:pt x="53" y="118"/>
                </a:cubicBezTo>
                <a:cubicBezTo>
                  <a:pt x="58" y="121"/>
                  <a:pt x="58" y="121"/>
                  <a:pt x="58" y="121"/>
                </a:cubicBezTo>
                <a:cubicBezTo>
                  <a:pt x="61" y="124"/>
                  <a:pt x="61" y="124"/>
                  <a:pt x="61" y="124"/>
                </a:cubicBezTo>
                <a:cubicBezTo>
                  <a:pt x="64" y="130"/>
                  <a:pt x="64" y="130"/>
                  <a:pt x="64" y="130"/>
                </a:cubicBezTo>
                <a:cubicBezTo>
                  <a:pt x="65" y="127"/>
                  <a:pt x="65" y="127"/>
                  <a:pt x="65" y="127"/>
                </a:cubicBezTo>
                <a:cubicBezTo>
                  <a:pt x="69" y="123"/>
                  <a:pt x="69" y="123"/>
                  <a:pt x="69" y="123"/>
                </a:cubicBezTo>
                <a:cubicBezTo>
                  <a:pt x="74" y="118"/>
                  <a:pt x="74" y="118"/>
                  <a:pt x="74" y="118"/>
                </a:cubicBezTo>
                <a:cubicBezTo>
                  <a:pt x="78" y="105"/>
                  <a:pt x="78" y="105"/>
                  <a:pt x="78" y="105"/>
                </a:cubicBezTo>
                <a:cubicBezTo>
                  <a:pt x="81" y="99"/>
                  <a:pt x="81" y="99"/>
                  <a:pt x="81" y="99"/>
                </a:cubicBezTo>
                <a:cubicBezTo>
                  <a:pt x="92" y="92"/>
                  <a:pt x="92" y="92"/>
                  <a:pt x="92" y="92"/>
                </a:cubicBezTo>
                <a:cubicBezTo>
                  <a:pt x="99" y="91"/>
                  <a:pt x="99" y="91"/>
                  <a:pt x="99" y="91"/>
                </a:cubicBezTo>
                <a:cubicBezTo>
                  <a:pt x="101" y="90"/>
                  <a:pt x="101" y="90"/>
                  <a:pt x="101" y="90"/>
                </a:cubicBezTo>
                <a:cubicBezTo>
                  <a:pt x="103" y="86"/>
                  <a:pt x="103" y="86"/>
                  <a:pt x="103" y="86"/>
                </a:cubicBezTo>
                <a:cubicBezTo>
                  <a:pt x="104" y="82"/>
                  <a:pt x="104" y="82"/>
                  <a:pt x="104" y="82"/>
                </a:cubicBezTo>
                <a:cubicBezTo>
                  <a:pt x="107" y="77"/>
                  <a:pt x="107" y="77"/>
                  <a:pt x="107" y="77"/>
                </a:cubicBezTo>
                <a:cubicBezTo>
                  <a:pt x="108" y="75"/>
                  <a:pt x="108" y="75"/>
                  <a:pt x="108" y="75"/>
                </a:cubicBezTo>
                <a:cubicBezTo>
                  <a:pt x="109" y="58"/>
                  <a:pt x="109" y="58"/>
                  <a:pt x="109" y="58"/>
                </a:cubicBezTo>
                <a:cubicBezTo>
                  <a:pt x="112" y="57"/>
                  <a:pt x="112" y="57"/>
                  <a:pt x="112" y="57"/>
                </a:cubicBezTo>
                <a:cubicBezTo>
                  <a:pt x="122" y="44"/>
                  <a:pt x="122" y="44"/>
                  <a:pt x="122" y="44"/>
                </a:cubicBezTo>
                <a:cubicBezTo>
                  <a:pt x="122" y="41"/>
                  <a:pt x="122" y="41"/>
                  <a:pt x="122" y="41"/>
                </a:cubicBezTo>
                <a:cubicBezTo>
                  <a:pt x="120" y="34"/>
                  <a:pt x="120" y="34"/>
                  <a:pt x="120" y="34"/>
                </a:cubicBezTo>
                <a:cubicBezTo>
                  <a:pt x="114" y="32"/>
                  <a:pt x="114" y="32"/>
                  <a:pt x="114" y="32"/>
                </a:cubicBezTo>
                <a:cubicBezTo>
                  <a:pt x="105" y="27"/>
                  <a:pt x="105" y="27"/>
                  <a:pt x="105" y="27"/>
                </a:cubicBezTo>
                <a:cubicBezTo>
                  <a:pt x="95" y="26"/>
                  <a:pt x="95" y="26"/>
                  <a:pt x="95" y="26"/>
                </a:cubicBezTo>
                <a:cubicBezTo>
                  <a:pt x="92" y="25"/>
                  <a:pt x="92" y="25"/>
                  <a:pt x="92" y="25"/>
                </a:cubicBezTo>
                <a:cubicBezTo>
                  <a:pt x="90" y="22"/>
                  <a:pt x="90" y="22"/>
                  <a:pt x="90" y="22"/>
                </a:cubicBezTo>
                <a:cubicBezTo>
                  <a:pt x="82" y="19"/>
                  <a:pt x="82" y="19"/>
                  <a:pt x="82" y="19"/>
                </a:cubicBezTo>
                <a:cubicBezTo>
                  <a:pt x="75" y="15"/>
                  <a:pt x="75" y="15"/>
                  <a:pt x="75" y="15"/>
                </a:cubicBezTo>
                <a:cubicBezTo>
                  <a:pt x="74" y="11"/>
                  <a:pt x="74" y="11"/>
                  <a:pt x="74" y="11"/>
                </a:cubicBezTo>
                <a:cubicBezTo>
                  <a:pt x="71" y="3"/>
                  <a:pt x="71" y="3"/>
                  <a:pt x="71" y="3"/>
                </a:cubicBezTo>
                <a:cubicBezTo>
                  <a:pt x="70" y="3"/>
                  <a:pt x="70" y="3"/>
                  <a:pt x="70" y="3"/>
                </a:cubicBezTo>
                <a:cubicBezTo>
                  <a:pt x="66" y="9"/>
                  <a:pt x="66" y="9"/>
                  <a:pt x="66" y="9"/>
                </a:cubicBezTo>
                <a:cubicBezTo>
                  <a:pt x="62" y="11"/>
                  <a:pt x="62" y="11"/>
                  <a:pt x="62" y="11"/>
                </a:cubicBezTo>
                <a:cubicBezTo>
                  <a:pt x="61" y="10"/>
                  <a:pt x="61" y="10"/>
                  <a:pt x="61" y="10"/>
                </a:cubicBezTo>
                <a:cubicBezTo>
                  <a:pt x="61" y="10"/>
                  <a:pt x="61" y="10"/>
                  <a:pt x="61" y="10"/>
                </a:cubicBezTo>
                <a:cubicBezTo>
                  <a:pt x="56" y="10"/>
                  <a:pt x="56" y="10"/>
                  <a:pt x="56" y="10"/>
                </a:cubicBezTo>
                <a:cubicBezTo>
                  <a:pt x="54" y="11"/>
                  <a:pt x="54" y="11"/>
                  <a:pt x="54" y="11"/>
                </a:cubicBezTo>
                <a:cubicBezTo>
                  <a:pt x="53" y="11"/>
                  <a:pt x="53" y="11"/>
                  <a:pt x="53" y="11"/>
                </a:cubicBezTo>
                <a:cubicBezTo>
                  <a:pt x="53" y="11"/>
                  <a:pt x="53" y="11"/>
                  <a:pt x="53" y="11"/>
                </a:cubicBezTo>
                <a:cubicBezTo>
                  <a:pt x="48" y="12"/>
                  <a:pt x="48" y="12"/>
                  <a:pt x="48" y="12"/>
                </a:cubicBezTo>
                <a:cubicBezTo>
                  <a:pt x="45" y="13"/>
                  <a:pt x="45" y="13"/>
                  <a:pt x="45" y="13"/>
                </a:cubicBezTo>
                <a:cubicBezTo>
                  <a:pt x="42" y="10"/>
                  <a:pt x="42" y="10"/>
                  <a:pt x="42" y="10"/>
                </a:cubicBezTo>
                <a:cubicBezTo>
                  <a:pt x="43" y="4"/>
                  <a:pt x="43" y="4"/>
                  <a:pt x="43" y="4"/>
                </a:cubicBezTo>
                <a:cubicBezTo>
                  <a:pt x="41" y="1"/>
                  <a:pt x="41" y="1"/>
                  <a:pt x="41" y="1"/>
                </a:cubicBezTo>
                <a:cubicBezTo>
                  <a:pt x="39" y="0"/>
                  <a:pt x="39" y="0"/>
                  <a:pt x="39" y="0"/>
                </a:cubicBezTo>
                <a:cubicBezTo>
                  <a:pt x="40" y="2"/>
                  <a:pt x="40" y="2"/>
                  <a:pt x="40" y="2"/>
                </a:cubicBezTo>
                <a:cubicBezTo>
                  <a:pt x="35" y="4"/>
                  <a:pt x="35" y="4"/>
                  <a:pt x="35" y="4"/>
                </a:cubicBezTo>
                <a:cubicBezTo>
                  <a:pt x="27" y="4"/>
                  <a:pt x="27" y="4"/>
                  <a:pt x="27" y="4"/>
                </a:cubicBezTo>
                <a:cubicBezTo>
                  <a:pt x="30" y="9"/>
                  <a:pt x="30" y="9"/>
                  <a:pt x="30" y="9"/>
                </a:cubicBezTo>
                <a:cubicBezTo>
                  <a:pt x="31" y="12"/>
                  <a:pt x="31" y="12"/>
                  <a:pt x="31" y="12"/>
                </a:cubicBezTo>
                <a:cubicBezTo>
                  <a:pt x="22" y="15"/>
                  <a:pt x="22" y="15"/>
                  <a:pt x="22" y="15"/>
                </a:cubicBezTo>
                <a:cubicBezTo>
                  <a:pt x="19" y="12"/>
                  <a:pt x="19" y="12"/>
                  <a:pt x="19" y="12"/>
                </a:cubicBezTo>
                <a:cubicBezTo>
                  <a:pt x="11" y="14"/>
                  <a:pt x="11" y="14"/>
                  <a:pt x="11" y="14"/>
                </a:cubicBezTo>
                <a:cubicBezTo>
                  <a:pt x="12" y="19"/>
                  <a:pt x="12" y="19"/>
                  <a:pt x="12" y="19"/>
                </a:cubicBezTo>
                <a:cubicBezTo>
                  <a:pt x="10" y="30"/>
                  <a:pt x="10" y="30"/>
                  <a:pt x="10" y="30"/>
                </a:cubicBezTo>
                <a:cubicBezTo>
                  <a:pt x="8" y="28"/>
                  <a:pt x="8" y="28"/>
                  <a:pt x="8" y="28"/>
                </a:cubicBezTo>
                <a:cubicBezTo>
                  <a:pt x="7" y="31"/>
                  <a:pt x="7" y="31"/>
                  <a:pt x="7" y="31"/>
                </a:cubicBezTo>
                <a:cubicBezTo>
                  <a:pt x="4" y="33"/>
                  <a:pt x="4" y="33"/>
                  <a:pt x="4" y="33"/>
                </a:cubicBezTo>
                <a:cubicBezTo>
                  <a:pt x="0" y="39"/>
                  <a:pt x="0" y="39"/>
                  <a:pt x="0" y="39"/>
                </a:cubicBezTo>
                <a:cubicBezTo>
                  <a:pt x="0" y="45"/>
                  <a:pt x="0" y="45"/>
                  <a:pt x="0" y="45"/>
                </a:cubicBezTo>
                <a:cubicBezTo>
                  <a:pt x="4" y="48"/>
                  <a:pt x="4" y="48"/>
                  <a:pt x="4" y="48"/>
                </a:cubicBezTo>
                <a:cubicBezTo>
                  <a:pt x="9" y="46"/>
                  <a:pt x="9" y="46"/>
                  <a:pt x="9" y="46"/>
                </a:cubicBezTo>
                <a:cubicBezTo>
                  <a:pt x="10" y="52"/>
                  <a:pt x="10" y="52"/>
                  <a:pt x="10" y="52"/>
                </a:cubicBezTo>
                <a:cubicBezTo>
                  <a:pt x="12" y="52"/>
                  <a:pt x="12" y="52"/>
                  <a:pt x="12" y="52"/>
                </a:cubicBezTo>
                <a:cubicBezTo>
                  <a:pt x="12" y="53"/>
                  <a:pt x="12" y="53"/>
                  <a:pt x="12" y="53"/>
                </a:cubicBezTo>
                <a:cubicBezTo>
                  <a:pt x="16" y="52"/>
                  <a:pt x="16" y="52"/>
                  <a:pt x="16" y="52"/>
                </a:cubicBezTo>
                <a:cubicBezTo>
                  <a:pt x="20" y="49"/>
                  <a:pt x="20" y="49"/>
                  <a:pt x="20" y="49"/>
                </a:cubicBezTo>
                <a:cubicBezTo>
                  <a:pt x="26" y="50"/>
                  <a:pt x="26" y="50"/>
                  <a:pt x="26" y="50"/>
                </a:cubicBezTo>
                <a:cubicBezTo>
                  <a:pt x="27" y="56"/>
                  <a:pt x="27" y="56"/>
                  <a:pt x="27" y="56"/>
                </a:cubicBezTo>
                <a:cubicBezTo>
                  <a:pt x="33" y="59"/>
                  <a:pt x="33" y="59"/>
                  <a:pt x="33" y="59"/>
                </a:cubicBezTo>
                <a:cubicBezTo>
                  <a:pt x="40" y="62"/>
                  <a:pt x="40" y="62"/>
                  <a:pt x="40" y="62"/>
                </a:cubicBezTo>
                <a:cubicBezTo>
                  <a:pt x="40" y="66"/>
                  <a:pt x="40" y="66"/>
                  <a:pt x="40" y="66"/>
                </a:cubicBezTo>
                <a:cubicBezTo>
                  <a:pt x="40" y="66"/>
                  <a:pt x="42" y="69"/>
                  <a:pt x="42" y="69"/>
                </a:cubicBezTo>
                <a:cubicBezTo>
                  <a:pt x="43" y="69"/>
                  <a:pt x="48" y="70"/>
                  <a:pt x="48" y="70"/>
                </a:cubicBezTo>
                <a:cubicBezTo>
                  <a:pt x="48" y="74"/>
                  <a:pt x="48" y="74"/>
                  <a:pt x="48" y="74"/>
                </a:cubicBezTo>
                <a:cubicBezTo>
                  <a:pt x="48" y="81"/>
                  <a:pt x="48" y="81"/>
                  <a:pt x="48" y="81"/>
                </a:cubicBezTo>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481" name="Freeform 414"/>
          <p:cNvSpPr>
            <a:spLocks/>
          </p:cNvSpPr>
          <p:nvPr/>
        </p:nvSpPr>
        <p:spPr bwMode="auto">
          <a:xfrm>
            <a:off x="2952750" y="5162550"/>
            <a:ext cx="103188" cy="157163"/>
          </a:xfrm>
          <a:custGeom>
            <a:avLst/>
            <a:gdLst>
              <a:gd name="T0" fmla="*/ 0 w 78"/>
              <a:gd name="T1" fmla="*/ 0 h 120"/>
              <a:gd name="T2" fmla="*/ 0 w 78"/>
              <a:gd name="T3" fmla="*/ 2147483647 h 120"/>
              <a:gd name="T4" fmla="*/ 2147483647 w 78"/>
              <a:gd name="T5" fmla="*/ 2147483647 h 120"/>
              <a:gd name="T6" fmla="*/ 2147483647 w 78"/>
              <a:gd name="T7" fmla="*/ 2147483647 h 120"/>
              <a:gd name="T8" fmla="*/ 2147483647 w 78"/>
              <a:gd name="T9" fmla="*/ 2147483647 h 120"/>
              <a:gd name="T10" fmla="*/ 2147483647 w 78"/>
              <a:gd name="T11" fmla="*/ 2147483647 h 120"/>
              <a:gd name="T12" fmla="*/ 2147483647 w 78"/>
              <a:gd name="T13" fmla="*/ 2147483647 h 120"/>
              <a:gd name="T14" fmla="*/ 2147483647 w 78"/>
              <a:gd name="T15" fmla="*/ 2147483647 h 120"/>
              <a:gd name="T16" fmla="*/ 0 w 78"/>
              <a:gd name="T17" fmla="*/ 0 h 12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
              <a:gd name="T28" fmla="*/ 0 h 120"/>
              <a:gd name="T29" fmla="*/ 78 w 78"/>
              <a:gd name="T30" fmla="*/ 120 h 12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 h="120">
                <a:moveTo>
                  <a:pt x="0" y="0"/>
                </a:moveTo>
                <a:lnTo>
                  <a:pt x="0" y="6"/>
                </a:lnTo>
                <a:lnTo>
                  <a:pt x="18" y="36"/>
                </a:lnTo>
                <a:lnTo>
                  <a:pt x="30" y="48"/>
                </a:lnTo>
                <a:lnTo>
                  <a:pt x="54" y="78"/>
                </a:lnTo>
                <a:lnTo>
                  <a:pt x="66" y="96"/>
                </a:lnTo>
                <a:lnTo>
                  <a:pt x="72" y="108"/>
                </a:lnTo>
                <a:lnTo>
                  <a:pt x="78" y="120"/>
                </a:lnTo>
                <a:lnTo>
                  <a:pt x="0" y="0"/>
                </a:lnTo>
                <a:close/>
              </a:path>
            </a:pathLst>
          </a:custGeom>
          <a:solidFill>
            <a:schemeClr val="bg1"/>
          </a:solidFill>
          <a:ln w="9525">
            <a:solidFill>
              <a:schemeClr val="bg2"/>
            </a:solidFill>
            <a:round/>
            <a:headEnd/>
            <a:tailEnd/>
          </a:ln>
        </p:spPr>
        <p:txBody>
          <a:bodyPr/>
          <a:lstStyle/>
          <a:p>
            <a:endParaRPr lang="el-GR"/>
          </a:p>
        </p:txBody>
      </p:sp>
      <p:sp>
        <p:nvSpPr>
          <p:cNvPr id="14482" name="Freeform 415"/>
          <p:cNvSpPr>
            <a:spLocks/>
          </p:cNvSpPr>
          <p:nvPr/>
        </p:nvSpPr>
        <p:spPr bwMode="auto">
          <a:xfrm>
            <a:off x="2952750" y="5162550"/>
            <a:ext cx="103188" cy="157163"/>
          </a:xfrm>
          <a:custGeom>
            <a:avLst/>
            <a:gdLst>
              <a:gd name="T0" fmla="*/ 0 w 78"/>
              <a:gd name="T1" fmla="*/ 0 h 120"/>
              <a:gd name="T2" fmla="*/ 0 w 78"/>
              <a:gd name="T3" fmla="*/ 2147483647 h 120"/>
              <a:gd name="T4" fmla="*/ 2147483647 w 78"/>
              <a:gd name="T5" fmla="*/ 2147483647 h 120"/>
              <a:gd name="T6" fmla="*/ 2147483647 w 78"/>
              <a:gd name="T7" fmla="*/ 2147483647 h 120"/>
              <a:gd name="T8" fmla="*/ 2147483647 w 78"/>
              <a:gd name="T9" fmla="*/ 2147483647 h 120"/>
              <a:gd name="T10" fmla="*/ 2147483647 w 78"/>
              <a:gd name="T11" fmla="*/ 2147483647 h 120"/>
              <a:gd name="T12" fmla="*/ 2147483647 w 78"/>
              <a:gd name="T13" fmla="*/ 2147483647 h 120"/>
              <a:gd name="T14" fmla="*/ 2147483647 w 78"/>
              <a:gd name="T15" fmla="*/ 2147483647 h 120"/>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120"/>
              <a:gd name="T26" fmla="*/ 78 w 78"/>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120">
                <a:moveTo>
                  <a:pt x="0" y="0"/>
                </a:moveTo>
                <a:lnTo>
                  <a:pt x="0" y="6"/>
                </a:lnTo>
                <a:lnTo>
                  <a:pt x="18" y="36"/>
                </a:lnTo>
                <a:lnTo>
                  <a:pt x="30" y="48"/>
                </a:lnTo>
                <a:lnTo>
                  <a:pt x="54" y="78"/>
                </a:lnTo>
                <a:lnTo>
                  <a:pt x="66" y="96"/>
                </a:lnTo>
                <a:lnTo>
                  <a:pt x="72" y="108"/>
                </a:lnTo>
                <a:lnTo>
                  <a:pt x="78" y="120"/>
                </a:lnTo>
              </a:path>
            </a:pathLst>
          </a:custGeom>
          <a:solidFill>
            <a:schemeClr val="bg1"/>
          </a:solidFill>
          <a:ln w="9525">
            <a:solidFill>
              <a:schemeClr val="bg2"/>
            </a:solidFill>
            <a:round/>
            <a:headEnd/>
            <a:tailEnd/>
          </a:ln>
        </p:spPr>
        <p:txBody>
          <a:bodyPr/>
          <a:lstStyle/>
          <a:p>
            <a:endParaRPr lang="el-GR"/>
          </a:p>
        </p:txBody>
      </p:sp>
      <p:sp>
        <p:nvSpPr>
          <p:cNvPr id="14483" name="Freeform 416"/>
          <p:cNvSpPr>
            <a:spLocks/>
          </p:cNvSpPr>
          <p:nvPr/>
        </p:nvSpPr>
        <p:spPr bwMode="auto">
          <a:xfrm>
            <a:off x="2959100" y="4506913"/>
            <a:ext cx="96838" cy="109537"/>
          </a:xfrm>
          <a:custGeom>
            <a:avLst/>
            <a:gdLst>
              <a:gd name="T0" fmla="*/ 2147483647 w 72"/>
              <a:gd name="T1" fmla="*/ 2147483647 h 84"/>
              <a:gd name="T2" fmla="*/ 2147483647 w 72"/>
              <a:gd name="T3" fmla="*/ 2147483647 h 84"/>
              <a:gd name="T4" fmla="*/ 2147483647 w 72"/>
              <a:gd name="T5" fmla="*/ 2147483647 h 84"/>
              <a:gd name="T6" fmla="*/ 2147483647 w 72"/>
              <a:gd name="T7" fmla="*/ 2147483647 h 84"/>
              <a:gd name="T8" fmla="*/ 2147483647 w 72"/>
              <a:gd name="T9" fmla="*/ 2147483647 h 84"/>
              <a:gd name="T10" fmla="*/ 2147483647 w 72"/>
              <a:gd name="T11" fmla="*/ 0 h 84"/>
              <a:gd name="T12" fmla="*/ 2147483647 w 72"/>
              <a:gd name="T13" fmla="*/ 2147483647 h 84"/>
              <a:gd name="T14" fmla="*/ 0 w 72"/>
              <a:gd name="T15" fmla="*/ 2147483647 h 84"/>
              <a:gd name="T16" fmla="*/ 2147483647 w 72"/>
              <a:gd name="T17" fmla="*/ 2147483647 h 84"/>
              <a:gd name="T18" fmla="*/ 2147483647 w 72"/>
              <a:gd name="T19" fmla="*/ 2147483647 h 84"/>
              <a:gd name="T20" fmla="*/ 2147483647 w 72"/>
              <a:gd name="T21" fmla="*/ 2147483647 h 84"/>
              <a:gd name="T22" fmla="*/ 2147483647 w 72"/>
              <a:gd name="T23" fmla="*/ 2147483647 h 84"/>
              <a:gd name="T24" fmla="*/ 2147483647 w 72"/>
              <a:gd name="T25" fmla="*/ 2147483647 h 84"/>
              <a:gd name="T26" fmla="*/ 2147483647 w 72"/>
              <a:gd name="T27" fmla="*/ 2147483647 h 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
              <a:gd name="T43" fmla="*/ 0 h 84"/>
              <a:gd name="T44" fmla="*/ 72 w 72"/>
              <a:gd name="T45" fmla="*/ 84 h 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 h="84">
                <a:moveTo>
                  <a:pt x="72" y="78"/>
                </a:moveTo>
                <a:lnTo>
                  <a:pt x="72" y="54"/>
                </a:lnTo>
                <a:lnTo>
                  <a:pt x="66" y="30"/>
                </a:lnTo>
                <a:lnTo>
                  <a:pt x="72" y="12"/>
                </a:lnTo>
                <a:lnTo>
                  <a:pt x="24" y="6"/>
                </a:lnTo>
                <a:lnTo>
                  <a:pt x="24" y="0"/>
                </a:lnTo>
                <a:lnTo>
                  <a:pt x="18" y="18"/>
                </a:lnTo>
                <a:lnTo>
                  <a:pt x="0" y="36"/>
                </a:lnTo>
                <a:lnTo>
                  <a:pt x="12" y="60"/>
                </a:lnTo>
                <a:lnTo>
                  <a:pt x="24" y="84"/>
                </a:lnTo>
                <a:lnTo>
                  <a:pt x="30" y="84"/>
                </a:lnTo>
                <a:lnTo>
                  <a:pt x="42" y="78"/>
                </a:lnTo>
                <a:lnTo>
                  <a:pt x="72" y="78"/>
                </a:lnTo>
                <a:close/>
              </a:path>
            </a:pathLst>
          </a:custGeom>
          <a:solidFill>
            <a:schemeClr val="bg1"/>
          </a:solidFill>
          <a:ln w="9525">
            <a:solidFill>
              <a:schemeClr val="bg2"/>
            </a:solidFill>
            <a:round/>
            <a:headEnd/>
            <a:tailEnd/>
          </a:ln>
        </p:spPr>
        <p:txBody>
          <a:bodyPr/>
          <a:lstStyle/>
          <a:p>
            <a:endParaRPr lang="el-GR"/>
          </a:p>
        </p:txBody>
      </p:sp>
      <p:sp>
        <p:nvSpPr>
          <p:cNvPr id="14484" name="Freeform 417"/>
          <p:cNvSpPr>
            <a:spLocks/>
          </p:cNvSpPr>
          <p:nvPr/>
        </p:nvSpPr>
        <p:spPr bwMode="auto">
          <a:xfrm>
            <a:off x="2959100" y="4506913"/>
            <a:ext cx="96838" cy="109537"/>
          </a:xfrm>
          <a:custGeom>
            <a:avLst/>
            <a:gdLst>
              <a:gd name="T0" fmla="*/ 2147483647 w 72"/>
              <a:gd name="T1" fmla="*/ 2147483647 h 84"/>
              <a:gd name="T2" fmla="*/ 2147483647 w 72"/>
              <a:gd name="T3" fmla="*/ 2147483647 h 84"/>
              <a:gd name="T4" fmla="*/ 2147483647 w 72"/>
              <a:gd name="T5" fmla="*/ 2147483647 h 84"/>
              <a:gd name="T6" fmla="*/ 2147483647 w 72"/>
              <a:gd name="T7" fmla="*/ 2147483647 h 84"/>
              <a:gd name="T8" fmla="*/ 2147483647 w 72"/>
              <a:gd name="T9" fmla="*/ 2147483647 h 84"/>
              <a:gd name="T10" fmla="*/ 2147483647 w 72"/>
              <a:gd name="T11" fmla="*/ 0 h 84"/>
              <a:gd name="T12" fmla="*/ 2147483647 w 72"/>
              <a:gd name="T13" fmla="*/ 2147483647 h 84"/>
              <a:gd name="T14" fmla="*/ 0 w 72"/>
              <a:gd name="T15" fmla="*/ 2147483647 h 84"/>
              <a:gd name="T16" fmla="*/ 2147483647 w 72"/>
              <a:gd name="T17" fmla="*/ 2147483647 h 84"/>
              <a:gd name="T18" fmla="*/ 2147483647 w 72"/>
              <a:gd name="T19" fmla="*/ 2147483647 h 84"/>
              <a:gd name="T20" fmla="*/ 2147483647 w 72"/>
              <a:gd name="T21" fmla="*/ 2147483647 h 84"/>
              <a:gd name="T22" fmla="*/ 2147483647 w 72"/>
              <a:gd name="T23" fmla="*/ 2147483647 h 84"/>
              <a:gd name="T24" fmla="*/ 2147483647 w 72"/>
              <a:gd name="T25" fmla="*/ 2147483647 h 84"/>
              <a:gd name="T26" fmla="*/ 2147483647 w 72"/>
              <a:gd name="T27" fmla="*/ 2147483647 h 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2"/>
              <a:gd name="T43" fmla="*/ 0 h 84"/>
              <a:gd name="T44" fmla="*/ 72 w 72"/>
              <a:gd name="T45" fmla="*/ 84 h 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2" h="84">
                <a:moveTo>
                  <a:pt x="72" y="78"/>
                </a:moveTo>
                <a:lnTo>
                  <a:pt x="72" y="54"/>
                </a:lnTo>
                <a:lnTo>
                  <a:pt x="66" y="30"/>
                </a:lnTo>
                <a:lnTo>
                  <a:pt x="72" y="12"/>
                </a:lnTo>
                <a:lnTo>
                  <a:pt x="24" y="6"/>
                </a:lnTo>
                <a:lnTo>
                  <a:pt x="24" y="0"/>
                </a:lnTo>
                <a:lnTo>
                  <a:pt x="18" y="18"/>
                </a:lnTo>
                <a:lnTo>
                  <a:pt x="0" y="36"/>
                </a:lnTo>
                <a:lnTo>
                  <a:pt x="12" y="60"/>
                </a:lnTo>
                <a:lnTo>
                  <a:pt x="24" y="84"/>
                </a:lnTo>
                <a:lnTo>
                  <a:pt x="30" y="84"/>
                </a:lnTo>
                <a:lnTo>
                  <a:pt x="42" y="78"/>
                </a:lnTo>
                <a:lnTo>
                  <a:pt x="72" y="78"/>
                </a:lnTo>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485" name="Freeform 418"/>
          <p:cNvSpPr>
            <a:spLocks/>
          </p:cNvSpPr>
          <p:nvPr/>
        </p:nvSpPr>
        <p:spPr bwMode="auto">
          <a:xfrm>
            <a:off x="2586038" y="4365625"/>
            <a:ext cx="334962" cy="280988"/>
          </a:xfrm>
          <a:custGeom>
            <a:avLst/>
            <a:gdLst>
              <a:gd name="T0" fmla="*/ 2147483647 w 43"/>
              <a:gd name="T1" fmla="*/ 2147483647 h 36"/>
              <a:gd name="T2" fmla="*/ 2147483647 w 43"/>
              <a:gd name="T3" fmla="*/ 2147483647 h 36"/>
              <a:gd name="T4" fmla="*/ 2147483647 w 43"/>
              <a:gd name="T5" fmla="*/ 2147483647 h 36"/>
              <a:gd name="T6" fmla="*/ 2147483647 w 43"/>
              <a:gd name="T7" fmla="*/ 2147483647 h 36"/>
              <a:gd name="T8" fmla="*/ 2147483647 w 43"/>
              <a:gd name="T9" fmla="*/ 2147483647 h 36"/>
              <a:gd name="T10" fmla="*/ 2147483647 w 43"/>
              <a:gd name="T11" fmla="*/ 2147483647 h 36"/>
              <a:gd name="T12" fmla="*/ 2147483647 w 43"/>
              <a:gd name="T13" fmla="*/ 2147483647 h 36"/>
              <a:gd name="T14" fmla="*/ 2147483647 w 43"/>
              <a:gd name="T15" fmla="*/ 2147483647 h 36"/>
              <a:gd name="T16" fmla="*/ 2147483647 w 43"/>
              <a:gd name="T17" fmla="*/ 2147483647 h 36"/>
              <a:gd name="T18" fmla="*/ 2147483647 w 43"/>
              <a:gd name="T19" fmla="*/ 2147483647 h 36"/>
              <a:gd name="T20" fmla="*/ 2147483647 w 43"/>
              <a:gd name="T21" fmla="*/ 2147483647 h 36"/>
              <a:gd name="T22" fmla="*/ 2147483647 w 43"/>
              <a:gd name="T23" fmla="*/ 2147483647 h 36"/>
              <a:gd name="T24" fmla="*/ 2147483647 w 43"/>
              <a:gd name="T25" fmla="*/ 2147483647 h 36"/>
              <a:gd name="T26" fmla="*/ 2147483647 w 43"/>
              <a:gd name="T27" fmla="*/ 0 h 36"/>
              <a:gd name="T28" fmla="*/ 2147483647 w 43"/>
              <a:gd name="T29" fmla="*/ 2147483647 h 36"/>
              <a:gd name="T30" fmla="*/ 0 w 43"/>
              <a:gd name="T31" fmla="*/ 2147483647 h 36"/>
              <a:gd name="T32" fmla="*/ 2147483647 w 43"/>
              <a:gd name="T33" fmla="*/ 2147483647 h 36"/>
              <a:gd name="T34" fmla="*/ 2147483647 w 43"/>
              <a:gd name="T35" fmla="*/ 2147483647 h 36"/>
              <a:gd name="T36" fmla="*/ 2147483647 w 43"/>
              <a:gd name="T37" fmla="*/ 2147483647 h 36"/>
              <a:gd name="T38" fmla="*/ 2147483647 w 43"/>
              <a:gd name="T39" fmla="*/ 2147483647 h 36"/>
              <a:gd name="T40" fmla="*/ 2147483647 w 43"/>
              <a:gd name="T41" fmla="*/ 2147483647 h 36"/>
              <a:gd name="T42" fmla="*/ 2147483647 w 43"/>
              <a:gd name="T43" fmla="*/ 2147483647 h 36"/>
              <a:gd name="T44" fmla="*/ 2147483647 w 43"/>
              <a:gd name="T45" fmla="*/ 2147483647 h 36"/>
              <a:gd name="T46" fmla="*/ 2147483647 w 43"/>
              <a:gd name="T47" fmla="*/ 2147483647 h 36"/>
              <a:gd name="T48" fmla="*/ 2147483647 w 43"/>
              <a:gd name="T49" fmla="*/ 2147483647 h 36"/>
              <a:gd name="T50" fmla="*/ 2147483647 w 43"/>
              <a:gd name="T51" fmla="*/ 2147483647 h 36"/>
              <a:gd name="T52" fmla="*/ 2147483647 w 43"/>
              <a:gd name="T53" fmla="*/ 2147483647 h 36"/>
              <a:gd name="T54" fmla="*/ 2147483647 w 43"/>
              <a:gd name="T55" fmla="*/ 2147483647 h 36"/>
              <a:gd name="T56" fmla="*/ 2147483647 w 43"/>
              <a:gd name="T57" fmla="*/ 2147483647 h 36"/>
              <a:gd name="T58" fmla="*/ 2147483647 w 43"/>
              <a:gd name="T59" fmla="*/ 2147483647 h 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3"/>
              <a:gd name="T91" fmla="*/ 0 h 36"/>
              <a:gd name="T92" fmla="*/ 43 w 43"/>
              <a:gd name="T93" fmla="*/ 36 h 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3" h="36">
                <a:moveTo>
                  <a:pt x="38" y="21"/>
                </a:moveTo>
                <a:cubicBezTo>
                  <a:pt x="37" y="18"/>
                  <a:pt x="37" y="18"/>
                  <a:pt x="37" y="18"/>
                </a:cubicBezTo>
                <a:cubicBezTo>
                  <a:pt x="39" y="15"/>
                  <a:pt x="39" y="15"/>
                  <a:pt x="39" y="15"/>
                </a:cubicBezTo>
                <a:cubicBezTo>
                  <a:pt x="43" y="11"/>
                  <a:pt x="43" y="11"/>
                  <a:pt x="43" y="11"/>
                </a:cubicBezTo>
                <a:cubicBezTo>
                  <a:pt x="42" y="11"/>
                  <a:pt x="42" y="11"/>
                  <a:pt x="42" y="11"/>
                </a:cubicBezTo>
                <a:cubicBezTo>
                  <a:pt x="39" y="10"/>
                  <a:pt x="39" y="10"/>
                  <a:pt x="39" y="10"/>
                </a:cubicBezTo>
                <a:cubicBezTo>
                  <a:pt x="38" y="8"/>
                  <a:pt x="38" y="8"/>
                  <a:pt x="38" y="8"/>
                </a:cubicBezTo>
                <a:cubicBezTo>
                  <a:pt x="32" y="5"/>
                  <a:pt x="32" y="5"/>
                  <a:pt x="32" y="5"/>
                </a:cubicBezTo>
                <a:cubicBezTo>
                  <a:pt x="22" y="6"/>
                  <a:pt x="22" y="6"/>
                  <a:pt x="22" y="6"/>
                </a:cubicBezTo>
                <a:cubicBezTo>
                  <a:pt x="17" y="5"/>
                  <a:pt x="17" y="5"/>
                  <a:pt x="17" y="5"/>
                </a:cubicBezTo>
                <a:cubicBezTo>
                  <a:pt x="16" y="3"/>
                  <a:pt x="16" y="3"/>
                  <a:pt x="16" y="3"/>
                </a:cubicBezTo>
                <a:cubicBezTo>
                  <a:pt x="11" y="2"/>
                  <a:pt x="11" y="2"/>
                  <a:pt x="11" y="2"/>
                </a:cubicBezTo>
                <a:cubicBezTo>
                  <a:pt x="11" y="2"/>
                  <a:pt x="7" y="3"/>
                  <a:pt x="6" y="3"/>
                </a:cubicBezTo>
                <a:cubicBezTo>
                  <a:pt x="5" y="3"/>
                  <a:pt x="5" y="1"/>
                  <a:pt x="5" y="0"/>
                </a:cubicBezTo>
                <a:cubicBezTo>
                  <a:pt x="1" y="2"/>
                  <a:pt x="1" y="2"/>
                  <a:pt x="1" y="2"/>
                </a:cubicBezTo>
                <a:cubicBezTo>
                  <a:pt x="0" y="10"/>
                  <a:pt x="0" y="10"/>
                  <a:pt x="0" y="10"/>
                </a:cubicBezTo>
                <a:cubicBezTo>
                  <a:pt x="2" y="15"/>
                  <a:pt x="2" y="15"/>
                  <a:pt x="2" y="15"/>
                </a:cubicBezTo>
                <a:cubicBezTo>
                  <a:pt x="12" y="19"/>
                  <a:pt x="12" y="19"/>
                  <a:pt x="12" y="19"/>
                </a:cubicBezTo>
                <a:cubicBezTo>
                  <a:pt x="17" y="20"/>
                  <a:pt x="17" y="20"/>
                  <a:pt x="17" y="20"/>
                </a:cubicBezTo>
                <a:cubicBezTo>
                  <a:pt x="16" y="22"/>
                  <a:pt x="16" y="22"/>
                  <a:pt x="16" y="22"/>
                </a:cubicBezTo>
                <a:cubicBezTo>
                  <a:pt x="18" y="26"/>
                  <a:pt x="18" y="26"/>
                  <a:pt x="18" y="26"/>
                </a:cubicBezTo>
                <a:cubicBezTo>
                  <a:pt x="18" y="33"/>
                  <a:pt x="18" y="33"/>
                  <a:pt x="18" y="33"/>
                </a:cubicBezTo>
                <a:cubicBezTo>
                  <a:pt x="18" y="33"/>
                  <a:pt x="18" y="33"/>
                  <a:pt x="18" y="33"/>
                </a:cubicBezTo>
                <a:cubicBezTo>
                  <a:pt x="21" y="36"/>
                  <a:pt x="21" y="36"/>
                  <a:pt x="21" y="36"/>
                </a:cubicBezTo>
                <a:cubicBezTo>
                  <a:pt x="30" y="33"/>
                  <a:pt x="30" y="33"/>
                  <a:pt x="30" y="33"/>
                </a:cubicBezTo>
                <a:cubicBezTo>
                  <a:pt x="29" y="30"/>
                  <a:pt x="29" y="30"/>
                  <a:pt x="29" y="30"/>
                </a:cubicBezTo>
                <a:cubicBezTo>
                  <a:pt x="26" y="25"/>
                  <a:pt x="26" y="25"/>
                  <a:pt x="26" y="25"/>
                </a:cubicBezTo>
                <a:cubicBezTo>
                  <a:pt x="34" y="25"/>
                  <a:pt x="34" y="25"/>
                  <a:pt x="34" y="25"/>
                </a:cubicBezTo>
                <a:cubicBezTo>
                  <a:pt x="39" y="23"/>
                  <a:pt x="39" y="23"/>
                  <a:pt x="39" y="23"/>
                </a:cubicBezTo>
                <a:cubicBezTo>
                  <a:pt x="38" y="21"/>
                  <a:pt x="38" y="21"/>
                  <a:pt x="38" y="21"/>
                </a:cubicBezTo>
              </a:path>
            </a:pathLst>
          </a:custGeom>
          <a:solidFill>
            <a:schemeClr val="bg1"/>
          </a:solidFill>
          <a:ln w="9525">
            <a:solidFill>
              <a:schemeClr val="bg2"/>
            </a:solidFill>
            <a:round/>
            <a:headEnd/>
            <a:tailEnd/>
          </a:ln>
        </p:spPr>
        <p:txBody>
          <a:bodyPr/>
          <a:lstStyle/>
          <a:p>
            <a:endParaRPr lang="el-GR"/>
          </a:p>
        </p:txBody>
      </p:sp>
      <p:sp>
        <p:nvSpPr>
          <p:cNvPr id="14486" name="Freeform 419"/>
          <p:cNvSpPr>
            <a:spLocks/>
          </p:cNvSpPr>
          <p:nvPr/>
        </p:nvSpPr>
        <p:spPr bwMode="auto">
          <a:xfrm>
            <a:off x="2371725" y="4678363"/>
            <a:ext cx="315913" cy="436562"/>
          </a:xfrm>
          <a:custGeom>
            <a:avLst/>
            <a:gdLst>
              <a:gd name="T0" fmla="*/ 2147483647 w 240"/>
              <a:gd name="T1" fmla="*/ 2147483647 h 337"/>
              <a:gd name="T2" fmla="*/ 2147483647 w 240"/>
              <a:gd name="T3" fmla="*/ 2147483647 h 337"/>
              <a:gd name="T4" fmla="*/ 2147483647 w 240"/>
              <a:gd name="T5" fmla="*/ 2147483647 h 337"/>
              <a:gd name="T6" fmla="*/ 2147483647 w 240"/>
              <a:gd name="T7" fmla="*/ 2147483647 h 337"/>
              <a:gd name="T8" fmla="*/ 2147483647 w 240"/>
              <a:gd name="T9" fmla="*/ 2147483647 h 337"/>
              <a:gd name="T10" fmla="*/ 2147483647 w 240"/>
              <a:gd name="T11" fmla="*/ 2147483647 h 337"/>
              <a:gd name="T12" fmla="*/ 2147483647 w 240"/>
              <a:gd name="T13" fmla="*/ 2147483647 h 337"/>
              <a:gd name="T14" fmla="*/ 2147483647 w 240"/>
              <a:gd name="T15" fmla="*/ 2147483647 h 337"/>
              <a:gd name="T16" fmla="*/ 2147483647 w 240"/>
              <a:gd name="T17" fmla="*/ 2147483647 h 337"/>
              <a:gd name="T18" fmla="*/ 2147483647 w 240"/>
              <a:gd name="T19" fmla="*/ 2147483647 h 337"/>
              <a:gd name="T20" fmla="*/ 2147483647 w 240"/>
              <a:gd name="T21" fmla="*/ 2147483647 h 337"/>
              <a:gd name="T22" fmla="*/ 2147483647 w 240"/>
              <a:gd name="T23" fmla="*/ 2147483647 h 337"/>
              <a:gd name="T24" fmla="*/ 2147483647 w 240"/>
              <a:gd name="T25" fmla="*/ 2147483647 h 337"/>
              <a:gd name="T26" fmla="*/ 2147483647 w 240"/>
              <a:gd name="T27" fmla="*/ 0 h 337"/>
              <a:gd name="T28" fmla="*/ 2147483647 w 240"/>
              <a:gd name="T29" fmla="*/ 0 h 337"/>
              <a:gd name="T30" fmla="*/ 2147483647 w 240"/>
              <a:gd name="T31" fmla="*/ 2147483647 h 337"/>
              <a:gd name="T32" fmla="*/ 2147483647 w 240"/>
              <a:gd name="T33" fmla="*/ 2147483647 h 337"/>
              <a:gd name="T34" fmla="*/ 2147483647 w 240"/>
              <a:gd name="T35" fmla="*/ 2147483647 h 337"/>
              <a:gd name="T36" fmla="*/ 2147483647 w 240"/>
              <a:gd name="T37" fmla="*/ 2147483647 h 337"/>
              <a:gd name="T38" fmla="*/ 2147483647 w 240"/>
              <a:gd name="T39" fmla="*/ 2147483647 h 337"/>
              <a:gd name="T40" fmla="*/ 2147483647 w 240"/>
              <a:gd name="T41" fmla="*/ 2147483647 h 337"/>
              <a:gd name="T42" fmla="*/ 0 w 240"/>
              <a:gd name="T43" fmla="*/ 2147483647 h 337"/>
              <a:gd name="T44" fmla="*/ 2147483647 w 240"/>
              <a:gd name="T45" fmla="*/ 2147483647 h 337"/>
              <a:gd name="T46" fmla="*/ 2147483647 w 240"/>
              <a:gd name="T47" fmla="*/ 2147483647 h 337"/>
              <a:gd name="T48" fmla="*/ 2147483647 w 240"/>
              <a:gd name="T49" fmla="*/ 2147483647 h 337"/>
              <a:gd name="T50" fmla="*/ 2147483647 w 240"/>
              <a:gd name="T51" fmla="*/ 2147483647 h 337"/>
              <a:gd name="T52" fmla="*/ 2147483647 w 240"/>
              <a:gd name="T53" fmla="*/ 2147483647 h 337"/>
              <a:gd name="T54" fmla="*/ 2147483647 w 240"/>
              <a:gd name="T55" fmla="*/ 2147483647 h 337"/>
              <a:gd name="T56" fmla="*/ 2147483647 w 240"/>
              <a:gd name="T57" fmla="*/ 2147483647 h 337"/>
              <a:gd name="T58" fmla="*/ 2147483647 w 240"/>
              <a:gd name="T59" fmla="*/ 2147483647 h 337"/>
              <a:gd name="T60" fmla="*/ 2147483647 w 240"/>
              <a:gd name="T61" fmla="*/ 2147483647 h 337"/>
              <a:gd name="T62" fmla="*/ 2147483647 w 240"/>
              <a:gd name="T63" fmla="*/ 2147483647 h 3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0"/>
              <a:gd name="T97" fmla="*/ 0 h 337"/>
              <a:gd name="T98" fmla="*/ 240 w 240"/>
              <a:gd name="T99" fmla="*/ 337 h 3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0" h="337">
                <a:moveTo>
                  <a:pt x="228" y="204"/>
                </a:moveTo>
                <a:lnTo>
                  <a:pt x="228" y="198"/>
                </a:lnTo>
                <a:lnTo>
                  <a:pt x="216" y="198"/>
                </a:lnTo>
                <a:lnTo>
                  <a:pt x="210" y="162"/>
                </a:lnTo>
                <a:lnTo>
                  <a:pt x="180" y="174"/>
                </a:lnTo>
                <a:lnTo>
                  <a:pt x="156" y="156"/>
                </a:lnTo>
                <a:lnTo>
                  <a:pt x="156" y="120"/>
                </a:lnTo>
                <a:lnTo>
                  <a:pt x="180" y="84"/>
                </a:lnTo>
                <a:lnTo>
                  <a:pt x="198" y="72"/>
                </a:lnTo>
                <a:lnTo>
                  <a:pt x="204" y="54"/>
                </a:lnTo>
                <a:lnTo>
                  <a:pt x="192" y="36"/>
                </a:lnTo>
                <a:lnTo>
                  <a:pt x="168" y="36"/>
                </a:lnTo>
                <a:lnTo>
                  <a:pt x="150" y="18"/>
                </a:lnTo>
                <a:lnTo>
                  <a:pt x="120" y="0"/>
                </a:lnTo>
                <a:lnTo>
                  <a:pt x="108" y="24"/>
                </a:lnTo>
                <a:lnTo>
                  <a:pt x="84" y="48"/>
                </a:lnTo>
                <a:lnTo>
                  <a:pt x="66" y="54"/>
                </a:lnTo>
                <a:lnTo>
                  <a:pt x="42" y="78"/>
                </a:lnTo>
                <a:lnTo>
                  <a:pt x="24" y="72"/>
                </a:lnTo>
                <a:lnTo>
                  <a:pt x="18" y="60"/>
                </a:lnTo>
                <a:lnTo>
                  <a:pt x="0" y="72"/>
                </a:lnTo>
                <a:lnTo>
                  <a:pt x="18" y="114"/>
                </a:lnTo>
                <a:lnTo>
                  <a:pt x="54" y="174"/>
                </a:lnTo>
                <a:lnTo>
                  <a:pt x="90" y="252"/>
                </a:lnTo>
                <a:lnTo>
                  <a:pt x="90" y="264"/>
                </a:lnTo>
                <a:lnTo>
                  <a:pt x="216" y="337"/>
                </a:lnTo>
                <a:lnTo>
                  <a:pt x="222" y="337"/>
                </a:lnTo>
                <a:lnTo>
                  <a:pt x="228" y="307"/>
                </a:lnTo>
                <a:lnTo>
                  <a:pt x="234" y="270"/>
                </a:lnTo>
                <a:lnTo>
                  <a:pt x="240" y="222"/>
                </a:lnTo>
                <a:lnTo>
                  <a:pt x="228" y="204"/>
                </a:lnTo>
                <a:close/>
              </a:path>
            </a:pathLst>
          </a:custGeom>
          <a:solidFill>
            <a:schemeClr val="bg1"/>
          </a:solidFill>
          <a:ln w="9525">
            <a:solidFill>
              <a:schemeClr val="bg2"/>
            </a:solidFill>
            <a:round/>
            <a:headEnd/>
            <a:tailEnd/>
          </a:ln>
        </p:spPr>
        <p:txBody>
          <a:bodyPr/>
          <a:lstStyle/>
          <a:p>
            <a:endParaRPr lang="el-GR"/>
          </a:p>
        </p:txBody>
      </p:sp>
      <p:sp>
        <p:nvSpPr>
          <p:cNvPr id="14487" name="Freeform 420"/>
          <p:cNvSpPr>
            <a:spLocks/>
          </p:cNvSpPr>
          <p:nvPr/>
        </p:nvSpPr>
        <p:spPr bwMode="auto">
          <a:xfrm>
            <a:off x="2371725" y="4678363"/>
            <a:ext cx="315913" cy="436562"/>
          </a:xfrm>
          <a:custGeom>
            <a:avLst/>
            <a:gdLst>
              <a:gd name="T0" fmla="*/ 2147483647 w 240"/>
              <a:gd name="T1" fmla="*/ 2147483647 h 337"/>
              <a:gd name="T2" fmla="*/ 2147483647 w 240"/>
              <a:gd name="T3" fmla="*/ 2147483647 h 337"/>
              <a:gd name="T4" fmla="*/ 2147483647 w 240"/>
              <a:gd name="T5" fmla="*/ 2147483647 h 337"/>
              <a:gd name="T6" fmla="*/ 2147483647 w 240"/>
              <a:gd name="T7" fmla="*/ 2147483647 h 337"/>
              <a:gd name="T8" fmla="*/ 2147483647 w 240"/>
              <a:gd name="T9" fmla="*/ 2147483647 h 337"/>
              <a:gd name="T10" fmla="*/ 2147483647 w 240"/>
              <a:gd name="T11" fmla="*/ 2147483647 h 337"/>
              <a:gd name="T12" fmla="*/ 2147483647 w 240"/>
              <a:gd name="T13" fmla="*/ 2147483647 h 337"/>
              <a:gd name="T14" fmla="*/ 2147483647 w 240"/>
              <a:gd name="T15" fmla="*/ 2147483647 h 337"/>
              <a:gd name="T16" fmla="*/ 2147483647 w 240"/>
              <a:gd name="T17" fmla="*/ 2147483647 h 337"/>
              <a:gd name="T18" fmla="*/ 2147483647 w 240"/>
              <a:gd name="T19" fmla="*/ 2147483647 h 337"/>
              <a:gd name="T20" fmla="*/ 2147483647 w 240"/>
              <a:gd name="T21" fmla="*/ 2147483647 h 337"/>
              <a:gd name="T22" fmla="*/ 2147483647 w 240"/>
              <a:gd name="T23" fmla="*/ 2147483647 h 337"/>
              <a:gd name="T24" fmla="*/ 2147483647 w 240"/>
              <a:gd name="T25" fmla="*/ 2147483647 h 337"/>
              <a:gd name="T26" fmla="*/ 2147483647 w 240"/>
              <a:gd name="T27" fmla="*/ 0 h 337"/>
              <a:gd name="T28" fmla="*/ 2147483647 w 240"/>
              <a:gd name="T29" fmla="*/ 0 h 337"/>
              <a:gd name="T30" fmla="*/ 2147483647 w 240"/>
              <a:gd name="T31" fmla="*/ 2147483647 h 337"/>
              <a:gd name="T32" fmla="*/ 2147483647 w 240"/>
              <a:gd name="T33" fmla="*/ 2147483647 h 337"/>
              <a:gd name="T34" fmla="*/ 2147483647 w 240"/>
              <a:gd name="T35" fmla="*/ 2147483647 h 337"/>
              <a:gd name="T36" fmla="*/ 2147483647 w 240"/>
              <a:gd name="T37" fmla="*/ 2147483647 h 337"/>
              <a:gd name="T38" fmla="*/ 2147483647 w 240"/>
              <a:gd name="T39" fmla="*/ 2147483647 h 337"/>
              <a:gd name="T40" fmla="*/ 2147483647 w 240"/>
              <a:gd name="T41" fmla="*/ 2147483647 h 337"/>
              <a:gd name="T42" fmla="*/ 0 w 240"/>
              <a:gd name="T43" fmla="*/ 2147483647 h 337"/>
              <a:gd name="T44" fmla="*/ 2147483647 w 240"/>
              <a:gd name="T45" fmla="*/ 2147483647 h 337"/>
              <a:gd name="T46" fmla="*/ 2147483647 w 240"/>
              <a:gd name="T47" fmla="*/ 2147483647 h 337"/>
              <a:gd name="T48" fmla="*/ 2147483647 w 240"/>
              <a:gd name="T49" fmla="*/ 2147483647 h 337"/>
              <a:gd name="T50" fmla="*/ 2147483647 w 240"/>
              <a:gd name="T51" fmla="*/ 2147483647 h 337"/>
              <a:gd name="T52" fmla="*/ 2147483647 w 240"/>
              <a:gd name="T53" fmla="*/ 2147483647 h 337"/>
              <a:gd name="T54" fmla="*/ 2147483647 w 240"/>
              <a:gd name="T55" fmla="*/ 2147483647 h 337"/>
              <a:gd name="T56" fmla="*/ 2147483647 w 240"/>
              <a:gd name="T57" fmla="*/ 2147483647 h 337"/>
              <a:gd name="T58" fmla="*/ 2147483647 w 240"/>
              <a:gd name="T59" fmla="*/ 2147483647 h 337"/>
              <a:gd name="T60" fmla="*/ 2147483647 w 240"/>
              <a:gd name="T61" fmla="*/ 2147483647 h 337"/>
              <a:gd name="T62" fmla="*/ 2147483647 w 240"/>
              <a:gd name="T63" fmla="*/ 2147483647 h 3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0"/>
              <a:gd name="T97" fmla="*/ 0 h 337"/>
              <a:gd name="T98" fmla="*/ 240 w 240"/>
              <a:gd name="T99" fmla="*/ 337 h 3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0" h="337">
                <a:moveTo>
                  <a:pt x="228" y="204"/>
                </a:moveTo>
                <a:lnTo>
                  <a:pt x="228" y="198"/>
                </a:lnTo>
                <a:lnTo>
                  <a:pt x="216" y="198"/>
                </a:lnTo>
                <a:lnTo>
                  <a:pt x="210" y="162"/>
                </a:lnTo>
                <a:lnTo>
                  <a:pt x="180" y="174"/>
                </a:lnTo>
                <a:lnTo>
                  <a:pt x="156" y="156"/>
                </a:lnTo>
                <a:lnTo>
                  <a:pt x="156" y="120"/>
                </a:lnTo>
                <a:lnTo>
                  <a:pt x="180" y="84"/>
                </a:lnTo>
                <a:lnTo>
                  <a:pt x="198" y="72"/>
                </a:lnTo>
                <a:lnTo>
                  <a:pt x="204" y="54"/>
                </a:lnTo>
                <a:lnTo>
                  <a:pt x="192" y="36"/>
                </a:lnTo>
                <a:lnTo>
                  <a:pt x="168" y="36"/>
                </a:lnTo>
                <a:lnTo>
                  <a:pt x="150" y="18"/>
                </a:lnTo>
                <a:lnTo>
                  <a:pt x="120" y="0"/>
                </a:lnTo>
                <a:lnTo>
                  <a:pt x="108" y="24"/>
                </a:lnTo>
                <a:lnTo>
                  <a:pt x="84" y="48"/>
                </a:lnTo>
                <a:lnTo>
                  <a:pt x="66" y="54"/>
                </a:lnTo>
                <a:lnTo>
                  <a:pt x="42" y="78"/>
                </a:lnTo>
                <a:lnTo>
                  <a:pt x="24" y="72"/>
                </a:lnTo>
                <a:lnTo>
                  <a:pt x="18" y="60"/>
                </a:lnTo>
                <a:lnTo>
                  <a:pt x="0" y="72"/>
                </a:lnTo>
                <a:lnTo>
                  <a:pt x="18" y="114"/>
                </a:lnTo>
                <a:lnTo>
                  <a:pt x="54" y="174"/>
                </a:lnTo>
                <a:lnTo>
                  <a:pt x="90" y="252"/>
                </a:lnTo>
                <a:lnTo>
                  <a:pt x="90" y="264"/>
                </a:lnTo>
                <a:lnTo>
                  <a:pt x="216" y="337"/>
                </a:lnTo>
                <a:lnTo>
                  <a:pt x="222" y="337"/>
                </a:lnTo>
                <a:lnTo>
                  <a:pt x="228" y="307"/>
                </a:lnTo>
                <a:lnTo>
                  <a:pt x="234" y="270"/>
                </a:lnTo>
                <a:lnTo>
                  <a:pt x="240" y="222"/>
                </a:lnTo>
                <a:lnTo>
                  <a:pt x="228" y="204"/>
                </a:lnTo>
              </a:path>
            </a:pathLst>
          </a:custGeom>
          <a:solidFill>
            <a:schemeClr val="bg1"/>
          </a:solidFill>
          <a:ln w="9525">
            <a:solidFill>
              <a:schemeClr val="bg2"/>
            </a:solidFill>
            <a:round/>
            <a:headEnd/>
            <a:tailEnd/>
          </a:ln>
        </p:spPr>
        <p:txBody>
          <a:bodyPr/>
          <a:lstStyle/>
          <a:p>
            <a:endParaRPr lang="el-GR"/>
          </a:p>
        </p:txBody>
      </p:sp>
      <p:sp>
        <p:nvSpPr>
          <p:cNvPr id="14488" name="Freeform 421"/>
          <p:cNvSpPr>
            <a:spLocks/>
          </p:cNvSpPr>
          <p:nvPr/>
        </p:nvSpPr>
        <p:spPr bwMode="auto">
          <a:xfrm>
            <a:off x="2393950" y="4630738"/>
            <a:ext cx="134938" cy="149225"/>
          </a:xfrm>
          <a:custGeom>
            <a:avLst/>
            <a:gdLst>
              <a:gd name="T0" fmla="*/ 2147483647 w 102"/>
              <a:gd name="T1" fmla="*/ 2147483647 h 114"/>
              <a:gd name="T2" fmla="*/ 2147483647 w 102"/>
              <a:gd name="T3" fmla="*/ 2147483647 h 114"/>
              <a:gd name="T4" fmla="*/ 2147483647 w 102"/>
              <a:gd name="T5" fmla="*/ 2147483647 h 114"/>
              <a:gd name="T6" fmla="*/ 2147483647 w 102"/>
              <a:gd name="T7" fmla="*/ 2147483647 h 114"/>
              <a:gd name="T8" fmla="*/ 2147483647 w 102"/>
              <a:gd name="T9" fmla="*/ 2147483647 h 114"/>
              <a:gd name="T10" fmla="*/ 2147483647 w 102"/>
              <a:gd name="T11" fmla="*/ 2147483647 h 114"/>
              <a:gd name="T12" fmla="*/ 2147483647 w 102"/>
              <a:gd name="T13" fmla="*/ 0 h 114"/>
              <a:gd name="T14" fmla="*/ 2147483647 w 102"/>
              <a:gd name="T15" fmla="*/ 2147483647 h 114"/>
              <a:gd name="T16" fmla="*/ 0 w 102"/>
              <a:gd name="T17" fmla="*/ 2147483647 h 114"/>
              <a:gd name="T18" fmla="*/ 2147483647 w 102"/>
              <a:gd name="T19" fmla="*/ 2147483647 h 114"/>
              <a:gd name="T20" fmla="*/ 0 w 102"/>
              <a:gd name="T21" fmla="*/ 2147483647 h 114"/>
              <a:gd name="T22" fmla="*/ 2147483647 w 102"/>
              <a:gd name="T23" fmla="*/ 2147483647 h 114"/>
              <a:gd name="T24" fmla="*/ 2147483647 w 102"/>
              <a:gd name="T25" fmla="*/ 2147483647 h 1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2"/>
              <a:gd name="T40" fmla="*/ 0 h 114"/>
              <a:gd name="T41" fmla="*/ 102 w 102"/>
              <a:gd name="T42" fmla="*/ 114 h 1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2" h="114">
                <a:moveTo>
                  <a:pt x="24" y="114"/>
                </a:moveTo>
                <a:lnTo>
                  <a:pt x="48" y="90"/>
                </a:lnTo>
                <a:lnTo>
                  <a:pt x="66" y="84"/>
                </a:lnTo>
                <a:lnTo>
                  <a:pt x="90" y="60"/>
                </a:lnTo>
                <a:lnTo>
                  <a:pt x="102" y="36"/>
                </a:lnTo>
                <a:lnTo>
                  <a:pt x="78" y="18"/>
                </a:lnTo>
                <a:lnTo>
                  <a:pt x="30" y="0"/>
                </a:lnTo>
                <a:lnTo>
                  <a:pt x="24" y="12"/>
                </a:lnTo>
                <a:lnTo>
                  <a:pt x="0" y="66"/>
                </a:lnTo>
                <a:lnTo>
                  <a:pt x="12" y="90"/>
                </a:lnTo>
                <a:lnTo>
                  <a:pt x="0" y="96"/>
                </a:lnTo>
                <a:lnTo>
                  <a:pt x="6" y="108"/>
                </a:lnTo>
                <a:lnTo>
                  <a:pt x="24" y="114"/>
                </a:lnTo>
                <a:close/>
              </a:path>
            </a:pathLst>
          </a:custGeom>
          <a:solidFill>
            <a:schemeClr val="bg1"/>
          </a:solidFill>
          <a:ln w="9525">
            <a:solidFill>
              <a:schemeClr val="bg2"/>
            </a:solidFill>
            <a:round/>
            <a:headEnd/>
            <a:tailEnd/>
          </a:ln>
        </p:spPr>
        <p:txBody>
          <a:bodyPr/>
          <a:lstStyle/>
          <a:p>
            <a:endParaRPr lang="el-GR"/>
          </a:p>
        </p:txBody>
      </p:sp>
      <p:sp>
        <p:nvSpPr>
          <p:cNvPr id="14489" name="Freeform 422"/>
          <p:cNvSpPr>
            <a:spLocks/>
          </p:cNvSpPr>
          <p:nvPr/>
        </p:nvSpPr>
        <p:spPr bwMode="auto">
          <a:xfrm>
            <a:off x="2173288" y="4264025"/>
            <a:ext cx="150812" cy="69850"/>
          </a:xfrm>
          <a:custGeom>
            <a:avLst/>
            <a:gdLst>
              <a:gd name="T0" fmla="*/ 2147483647 w 19"/>
              <a:gd name="T1" fmla="*/ 2147483647 h 9"/>
              <a:gd name="T2" fmla="*/ 2147483647 w 19"/>
              <a:gd name="T3" fmla="*/ 2147483647 h 9"/>
              <a:gd name="T4" fmla="*/ 2147483647 w 19"/>
              <a:gd name="T5" fmla="*/ 0 h 9"/>
              <a:gd name="T6" fmla="*/ 2147483647 w 19"/>
              <a:gd name="T7" fmla="*/ 2147483647 h 9"/>
              <a:gd name="T8" fmla="*/ 0 w 19"/>
              <a:gd name="T9" fmla="*/ 2147483647 h 9"/>
              <a:gd name="T10" fmla="*/ 0 w 19"/>
              <a:gd name="T11" fmla="*/ 2147483647 h 9"/>
              <a:gd name="T12" fmla="*/ 2147483647 w 19"/>
              <a:gd name="T13" fmla="*/ 2147483647 h 9"/>
              <a:gd name="T14" fmla="*/ 2147483647 w 19"/>
              <a:gd name="T15" fmla="*/ 2147483647 h 9"/>
              <a:gd name="T16" fmla="*/ 2147483647 w 19"/>
              <a:gd name="T17" fmla="*/ 2147483647 h 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9"/>
              <a:gd name="T29" fmla="*/ 19 w 19"/>
              <a:gd name="T30" fmla="*/ 9 h 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9">
                <a:moveTo>
                  <a:pt x="19" y="3"/>
                </a:moveTo>
                <a:cubicBezTo>
                  <a:pt x="19" y="3"/>
                  <a:pt x="10" y="1"/>
                  <a:pt x="8" y="1"/>
                </a:cubicBezTo>
                <a:cubicBezTo>
                  <a:pt x="7" y="1"/>
                  <a:pt x="6" y="0"/>
                  <a:pt x="5" y="0"/>
                </a:cubicBezTo>
                <a:cubicBezTo>
                  <a:pt x="1" y="3"/>
                  <a:pt x="1" y="3"/>
                  <a:pt x="1" y="3"/>
                </a:cubicBezTo>
                <a:cubicBezTo>
                  <a:pt x="0" y="6"/>
                  <a:pt x="0" y="6"/>
                  <a:pt x="0" y="6"/>
                </a:cubicBezTo>
                <a:cubicBezTo>
                  <a:pt x="0" y="6"/>
                  <a:pt x="0" y="6"/>
                  <a:pt x="0" y="6"/>
                </a:cubicBezTo>
                <a:cubicBezTo>
                  <a:pt x="5" y="9"/>
                  <a:pt x="5" y="9"/>
                  <a:pt x="5" y="9"/>
                </a:cubicBezTo>
                <a:cubicBezTo>
                  <a:pt x="12" y="6"/>
                  <a:pt x="12" y="6"/>
                  <a:pt x="12" y="6"/>
                </a:cubicBezTo>
                <a:lnTo>
                  <a:pt x="19" y="3"/>
                </a:lnTo>
                <a:close/>
              </a:path>
            </a:pathLst>
          </a:custGeom>
          <a:solidFill>
            <a:schemeClr val="bg1"/>
          </a:solidFill>
          <a:ln w="9525">
            <a:solidFill>
              <a:schemeClr val="bg2"/>
            </a:solidFill>
            <a:round/>
            <a:headEnd/>
            <a:tailEnd/>
          </a:ln>
        </p:spPr>
        <p:txBody>
          <a:bodyPr/>
          <a:lstStyle/>
          <a:p>
            <a:endParaRPr lang="el-GR"/>
          </a:p>
        </p:txBody>
      </p:sp>
      <p:sp>
        <p:nvSpPr>
          <p:cNvPr id="14490" name="Freeform 423"/>
          <p:cNvSpPr>
            <a:spLocks/>
          </p:cNvSpPr>
          <p:nvPr/>
        </p:nvSpPr>
        <p:spPr bwMode="auto">
          <a:xfrm>
            <a:off x="2093913" y="4222750"/>
            <a:ext cx="119062" cy="98425"/>
          </a:xfrm>
          <a:custGeom>
            <a:avLst/>
            <a:gdLst>
              <a:gd name="T0" fmla="*/ 2147483647 w 15"/>
              <a:gd name="T1" fmla="*/ 2147483647 h 12"/>
              <a:gd name="T2" fmla="*/ 2147483647 w 15"/>
              <a:gd name="T3" fmla="*/ 2147483647 h 12"/>
              <a:gd name="T4" fmla="*/ 2147483647 w 15"/>
              <a:gd name="T5" fmla="*/ 0 h 12"/>
              <a:gd name="T6" fmla="*/ 2147483647 w 15"/>
              <a:gd name="T7" fmla="*/ 0 h 12"/>
              <a:gd name="T8" fmla="*/ 2147483647 w 15"/>
              <a:gd name="T9" fmla="*/ 2147483647 h 12"/>
              <a:gd name="T10" fmla="*/ 2147483647 w 15"/>
              <a:gd name="T11" fmla="*/ 2147483647 h 12"/>
              <a:gd name="T12" fmla="*/ 2147483647 w 15"/>
              <a:gd name="T13" fmla="*/ 2147483647 h 12"/>
              <a:gd name="T14" fmla="*/ 2147483647 w 15"/>
              <a:gd name="T15" fmla="*/ 2147483647 h 12"/>
              <a:gd name="T16" fmla="*/ 0 w 15"/>
              <a:gd name="T17" fmla="*/ 2147483647 h 12"/>
              <a:gd name="T18" fmla="*/ 2147483647 w 15"/>
              <a:gd name="T19" fmla="*/ 2147483647 h 12"/>
              <a:gd name="T20" fmla="*/ 2147483647 w 15"/>
              <a:gd name="T21" fmla="*/ 2147483647 h 12"/>
              <a:gd name="T22" fmla="*/ 2147483647 w 15"/>
              <a:gd name="T23" fmla="*/ 2147483647 h 12"/>
              <a:gd name="T24" fmla="*/ 2147483647 w 15"/>
              <a:gd name="T25" fmla="*/ 2147483647 h 12"/>
              <a:gd name="T26" fmla="*/ 2147483647 w 15"/>
              <a:gd name="T27" fmla="*/ 2147483647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
              <a:gd name="T43" fmla="*/ 0 h 12"/>
              <a:gd name="T44" fmla="*/ 15 w 15"/>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 h="12">
                <a:moveTo>
                  <a:pt x="15" y="5"/>
                </a:moveTo>
                <a:cubicBezTo>
                  <a:pt x="13" y="5"/>
                  <a:pt x="11" y="4"/>
                  <a:pt x="11" y="4"/>
                </a:cubicBezTo>
                <a:cubicBezTo>
                  <a:pt x="11" y="0"/>
                  <a:pt x="11" y="0"/>
                  <a:pt x="11" y="0"/>
                </a:cubicBezTo>
                <a:cubicBezTo>
                  <a:pt x="6" y="0"/>
                  <a:pt x="6" y="0"/>
                  <a:pt x="6" y="0"/>
                </a:cubicBezTo>
                <a:cubicBezTo>
                  <a:pt x="4" y="1"/>
                  <a:pt x="4" y="1"/>
                  <a:pt x="4" y="1"/>
                </a:cubicBezTo>
                <a:cubicBezTo>
                  <a:pt x="6" y="5"/>
                  <a:pt x="6" y="5"/>
                  <a:pt x="6" y="5"/>
                </a:cubicBezTo>
                <a:cubicBezTo>
                  <a:pt x="3" y="5"/>
                  <a:pt x="3" y="5"/>
                  <a:pt x="3" y="5"/>
                </a:cubicBezTo>
                <a:cubicBezTo>
                  <a:pt x="1" y="8"/>
                  <a:pt x="1" y="8"/>
                  <a:pt x="1" y="8"/>
                </a:cubicBezTo>
                <a:cubicBezTo>
                  <a:pt x="0" y="10"/>
                  <a:pt x="0" y="10"/>
                  <a:pt x="0" y="10"/>
                </a:cubicBezTo>
                <a:cubicBezTo>
                  <a:pt x="1" y="11"/>
                  <a:pt x="1" y="11"/>
                  <a:pt x="1" y="11"/>
                </a:cubicBezTo>
                <a:cubicBezTo>
                  <a:pt x="7" y="12"/>
                  <a:pt x="7" y="12"/>
                  <a:pt x="7" y="12"/>
                </a:cubicBezTo>
                <a:cubicBezTo>
                  <a:pt x="10" y="11"/>
                  <a:pt x="10" y="11"/>
                  <a:pt x="10" y="11"/>
                </a:cubicBezTo>
                <a:cubicBezTo>
                  <a:pt x="11" y="8"/>
                  <a:pt x="11" y="8"/>
                  <a:pt x="11" y="8"/>
                </a:cubicBezTo>
                <a:lnTo>
                  <a:pt x="15" y="5"/>
                </a:lnTo>
                <a:close/>
              </a:path>
            </a:pathLst>
          </a:custGeom>
          <a:solidFill>
            <a:schemeClr val="bg1"/>
          </a:solidFill>
          <a:ln w="9525">
            <a:solidFill>
              <a:schemeClr val="bg2"/>
            </a:solidFill>
            <a:round/>
            <a:headEnd/>
            <a:tailEnd/>
          </a:ln>
        </p:spPr>
        <p:txBody>
          <a:bodyPr/>
          <a:lstStyle/>
          <a:p>
            <a:endParaRPr lang="el-GR"/>
          </a:p>
        </p:txBody>
      </p:sp>
      <p:sp>
        <p:nvSpPr>
          <p:cNvPr id="14491" name="Freeform 424"/>
          <p:cNvSpPr>
            <a:spLocks/>
          </p:cNvSpPr>
          <p:nvPr/>
        </p:nvSpPr>
        <p:spPr bwMode="auto">
          <a:xfrm>
            <a:off x="1484313" y="3810000"/>
            <a:ext cx="754062" cy="493713"/>
          </a:xfrm>
          <a:custGeom>
            <a:avLst/>
            <a:gdLst>
              <a:gd name="T0" fmla="*/ 2147483647 w 576"/>
              <a:gd name="T1" fmla="*/ 2147483647 h 379"/>
              <a:gd name="T2" fmla="*/ 2147483647 w 576"/>
              <a:gd name="T3" fmla="*/ 2147483647 h 379"/>
              <a:gd name="T4" fmla="*/ 2147483647 w 576"/>
              <a:gd name="T5" fmla="*/ 2147483647 h 379"/>
              <a:gd name="T6" fmla="*/ 2147483647 w 576"/>
              <a:gd name="T7" fmla="*/ 2147483647 h 379"/>
              <a:gd name="T8" fmla="*/ 2147483647 w 576"/>
              <a:gd name="T9" fmla="*/ 2147483647 h 379"/>
              <a:gd name="T10" fmla="*/ 2147483647 w 576"/>
              <a:gd name="T11" fmla="*/ 2147483647 h 379"/>
              <a:gd name="T12" fmla="*/ 2147483647 w 576"/>
              <a:gd name="T13" fmla="*/ 2147483647 h 379"/>
              <a:gd name="T14" fmla="*/ 2147483647 w 576"/>
              <a:gd name="T15" fmla="*/ 2147483647 h 379"/>
              <a:gd name="T16" fmla="*/ 2147483647 w 576"/>
              <a:gd name="T17" fmla="*/ 2147483647 h 379"/>
              <a:gd name="T18" fmla="*/ 2147483647 w 576"/>
              <a:gd name="T19" fmla="*/ 2147483647 h 379"/>
              <a:gd name="T20" fmla="*/ 2147483647 w 576"/>
              <a:gd name="T21" fmla="*/ 2147483647 h 379"/>
              <a:gd name="T22" fmla="*/ 2147483647 w 576"/>
              <a:gd name="T23" fmla="*/ 2147483647 h 379"/>
              <a:gd name="T24" fmla="*/ 2147483647 w 576"/>
              <a:gd name="T25" fmla="*/ 2147483647 h 379"/>
              <a:gd name="T26" fmla="*/ 2147483647 w 576"/>
              <a:gd name="T27" fmla="*/ 2147483647 h 379"/>
              <a:gd name="T28" fmla="*/ 2147483647 w 576"/>
              <a:gd name="T29" fmla="*/ 2147483647 h 379"/>
              <a:gd name="T30" fmla="*/ 2147483647 w 576"/>
              <a:gd name="T31" fmla="*/ 2147483647 h 379"/>
              <a:gd name="T32" fmla="*/ 2147483647 w 576"/>
              <a:gd name="T33" fmla="*/ 2147483647 h 379"/>
              <a:gd name="T34" fmla="*/ 2147483647 w 576"/>
              <a:gd name="T35" fmla="*/ 2147483647 h 379"/>
              <a:gd name="T36" fmla="*/ 2147483647 w 576"/>
              <a:gd name="T37" fmla="*/ 2147483647 h 379"/>
              <a:gd name="T38" fmla="*/ 2147483647 w 576"/>
              <a:gd name="T39" fmla="*/ 2147483647 h 379"/>
              <a:gd name="T40" fmla="*/ 2147483647 w 576"/>
              <a:gd name="T41" fmla="*/ 2147483647 h 379"/>
              <a:gd name="T42" fmla="*/ 2147483647 w 576"/>
              <a:gd name="T43" fmla="*/ 2147483647 h 379"/>
              <a:gd name="T44" fmla="*/ 2147483647 w 576"/>
              <a:gd name="T45" fmla="*/ 2147483647 h 379"/>
              <a:gd name="T46" fmla="*/ 2147483647 w 576"/>
              <a:gd name="T47" fmla="*/ 2147483647 h 379"/>
              <a:gd name="T48" fmla="*/ 2147483647 w 576"/>
              <a:gd name="T49" fmla="*/ 0 h 379"/>
              <a:gd name="T50" fmla="*/ 0 w 576"/>
              <a:gd name="T51" fmla="*/ 2147483647 h 379"/>
              <a:gd name="T52" fmla="*/ 2147483647 w 576"/>
              <a:gd name="T53" fmla="*/ 2147483647 h 379"/>
              <a:gd name="T54" fmla="*/ 2147483647 w 576"/>
              <a:gd name="T55" fmla="*/ 2147483647 h 379"/>
              <a:gd name="T56" fmla="*/ 2147483647 w 576"/>
              <a:gd name="T57" fmla="*/ 2147483647 h 379"/>
              <a:gd name="T58" fmla="*/ 2147483647 w 576"/>
              <a:gd name="T59" fmla="*/ 2147483647 h 379"/>
              <a:gd name="T60" fmla="*/ 2147483647 w 576"/>
              <a:gd name="T61" fmla="*/ 2147483647 h 379"/>
              <a:gd name="T62" fmla="*/ 2147483647 w 576"/>
              <a:gd name="T63" fmla="*/ 2147483647 h 379"/>
              <a:gd name="T64" fmla="*/ 2147483647 w 576"/>
              <a:gd name="T65" fmla="*/ 2147483647 h 379"/>
              <a:gd name="T66" fmla="*/ 2147483647 w 576"/>
              <a:gd name="T67" fmla="*/ 2147483647 h 379"/>
              <a:gd name="T68" fmla="*/ 2147483647 w 576"/>
              <a:gd name="T69" fmla="*/ 2147483647 h 379"/>
              <a:gd name="T70" fmla="*/ 2147483647 w 576"/>
              <a:gd name="T71" fmla="*/ 2147483647 h 379"/>
              <a:gd name="T72" fmla="*/ 2147483647 w 576"/>
              <a:gd name="T73" fmla="*/ 2147483647 h 379"/>
              <a:gd name="T74" fmla="*/ 2147483647 w 576"/>
              <a:gd name="T75" fmla="*/ 2147483647 h 379"/>
              <a:gd name="T76" fmla="*/ 2147483647 w 576"/>
              <a:gd name="T77" fmla="*/ 2147483647 h 379"/>
              <a:gd name="T78" fmla="*/ 2147483647 w 576"/>
              <a:gd name="T79" fmla="*/ 2147483647 h 379"/>
              <a:gd name="T80" fmla="*/ 2147483647 w 576"/>
              <a:gd name="T81" fmla="*/ 2147483647 h 379"/>
              <a:gd name="T82" fmla="*/ 2147483647 w 576"/>
              <a:gd name="T83" fmla="*/ 2147483647 h 379"/>
              <a:gd name="T84" fmla="*/ 2147483647 w 576"/>
              <a:gd name="T85" fmla="*/ 2147483647 h 379"/>
              <a:gd name="T86" fmla="*/ 2147483647 w 576"/>
              <a:gd name="T87" fmla="*/ 2147483647 h 379"/>
              <a:gd name="T88" fmla="*/ 2147483647 w 576"/>
              <a:gd name="T89" fmla="*/ 2147483647 h 379"/>
              <a:gd name="T90" fmla="*/ 2147483647 w 576"/>
              <a:gd name="T91" fmla="*/ 2147483647 h 379"/>
              <a:gd name="T92" fmla="*/ 2147483647 w 576"/>
              <a:gd name="T93" fmla="*/ 2147483647 h 379"/>
              <a:gd name="T94" fmla="*/ 2147483647 w 576"/>
              <a:gd name="T95" fmla="*/ 2147483647 h 379"/>
              <a:gd name="T96" fmla="*/ 2147483647 w 576"/>
              <a:gd name="T97" fmla="*/ 2147483647 h 379"/>
              <a:gd name="T98" fmla="*/ 2147483647 w 576"/>
              <a:gd name="T99" fmla="*/ 2147483647 h 379"/>
              <a:gd name="T100" fmla="*/ 2147483647 w 576"/>
              <a:gd name="T101" fmla="*/ 2147483647 h 379"/>
              <a:gd name="T102" fmla="*/ 2147483647 w 576"/>
              <a:gd name="T103" fmla="*/ 2147483647 h 379"/>
              <a:gd name="T104" fmla="*/ 2147483647 w 576"/>
              <a:gd name="T105" fmla="*/ 2147483647 h 379"/>
              <a:gd name="T106" fmla="*/ 2147483647 w 576"/>
              <a:gd name="T107" fmla="*/ 2147483647 h 379"/>
              <a:gd name="T108" fmla="*/ 2147483647 w 576"/>
              <a:gd name="T109" fmla="*/ 2147483647 h 379"/>
              <a:gd name="T110" fmla="*/ 2147483647 w 576"/>
              <a:gd name="T111" fmla="*/ 2147483647 h 37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76"/>
              <a:gd name="T169" fmla="*/ 0 h 379"/>
              <a:gd name="T170" fmla="*/ 576 w 576"/>
              <a:gd name="T171" fmla="*/ 379 h 37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76" h="379">
                <a:moveTo>
                  <a:pt x="486" y="348"/>
                </a:moveTo>
                <a:lnTo>
                  <a:pt x="504" y="348"/>
                </a:lnTo>
                <a:lnTo>
                  <a:pt x="492" y="324"/>
                </a:lnTo>
                <a:lnTo>
                  <a:pt x="504" y="318"/>
                </a:lnTo>
                <a:lnTo>
                  <a:pt x="534" y="318"/>
                </a:lnTo>
                <a:lnTo>
                  <a:pt x="528" y="312"/>
                </a:lnTo>
                <a:lnTo>
                  <a:pt x="546" y="300"/>
                </a:lnTo>
                <a:lnTo>
                  <a:pt x="564" y="288"/>
                </a:lnTo>
                <a:lnTo>
                  <a:pt x="576" y="240"/>
                </a:lnTo>
                <a:lnTo>
                  <a:pt x="504" y="252"/>
                </a:lnTo>
                <a:lnTo>
                  <a:pt x="474" y="294"/>
                </a:lnTo>
                <a:lnTo>
                  <a:pt x="426" y="300"/>
                </a:lnTo>
                <a:lnTo>
                  <a:pt x="378" y="240"/>
                </a:lnTo>
                <a:lnTo>
                  <a:pt x="372" y="162"/>
                </a:lnTo>
                <a:lnTo>
                  <a:pt x="384" y="144"/>
                </a:lnTo>
                <a:lnTo>
                  <a:pt x="354" y="138"/>
                </a:lnTo>
                <a:lnTo>
                  <a:pt x="330" y="114"/>
                </a:lnTo>
                <a:lnTo>
                  <a:pt x="312" y="84"/>
                </a:lnTo>
                <a:lnTo>
                  <a:pt x="288" y="66"/>
                </a:lnTo>
                <a:lnTo>
                  <a:pt x="252" y="78"/>
                </a:lnTo>
                <a:lnTo>
                  <a:pt x="204" y="24"/>
                </a:lnTo>
                <a:lnTo>
                  <a:pt x="174" y="18"/>
                </a:lnTo>
                <a:lnTo>
                  <a:pt x="156" y="30"/>
                </a:lnTo>
                <a:lnTo>
                  <a:pt x="108" y="30"/>
                </a:lnTo>
                <a:lnTo>
                  <a:pt x="48" y="0"/>
                </a:lnTo>
                <a:lnTo>
                  <a:pt x="0" y="6"/>
                </a:lnTo>
                <a:lnTo>
                  <a:pt x="36" y="72"/>
                </a:lnTo>
                <a:lnTo>
                  <a:pt x="60" y="108"/>
                </a:lnTo>
                <a:lnTo>
                  <a:pt x="54" y="120"/>
                </a:lnTo>
                <a:lnTo>
                  <a:pt x="96" y="150"/>
                </a:lnTo>
                <a:lnTo>
                  <a:pt x="102" y="180"/>
                </a:lnTo>
                <a:lnTo>
                  <a:pt x="120" y="192"/>
                </a:lnTo>
                <a:lnTo>
                  <a:pt x="144" y="216"/>
                </a:lnTo>
                <a:lnTo>
                  <a:pt x="150" y="198"/>
                </a:lnTo>
                <a:lnTo>
                  <a:pt x="126" y="180"/>
                </a:lnTo>
                <a:lnTo>
                  <a:pt x="102" y="126"/>
                </a:lnTo>
                <a:lnTo>
                  <a:pt x="60" y="66"/>
                </a:lnTo>
                <a:lnTo>
                  <a:pt x="48" y="30"/>
                </a:lnTo>
                <a:lnTo>
                  <a:pt x="78" y="42"/>
                </a:lnTo>
                <a:lnTo>
                  <a:pt x="108" y="102"/>
                </a:lnTo>
                <a:lnTo>
                  <a:pt x="120" y="120"/>
                </a:lnTo>
                <a:lnTo>
                  <a:pt x="150" y="138"/>
                </a:lnTo>
                <a:lnTo>
                  <a:pt x="150" y="156"/>
                </a:lnTo>
                <a:lnTo>
                  <a:pt x="174" y="168"/>
                </a:lnTo>
                <a:lnTo>
                  <a:pt x="186" y="186"/>
                </a:lnTo>
                <a:lnTo>
                  <a:pt x="216" y="216"/>
                </a:lnTo>
                <a:lnTo>
                  <a:pt x="222" y="258"/>
                </a:lnTo>
                <a:lnTo>
                  <a:pt x="222" y="276"/>
                </a:lnTo>
                <a:lnTo>
                  <a:pt x="300" y="324"/>
                </a:lnTo>
                <a:lnTo>
                  <a:pt x="336" y="342"/>
                </a:lnTo>
                <a:lnTo>
                  <a:pt x="402" y="360"/>
                </a:lnTo>
                <a:lnTo>
                  <a:pt x="420" y="354"/>
                </a:lnTo>
                <a:lnTo>
                  <a:pt x="438" y="354"/>
                </a:lnTo>
                <a:lnTo>
                  <a:pt x="468" y="379"/>
                </a:lnTo>
                <a:lnTo>
                  <a:pt x="474" y="366"/>
                </a:lnTo>
                <a:lnTo>
                  <a:pt x="486" y="348"/>
                </a:lnTo>
                <a:close/>
              </a:path>
            </a:pathLst>
          </a:custGeom>
          <a:solidFill>
            <a:schemeClr val="bg1"/>
          </a:solidFill>
          <a:ln w="9525">
            <a:solidFill>
              <a:schemeClr val="bg2"/>
            </a:solidFill>
            <a:round/>
            <a:headEnd/>
            <a:tailEnd/>
          </a:ln>
        </p:spPr>
        <p:txBody>
          <a:bodyPr/>
          <a:lstStyle/>
          <a:p>
            <a:endParaRPr lang="el-GR"/>
          </a:p>
        </p:txBody>
      </p:sp>
      <p:sp>
        <p:nvSpPr>
          <p:cNvPr id="14492" name="Freeform 425"/>
          <p:cNvSpPr>
            <a:spLocks/>
          </p:cNvSpPr>
          <p:nvPr/>
        </p:nvSpPr>
        <p:spPr bwMode="auto">
          <a:xfrm rot="-852288">
            <a:off x="2717800" y="1831975"/>
            <a:ext cx="812800" cy="896938"/>
          </a:xfrm>
          <a:custGeom>
            <a:avLst/>
            <a:gdLst>
              <a:gd name="T0" fmla="*/ 2147483647 w 1125"/>
              <a:gd name="T1" fmla="*/ 2147483647 h 2047"/>
              <a:gd name="T2" fmla="*/ 2147483647 w 1125"/>
              <a:gd name="T3" fmla="*/ 2147483647 h 2047"/>
              <a:gd name="T4" fmla="*/ 2147483647 w 1125"/>
              <a:gd name="T5" fmla="*/ 2147483647 h 2047"/>
              <a:gd name="T6" fmla="*/ 2147483647 w 1125"/>
              <a:gd name="T7" fmla="*/ 2147483647 h 2047"/>
              <a:gd name="T8" fmla="*/ 2147483647 w 1125"/>
              <a:gd name="T9" fmla="*/ 2147483647 h 2047"/>
              <a:gd name="T10" fmla="*/ 2147483647 w 1125"/>
              <a:gd name="T11" fmla="*/ 2147483647 h 2047"/>
              <a:gd name="T12" fmla="*/ 2147483647 w 1125"/>
              <a:gd name="T13" fmla="*/ 2147483647 h 2047"/>
              <a:gd name="T14" fmla="*/ 2147483647 w 1125"/>
              <a:gd name="T15" fmla="*/ 2147483647 h 2047"/>
              <a:gd name="T16" fmla="*/ 2147483647 w 1125"/>
              <a:gd name="T17" fmla="*/ 2147483647 h 2047"/>
              <a:gd name="T18" fmla="*/ 2147483647 w 1125"/>
              <a:gd name="T19" fmla="*/ 2147483647 h 2047"/>
              <a:gd name="T20" fmla="*/ 2147483647 w 1125"/>
              <a:gd name="T21" fmla="*/ 2147483647 h 2047"/>
              <a:gd name="T22" fmla="*/ 2147483647 w 1125"/>
              <a:gd name="T23" fmla="*/ 2147483647 h 2047"/>
              <a:gd name="T24" fmla="*/ 2147483647 w 1125"/>
              <a:gd name="T25" fmla="*/ 2147483647 h 2047"/>
              <a:gd name="T26" fmla="*/ 2147483647 w 1125"/>
              <a:gd name="T27" fmla="*/ 2147483647 h 2047"/>
              <a:gd name="T28" fmla="*/ 2147483647 w 1125"/>
              <a:gd name="T29" fmla="*/ 2147483647 h 2047"/>
              <a:gd name="T30" fmla="*/ 2147483647 w 1125"/>
              <a:gd name="T31" fmla="*/ 2147483647 h 2047"/>
              <a:gd name="T32" fmla="*/ 2147483647 w 1125"/>
              <a:gd name="T33" fmla="*/ 2147483647 h 2047"/>
              <a:gd name="T34" fmla="*/ 2147483647 w 1125"/>
              <a:gd name="T35" fmla="*/ 2147483647 h 2047"/>
              <a:gd name="T36" fmla="*/ 2147483647 w 1125"/>
              <a:gd name="T37" fmla="*/ 2147483647 h 2047"/>
              <a:gd name="T38" fmla="*/ 2147483647 w 1125"/>
              <a:gd name="T39" fmla="*/ 2147483647 h 2047"/>
              <a:gd name="T40" fmla="*/ 2147483647 w 1125"/>
              <a:gd name="T41" fmla="*/ 2147483647 h 2047"/>
              <a:gd name="T42" fmla="*/ 2147483647 w 1125"/>
              <a:gd name="T43" fmla="*/ 2147483647 h 2047"/>
              <a:gd name="T44" fmla="*/ 2147483647 w 1125"/>
              <a:gd name="T45" fmla="*/ 2147483647 h 2047"/>
              <a:gd name="T46" fmla="*/ 2147483647 w 1125"/>
              <a:gd name="T47" fmla="*/ 2147483647 h 2047"/>
              <a:gd name="T48" fmla="*/ 2147483647 w 1125"/>
              <a:gd name="T49" fmla="*/ 2147483647 h 2047"/>
              <a:gd name="T50" fmla="*/ 2147483647 w 1125"/>
              <a:gd name="T51" fmla="*/ 2147483647 h 2047"/>
              <a:gd name="T52" fmla="*/ 2147483647 w 1125"/>
              <a:gd name="T53" fmla="*/ 2147483647 h 2047"/>
              <a:gd name="T54" fmla="*/ 2147483647 w 1125"/>
              <a:gd name="T55" fmla="*/ 2147483647 h 2047"/>
              <a:gd name="T56" fmla="*/ 2147483647 w 1125"/>
              <a:gd name="T57" fmla="*/ 2147483647 h 2047"/>
              <a:gd name="T58" fmla="*/ 2147483647 w 1125"/>
              <a:gd name="T59" fmla="*/ 2147483647 h 2047"/>
              <a:gd name="T60" fmla="*/ 2147483647 w 1125"/>
              <a:gd name="T61" fmla="*/ 2147483647 h 2047"/>
              <a:gd name="T62" fmla="*/ 2147483647 w 1125"/>
              <a:gd name="T63" fmla="*/ 2147483647 h 2047"/>
              <a:gd name="T64" fmla="*/ 2147483647 w 1125"/>
              <a:gd name="T65" fmla="*/ 2147483647 h 2047"/>
              <a:gd name="T66" fmla="*/ 2147483647 w 1125"/>
              <a:gd name="T67" fmla="*/ 2147483647 h 2047"/>
              <a:gd name="T68" fmla="*/ 2147483647 w 1125"/>
              <a:gd name="T69" fmla="*/ 2147483647 h 2047"/>
              <a:gd name="T70" fmla="*/ 2147483647 w 1125"/>
              <a:gd name="T71" fmla="*/ 2147483647 h 2047"/>
              <a:gd name="T72" fmla="*/ 2147483647 w 1125"/>
              <a:gd name="T73" fmla="*/ 2147483647 h 2047"/>
              <a:gd name="T74" fmla="*/ 2147483647 w 1125"/>
              <a:gd name="T75" fmla="*/ 2147483647 h 2047"/>
              <a:gd name="T76" fmla="*/ 2147483647 w 1125"/>
              <a:gd name="T77" fmla="*/ 2147483647 h 2047"/>
              <a:gd name="T78" fmla="*/ 2147483647 w 1125"/>
              <a:gd name="T79" fmla="*/ 2147483647 h 2047"/>
              <a:gd name="T80" fmla="*/ 2147483647 w 1125"/>
              <a:gd name="T81" fmla="*/ 2147483647 h 2047"/>
              <a:gd name="T82" fmla="*/ 2147483647 w 1125"/>
              <a:gd name="T83" fmla="*/ 2147483647 h 2047"/>
              <a:gd name="T84" fmla="*/ 2147483647 w 1125"/>
              <a:gd name="T85" fmla="*/ 2147483647 h 2047"/>
              <a:gd name="T86" fmla="*/ 2147483647 w 1125"/>
              <a:gd name="T87" fmla="*/ 2147483647 h 2047"/>
              <a:gd name="T88" fmla="*/ 2147483647 w 1125"/>
              <a:gd name="T89" fmla="*/ 2147483647 h 2047"/>
              <a:gd name="T90" fmla="*/ 2147483647 w 1125"/>
              <a:gd name="T91" fmla="*/ 2147483647 h 2047"/>
              <a:gd name="T92" fmla="*/ 2147483647 w 1125"/>
              <a:gd name="T93" fmla="*/ 2147483647 h 2047"/>
              <a:gd name="T94" fmla="*/ 2147483647 w 1125"/>
              <a:gd name="T95" fmla="*/ 2147483647 h 2047"/>
              <a:gd name="T96" fmla="*/ 2147483647 w 1125"/>
              <a:gd name="T97" fmla="*/ 2147483647 h 2047"/>
              <a:gd name="T98" fmla="*/ 2147483647 w 1125"/>
              <a:gd name="T99" fmla="*/ 2147483647 h 2047"/>
              <a:gd name="T100" fmla="*/ 2147483647 w 1125"/>
              <a:gd name="T101" fmla="*/ 2147483647 h 2047"/>
              <a:gd name="T102" fmla="*/ 2147483647 w 1125"/>
              <a:gd name="T103" fmla="*/ 2147483647 h 2047"/>
              <a:gd name="T104" fmla="*/ 2147483647 w 1125"/>
              <a:gd name="T105" fmla="*/ 2147483647 h 2047"/>
              <a:gd name="T106" fmla="*/ 2147483647 w 1125"/>
              <a:gd name="T107" fmla="*/ 2147483647 h 2047"/>
              <a:gd name="T108" fmla="*/ 2147483647 w 1125"/>
              <a:gd name="T109" fmla="*/ 2147483647 h 2047"/>
              <a:gd name="T110" fmla="*/ 2147483647 w 1125"/>
              <a:gd name="T111" fmla="*/ 2147483647 h 2047"/>
              <a:gd name="T112" fmla="*/ 2147483647 w 1125"/>
              <a:gd name="T113" fmla="*/ 2147483647 h 2047"/>
              <a:gd name="T114" fmla="*/ 2147483647 w 1125"/>
              <a:gd name="T115" fmla="*/ 2147483647 h 2047"/>
              <a:gd name="T116" fmla="*/ 2147483647 w 1125"/>
              <a:gd name="T117" fmla="*/ 2147483647 h 2047"/>
              <a:gd name="T118" fmla="*/ 2147483647 w 1125"/>
              <a:gd name="T119" fmla="*/ 2147483647 h 2047"/>
              <a:gd name="T120" fmla="*/ 2147483647 w 1125"/>
              <a:gd name="T121" fmla="*/ 2147483647 h 2047"/>
              <a:gd name="T122" fmla="*/ 2147483647 w 1125"/>
              <a:gd name="T123" fmla="*/ 2147483647 h 2047"/>
              <a:gd name="T124" fmla="*/ 2147483647 w 1125"/>
              <a:gd name="T125" fmla="*/ 2147483647 h 20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25"/>
              <a:gd name="T190" fmla="*/ 0 h 2047"/>
              <a:gd name="T191" fmla="*/ 1125 w 1125"/>
              <a:gd name="T192" fmla="*/ 2047 h 20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25" h="2047">
                <a:moveTo>
                  <a:pt x="718" y="105"/>
                </a:moveTo>
                <a:lnTo>
                  <a:pt x="722" y="102"/>
                </a:lnTo>
                <a:lnTo>
                  <a:pt x="730" y="95"/>
                </a:lnTo>
                <a:lnTo>
                  <a:pt x="740" y="83"/>
                </a:lnTo>
                <a:lnTo>
                  <a:pt x="751" y="70"/>
                </a:lnTo>
                <a:lnTo>
                  <a:pt x="760" y="58"/>
                </a:lnTo>
                <a:lnTo>
                  <a:pt x="764" y="46"/>
                </a:lnTo>
                <a:lnTo>
                  <a:pt x="761" y="37"/>
                </a:lnTo>
                <a:lnTo>
                  <a:pt x="748" y="32"/>
                </a:lnTo>
                <a:lnTo>
                  <a:pt x="735" y="30"/>
                </a:lnTo>
                <a:lnTo>
                  <a:pt x="725" y="27"/>
                </a:lnTo>
                <a:lnTo>
                  <a:pt x="716" y="22"/>
                </a:lnTo>
                <a:lnTo>
                  <a:pt x="708" y="17"/>
                </a:lnTo>
                <a:lnTo>
                  <a:pt x="700" y="13"/>
                </a:lnTo>
                <a:lnTo>
                  <a:pt x="693" y="8"/>
                </a:lnTo>
                <a:lnTo>
                  <a:pt x="686" y="4"/>
                </a:lnTo>
                <a:lnTo>
                  <a:pt x="678" y="1"/>
                </a:lnTo>
                <a:lnTo>
                  <a:pt x="672" y="0"/>
                </a:lnTo>
                <a:lnTo>
                  <a:pt x="665" y="0"/>
                </a:lnTo>
                <a:lnTo>
                  <a:pt x="658" y="0"/>
                </a:lnTo>
                <a:lnTo>
                  <a:pt x="651" y="2"/>
                </a:lnTo>
                <a:lnTo>
                  <a:pt x="633" y="7"/>
                </a:lnTo>
                <a:lnTo>
                  <a:pt x="610" y="13"/>
                </a:lnTo>
                <a:lnTo>
                  <a:pt x="583" y="19"/>
                </a:lnTo>
                <a:lnTo>
                  <a:pt x="558" y="25"/>
                </a:lnTo>
                <a:lnTo>
                  <a:pt x="534" y="34"/>
                </a:lnTo>
                <a:lnTo>
                  <a:pt x="512" y="42"/>
                </a:lnTo>
                <a:lnTo>
                  <a:pt x="496" y="52"/>
                </a:lnTo>
                <a:lnTo>
                  <a:pt x="487" y="62"/>
                </a:lnTo>
                <a:lnTo>
                  <a:pt x="483" y="74"/>
                </a:lnTo>
                <a:lnTo>
                  <a:pt x="478" y="84"/>
                </a:lnTo>
                <a:lnTo>
                  <a:pt x="474" y="93"/>
                </a:lnTo>
                <a:lnTo>
                  <a:pt x="468" y="102"/>
                </a:lnTo>
                <a:lnTo>
                  <a:pt x="461" y="107"/>
                </a:lnTo>
                <a:lnTo>
                  <a:pt x="452" y="110"/>
                </a:lnTo>
                <a:lnTo>
                  <a:pt x="440" y="110"/>
                </a:lnTo>
                <a:lnTo>
                  <a:pt x="426" y="105"/>
                </a:lnTo>
                <a:lnTo>
                  <a:pt x="409" y="100"/>
                </a:lnTo>
                <a:lnTo>
                  <a:pt x="391" y="98"/>
                </a:lnTo>
                <a:lnTo>
                  <a:pt x="371" y="100"/>
                </a:lnTo>
                <a:lnTo>
                  <a:pt x="351" y="105"/>
                </a:lnTo>
                <a:lnTo>
                  <a:pt x="334" y="112"/>
                </a:lnTo>
                <a:lnTo>
                  <a:pt x="319" y="120"/>
                </a:lnTo>
                <a:lnTo>
                  <a:pt x="306" y="130"/>
                </a:lnTo>
                <a:lnTo>
                  <a:pt x="300" y="141"/>
                </a:lnTo>
                <a:lnTo>
                  <a:pt x="291" y="151"/>
                </a:lnTo>
                <a:lnTo>
                  <a:pt x="278" y="161"/>
                </a:lnTo>
                <a:lnTo>
                  <a:pt x="260" y="172"/>
                </a:lnTo>
                <a:lnTo>
                  <a:pt x="241" y="182"/>
                </a:lnTo>
                <a:lnTo>
                  <a:pt x="221" y="194"/>
                </a:lnTo>
                <a:lnTo>
                  <a:pt x="204" y="208"/>
                </a:lnTo>
                <a:lnTo>
                  <a:pt x="191" y="224"/>
                </a:lnTo>
                <a:lnTo>
                  <a:pt x="184" y="242"/>
                </a:lnTo>
                <a:lnTo>
                  <a:pt x="180" y="261"/>
                </a:lnTo>
                <a:lnTo>
                  <a:pt x="172" y="277"/>
                </a:lnTo>
                <a:lnTo>
                  <a:pt x="160" y="289"/>
                </a:lnTo>
                <a:lnTo>
                  <a:pt x="146" y="299"/>
                </a:lnTo>
                <a:lnTo>
                  <a:pt x="130" y="305"/>
                </a:lnTo>
                <a:lnTo>
                  <a:pt x="113" y="311"/>
                </a:lnTo>
                <a:lnTo>
                  <a:pt x="94" y="314"/>
                </a:lnTo>
                <a:lnTo>
                  <a:pt x="76" y="315"/>
                </a:lnTo>
                <a:lnTo>
                  <a:pt x="59" y="316"/>
                </a:lnTo>
                <a:lnTo>
                  <a:pt x="44" y="319"/>
                </a:lnTo>
                <a:lnTo>
                  <a:pt x="31" y="325"/>
                </a:lnTo>
                <a:lnTo>
                  <a:pt x="22" y="332"/>
                </a:lnTo>
                <a:lnTo>
                  <a:pt x="16" y="342"/>
                </a:lnTo>
                <a:lnTo>
                  <a:pt x="13" y="355"/>
                </a:lnTo>
                <a:lnTo>
                  <a:pt x="11" y="369"/>
                </a:lnTo>
                <a:lnTo>
                  <a:pt x="15" y="386"/>
                </a:lnTo>
                <a:lnTo>
                  <a:pt x="17" y="402"/>
                </a:lnTo>
                <a:lnTo>
                  <a:pt x="16" y="415"/>
                </a:lnTo>
                <a:lnTo>
                  <a:pt x="13" y="425"/>
                </a:lnTo>
                <a:lnTo>
                  <a:pt x="9" y="434"/>
                </a:lnTo>
                <a:lnTo>
                  <a:pt x="4" y="444"/>
                </a:lnTo>
                <a:lnTo>
                  <a:pt x="1" y="454"/>
                </a:lnTo>
                <a:lnTo>
                  <a:pt x="0" y="466"/>
                </a:lnTo>
                <a:lnTo>
                  <a:pt x="2" y="482"/>
                </a:lnTo>
                <a:lnTo>
                  <a:pt x="7" y="499"/>
                </a:lnTo>
                <a:lnTo>
                  <a:pt x="13" y="515"/>
                </a:lnTo>
                <a:lnTo>
                  <a:pt x="18" y="530"/>
                </a:lnTo>
                <a:lnTo>
                  <a:pt x="25" y="543"/>
                </a:lnTo>
                <a:lnTo>
                  <a:pt x="34" y="553"/>
                </a:lnTo>
                <a:lnTo>
                  <a:pt x="45" y="562"/>
                </a:lnTo>
                <a:lnTo>
                  <a:pt x="59" y="568"/>
                </a:lnTo>
                <a:lnTo>
                  <a:pt x="76" y="572"/>
                </a:lnTo>
                <a:lnTo>
                  <a:pt x="94" y="575"/>
                </a:lnTo>
                <a:lnTo>
                  <a:pt x="113" y="579"/>
                </a:lnTo>
                <a:lnTo>
                  <a:pt x="130" y="584"/>
                </a:lnTo>
                <a:lnTo>
                  <a:pt x="145" y="593"/>
                </a:lnTo>
                <a:lnTo>
                  <a:pt x="159" y="605"/>
                </a:lnTo>
                <a:lnTo>
                  <a:pt x="169" y="621"/>
                </a:lnTo>
                <a:lnTo>
                  <a:pt x="176" y="642"/>
                </a:lnTo>
                <a:lnTo>
                  <a:pt x="179" y="668"/>
                </a:lnTo>
                <a:lnTo>
                  <a:pt x="181" y="695"/>
                </a:lnTo>
                <a:lnTo>
                  <a:pt x="185" y="718"/>
                </a:lnTo>
                <a:lnTo>
                  <a:pt x="191" y="740"/>
                </a:lnTo>
                <a:lnTo>
                  <a:pt x="198" y="762"/>
                </a:lnTo>
                <a:lnTo>
                  <a:pt x="203" y="785"/>
                </a:lnTo>
                <a:lnTo>
                  <a:pt x="206" y="810"/>
                </a:lnTo>
                <a:lnTo>
                  <a:pt x="207" y="841"/>
                </a:lnTo>
                <a:lnTo>
                  <a:pt x="203" y="878"/>
                </a:lnTo>
                <a:lnTo>
                  <a:pt x="196" y="915"/>
                </a:lnTo>
                <a:lnTo>
                  <a:pt x="190" y="945"/>
                </a:lnTo>
                <a:lnTo>
                  <a:pt x="184" y="968"/>
                </a:lnTo>
                <a:lnTo>
                  <a:pt x="181" y="986"/>
                </a:lnTo>
                <a:lnTo>
                  <a:pt x="180" y="999"/>
                </a:lnTo>
                <a:lnTo>
                  <a:pt x="180" y="1009"/>
                </a:lnTo>
                <a:lnTo>
                  <a:pt x="184" y="1016"/>
                </a:lnTo>
                <a:lnTo>
                  <a:pt x="191" y="1022"/>
                </a:lnTo>
                <a:lnTo>
                  <a:pt x="200" y="1028"/>
                </a:lnTo>
                <a:lnTo>
                  <a:pt x="210" y="1034"/>
                </a:lnTo>
                <a:lnTo>
                  <a:pt x="218" y="1042"/>
                </a:lnTo>
                <a:lnTo>
                  <a:pt x="225" y="1050"/>
                </a:lnTo>
                <a:lnTo>
                  <a:pt x="227" y="1057"/>
                </a:lnTo>
                <a:lnTo>
                  <a:pt x="225" y="1062"/>
                </a:lnTo>
                <a:lnTo>
                  <a:pt x="217" y="1067"/>
                </a:lnTo>
                <a:lnTo>
                  <a:pt x="203" y="1068"/>
                </a:lnTo>
                <a:lnTo>
                  <a:pt x="189" y="1070"/>
                </a:lnTo>
                <a:lnTo>
                  <a:pt x="183" y="1075"/>
                </a:lnTo>
                <a:lnTo>
                  <a:pt x="183" y="1082"/>
                </a:lnTo>
                <a:lnTo>
                  <a:pt x="188" y="1089"/>
                </a:lnTo>
                <a:lnTo>
                  <a:pt x="194" y="1097"/>
                </a:lnTo>
                <a:lnTo>
                  <a:pt x="200" y="1104"/>
                </a:lnTo>
                <a:lnTo>
                  <a:pt x="206" y="1108"/>
                </a:lnTo>
                <a:lnTo>
                  <a:pt x="208" y="1111"/>
                </a:lnTo>
                <a:lnTo>
                  <a:pt x="206" y="1111"/>
                </a:lnTo>
                <a:lnTo>
                  <a:pt x="200" y="1110"/>
                </a:lnTo>
                <a:lnTo>
                  <a:pt x="191" y="1108"/>
                </a:lnTo>
                <a:lnTo>
                  <a:pt x="182" y="1108"/>
                </a:lnTo>
                <a:lnTo>
                  <a:pt x="172" y="1111"/>
                </a:lnTo>
                <a:lnTo>
                  <a:pt x="162" y="1115"/>
                </a:lnTo>
                <a:lnTo>
                  <a:pt x="157" y="1123"/>
                </a:lnTo>
                <a:lnTo>
                  <a:pt x="154" y="1135"/>
                </a:lnTo>
                <a:lnTo>
                  <a:pt x="157" y="1149"/>
                </a:lnTo>
                <a:lnTo>
                  <a:pt x="164" y="1163"/>
                </a:lnTo>
                <a:lnTo>
                  <a:pt x="173" y="1176"/>
                </a:lnTo>
                <a:lnTo>
                  <a:pt x="184" y="1187"/>
                </a:lnTo>
                <a:lnTo>
                  <a:pt x="196" y="1196"/>
                </a:lnTo>
                <a:lnTo>
                  <a:pt x="207" y="1201"/>
                </a:lnTo>
                <a:lnTo>
                  <a:pt x="219" y="1201"/>
                </a:lnTo>
                <a:lnTo>
                  <a:pt x="227" y="1195"/>
                </a:lnTo>
                <a:lnTo>
                  <a:pt x="234" y="1186"/>
                </a:lnTo>
                <a:lnTo>
                  <a:pt x="238" y="1178"/>
                </a:lnTo>
                <a:lnTo>
                  <a:pt x="244" y="1171"/>
                </a:lnTo>
                <a:lnTo>
                  <a:pt x="249" y="1165"/>
                </a:lnTo>
                <a:lnTo>
                  <a:pt x="252" y="1161"/>
                </a:lnTo>
                <a:lnTo>
                  <a:pt x="258" y="1158"/>
                </a:lnTo>
                <a:lnTo>
                  <a:pt x="263" y="1158"/>
                </a:lnTo>
                <a:lnTo>
                  <a:pt x="270" y="1159"/>
                </a:lnTo>
                <a:lnTo>
                  <a:pt x="278" y="1174"/>
                </a:lnTo>
                <a:lnTo>
                  <a:pt x="275" y="1202"/>
                </a:lnTo>
                <a:lnTo>
                  <a:pt x="267" y="1233"/>
                </a:lnTo>
                <a:lnTo>
                  <a:pt x="258" y="1255"/>
                </a:lnTo>
                <a:lnTo>
                  <a:pt x="252" y="1261"/>
                </a:lnTo>
                <a:lnTo>
                  <a:pt x="244" y="1265"/>
                </a:lnTo>
                <a:lnTo>
                  <a:pt x="234" y="1270"/>
                </a:lnTo>
                <a:lnTo>
                  <a:pt x="223" y="1273"/>
                </a:lnTo>
                <a:lnTo>
                  <a:pt x="212" y="1279"/>
                </a:lnTo>
                <a:lnTo>
                  <a:pt x="202" y="1285"/>
                </a:lnTo>
                <a:lnTo>
                  <a:pt x="192" y="1292"/>
                </a:lnTo>
                <a:lnTo>
                  <a:pt x="184" y="1302"/>
                </a:lnTo>
                <a:lnTo>
                  <a:pt x="177" y="1318"/>
                </a:lnTo>
                <a:lnTo>
                  <a:pt x="169" y="1340"/>
                </a:lnTo>
                <a:lnTo>
                  <a:pt x="161" y="1369"/>
                </a:lnTo>
                <a:lnTo>
                  <a:pt x="154" y="1399"/>
                </a:lnTo>
                <a:lnTo>
                  <a:pt x="149" y="1430"/>
                </a:lnTo>
                <a:lnTo>
                  <a:pt x="144" y="1459"/>
                </a:lnTo>
                <a:lnTo>
                  <a:pt x="142" y="1483"/>
                </a:lnTo>
                <a:lnTo>
                  <a:pt x="143" y="1500"/>
                </a:lnTo>
                <a:lnTo>
                  <a:pt x="146" y="1514"/>
                </a:lnTo>
                <a:lnTo>
                  <a:pt x="153" y="1530"/>
                </a:lnTo>
                <a:lnTo>
                  <a:pt x="160" y="1547"/>
                </a:lnTo>
                <a:lnTo>
                  <a:pt x="168" y="1566"/>
                </a:lnTo>
                <a:lnTo>
                  <a:pt x="174" y="1585"/>
                </a:lnTo>
                <a:lnTo>
                  <a:pt x="180" y="1606"/>
                </a:lnTo>
                <a:lnTo>
                  <a:pt x="181" y="1628"/>
                </a:lnTo>
                <a:lnTo>
                  <a:pt x="179" y="1650"/>
                </a:lnTo>
                <a:lnTo>
                  <a:pt x="176" y="1672"/>
                </a:lnTo>
                <a:lnTo>
                  <a:pt x="179" y="1694"/>
                </a:lnTo>
                <a:lnTo>
                  <a:pt x="184" y="1714"/>
                </a:lnTo>
                <a:lnTo>
                  <a:pt x="191" y="1735"/>
                </a:lnTo>
                <a:lnTo>
                  <a:pt x="200" y="1754"/>
                </a:lnTo>
                <a:lnTo>
                  <a:pt x="210" y="1772"/>
                </a:lnTo>
                <a:lnTo>
                  <a:pt x="219" y="1791"/>
                </a:lnTo>
                <a:lnTo>
                  <a:pt x="227" y="1807"/>
                </a:lnTo>
                <a:lnTo>
                  <a:pt x="235" y="1825"/>
                </a:lnTo>
                <a:lnTo>
                  <a:pt x="245" y="1847"/>
                </a:lnTo>
                <a:lnTo>
                  <a:pt x="257" y="1872"/>
                </a:lnTo>
                <a:lnTo>
                  <a:pt x="270" y="1897"/>
                </a:lnTo>
                <a:lnTo>
                  <a:pt x="283" y="1918"/>
                </a:lnTo>
                <a:lnTo>
                  <a:pt x="300" y="1937"/>
                </a:lnTo>
                <a:lnTo>
                  <a:pt x="315" y="1948"/>
                </a:lnTo>
                <a:lnTo>
                  <a:pt x="331" y="1951"/>
                </a:lnTo>
                <a:lnTo>
                  <a:pt x="346" y="1950"/>
                </a:lnTo>
                <a:lnTo>
                  <a:pt x="358" y="1953"/>
                </a:lnTo>
                <a:lnTo>
                  <a:pt x="370" y="1959"/>
                </a:lnTo>
                <a:lnTo>
                  <a:pt x="379" y="1967"/>
                </a:lnTo>
                <a:lnTo>
                  <a:pt x="386" y="1977"/>
                </a:lnTo>
                <a:lnTo>
                  <a:pt x="392" y="1988"/>
                </a:lnTo>
                <a:lnTo>
                  <a:pt x="395" y="1999"/>
                </a:lnTo>
                <a:lnTo>
                  <a:pt x="396" y="2011"/>
                </a:lnTo>
                <a:lnTo>
                  <a:pt x="398" y="2016"/>
                </a:lnTo>
                <a:lnTo>
                  <a:pt x="401" y="2022"/>
                </a:lnTo>
                <a:lnTo>
                  <a:pt x="406" y="2028"/>
                </a:lnTo>
                <a:lnTo>
                  <a:pt x="413" y="2032"/>
                </a:lnTo>
                <a:lnTo>
                  <a:pt x="421" y="2037"/>
                </a:lnTo>
                <a:lnTo>
                  <a:pt x="430" y="2042"/>
                </a:lnTo>
                <a:lnTo>
                  <a:pt x="439" y="2044"/>
                </a:lnTo>
                <a:lnTo>
                  <a:pt x="449" y="2046"/>
                </a:lnTo>
                <a:lnTo>
                  <a:pt x="460" y="2047"/>
                </a:lnTo>
                <a:lnTo>
                  <a:pt x="470" y="2046"/>
                </a:lnTo>
                <a:lnTo>
                  <a:pt x="479" y="2044"/>
                </a:lnTo>
                <a:lnTo>
                  <a:pt x="489" y="2039"/>
                </a:lnTo>
                <a:lnTo>
                  <a:pt x="497" y="2034"/>
                </a:lnTo>
                <a:lnTo>
                  <a:pt x="504" y="2024"/>
                </a:lnTo>
                <a:lnTo>
                  <a:pt x="508" y="2013"/>
                </a:lnTo>
                <a:lnTo>
                  <a:pt x="512" y="1998"/>
                </a:lnTo>
                <a:lnTo>
                  <a:pt x="515" y="1969"/>
                </a:lnTo>
                <a:lnTo>
                  <a:pt x="519" y="1947"/>
                </a:lnTo>
                <a:lnTo>
                  <a:pt x="522" y="1930"/>
                </a:lnTo>
                <a:lnTo>
                  <a:pt x="524" y="1916"/>
                </a:lnTo>
                <a:lnTo>
                  <a:pt x="529" y="1906"/>
                </a:lnTo>
                <a:lnTo>
                  <a:pt x="534" y="1898"/>
                </a:lnTo>
                <a:lnTo>
                  <a:pt x="539" y="1891"/>
                </a:lnTo>
                <a:lnTo>
                  <a:pt x="547" y="1884"/>
                </a:lnTo>
                <a:lnTo>
                  <a:pt x="557" y="1865"/>
                </a:lnTo>
                <a:lnTo>
                  <a:pt x="555" y="1840"/>
                </a:lnTo>
                <a:lnTo>
                  <a:pt x="551" y="1816"/>
                </a:lnTo>
                <a:lnTo>
                  <a:pt x="554" y="1800"/>
                </a:lnTo>
                <a:lnTo>
                  <a:pt x="561" y="1792"/>
                </a:lnTo>
                <a:lnTo>
                  <a:pt x="570" y="1779"/>
                </a:lnTo>
                <a:lnTo>
                  <a:pt x="582" y="1762"/>
                </a:lnTo>
                <a:lnTo>
                  <a:pt x="595" y="1741"/>
                </a:lnTo>
                <a:lnTo>
                  <a:pt x="605" y="1718"/>
                </a:lnTo>
                <a:lnTo>
                  <a:pt x="614" y="1695"/>
                </a:lnTo>
                <a:lnTo>
                  <a:pt x="620" y="1672"/>
                </a:lnTo>
                <a:lnTo>
                  <a:pt x="621" y="1650"/>
                </a:lnTo>
                <a:lnTo>
                  <a:pt x="622" y="1629"/>
                </a:lnTo>
                <a:lnTo>
                  <a:pt x="630" y="1607"/>
                </a:lnTo>
                <a:lnTo>
                  <a:pt x="642" y="1587"/>
                </a:lnTo>
                <a:lnTo>
                  <a:pt x="658" y="1567"/>
                </a:lnTo>
                <a:lnTo>
                  <a:pt x="675" y="1550"/>
                </a:lnTo>
                <a:lnTo>
                  <a:pt x="692" y="1536"/>
                </a:lnTo>
                <a:lnTo>
                  <a:pt x="707" y="1528"/>
                </a:lnTo>
                <a:lnTo>
                  <a:pt x="718" y="1524"/>
                </a:lnTo>
                <a:lnTo>
                  <a:pt x="728" y="1523"/>
                </a:lnTo>
                <a:lnTo>
                  <a:pt x="743" y="1519"/>
                </a:lnTo>
                <a:lnTo>
                  <a:pt x="760" y="1511"/>
                </a:lnTo>
                <a:lnTo>
                  <a:pt x="777" y="1498"/>
                </a:lnTo>
                <a:lnTo>
                  <a:pt x="795" y="1482"/>
                </a:lnTo>
                <a:lnTo>
                  <a:pt x="814" y="1461"/>
                </a:lnTo>
                <a:lnTo>
                  <a:pt x="831" y="1436"/>
                </a:lnTo>
                <a:lnTo>
                  <a:pt x="846" y="1405"/>
                </a:lnTo>
                <a:lnTo>
                  <a:pt x="858" y="1375"/>
                </a:lnTo>
                <a:lnTo>
                  <a:pt x="867" y="1354"/>
                </a:lnTo>
                <a:lnTo>
                  <a:pt x="875" y="1338"/>
                </a:lnTo>
                <a:lnTo>
                  <a:pt x="881" y="1327"/>
                </a:lnTo>
                <a:lnTo>
                  <a:pt x="888" y="1320"/>
                </a:lnTo>
                <a:lnTo>
                  <a:pt x="893" y="1316"/>
                </a:lnTo>
                <a:lnTo>
                  <a:pt x="901" y="1312"/>
                </a:lnTo>
                <a:lnTo>
                  <a:pt x="912" y="1309"/>
                </a:lnTo>
                <a:lnTo>
                  <a:pt x="919" y="1305"/>
                </a:lnTo>
                <a:lnTo>
                  <a:pt x="929" y="1299"/>
                </a:lnTo>
                <a:lnTo>
                  <a:pt x="943" y="1289"/>
                </a:lnTo>
                <a:lnTo>
                  <a:pt x="958" y="1279"/>
                </a:lnTo>
                <a:lnTo>
                  <a:pt x="974" y="1265"/>
                </a:lnTo>
                <a:lnTo>
                  <a:pt x="991" y="1251"/>
                </a:lnTo>
                <a:lnTo>
                  <a:pt x="1009" y="1236"/>
                </a:lnTo>
                <a:lnTo>
                  <a:pt x="1027" y="1220"/>
                </a:lnTo>
                <a:lnTo>
                  <a:pt x="1045" y="1204"/>
                </a:lnTo>
                <a:lnTo>
                  <a:pt x="1062" y="1188"/>
                </a:lnTo>
                <a:lnTo>
                  <a:pt x="1078" y="1173"/>
                </a:lnTo>
                <a:lnTo>
                  <a:pt x="1092" y="1158"/>
                </a:lnTo>
                <a:lnTo>
                  <a:pt x="1103" y="1143"/>
                </a:lnTo>
                <a:lnTo>
                  <a:pt x="1111" y="1130"/>
                </a:lnTo>
                <a:lnTo>
                  <a:pt x="1117" y="1120"/>
                </a:lnTo>
                <a:lnTo>
                  <a:pt x="1119" y="1111"/>
                </a:lnTo>
                <a:lnTo>
                  <a:pt x="1116" y="1097"/>
                </a:lnTo>
                <a:lnTo>
                  <a:pt x="1104" y="1087"/>
                </a:lnTo>
                <a:lnTo>
                  <a:pt x="1088" y="1080"/>
                </a:lnTo>
                <a:lnTo>
                  <a:pt x="1070" y="1077"/>
                </a:lnTo>
                <a:lnTo>
                  <a:pt x="1048" y="1077"/>
                </a:lnTo>
                <a:lnTo>
                  <a:pt x="1027" y="1082"/>
                </a:lnTo>
                <a:lnTo>
                  <a:pt x="1007" y="1088"/>
                </a:lnTo>
                <a:lnTo>
                  <a:pt x="991" y="1098"/>
                </a:lnTo>
                <a:lnTo>
                  <a:pt x="983" y="1105"/>
                </a:lnTo>
                <a:lnTo>
                  <a:pt x="983" y="1102"/>
                </a:lnTo>
                <a:lnTo>
                  <a:pt x="988" y="1093"/>
                </a:lnTo>
                <a:lnTo>
                  <a:pt x="995" y="1081"/>
                </a:lnTo>
                <a:lnTo>
                  <a:pt x="999" y="1066"/>
                </a:lnTo>
                <a:lnTo>
                  <a:pt x="998" y="1053"/>
                </a:lnTo>
                <a:lnTo>
                  <a:pt x="989" y="1043"/>
                </a:lnTo>
                <a:lnTo>
                  <a:pt x="967" y="1039"/>
                </a:lnTo>
                <a:lnTo>
                  <a:pt x="958" y="1038"/>
                </a:lnTo>
                <a:lnTo>
                  <a:pt x="961" y="1034"/>
                </a:lnTo>
                <a:lnTo>
                  <a:pt x="975" y="1028"/>
                </a:lnTo>
                <a:lnTo>
                  <a:pt x="994" y="1022"/>
                </a:lnTo>
                <a:lnTo>
                  <a:pt x="1015" y="1019"/>
                </a:lnTo>
                <a:lnTo>
                  <a:pt x="1035" y="1017"/>
                </a:lnTo>
                <a:lnTo>
                  <a:pt x="1051" y="1020"/>
                </a:lnTo>
                <a:lnTo>
                  <a:pt x="1058" y="1028"/>
                </a:lnTo>
                <a:lnTo>
                  <a:pt x="1063" y="1037"/>
                </a:lnTo>
                <a:lnTo>
                  <a:pt x="1071" y="1043"/>
                </a:lnTo>
                <a:lnTo>
                  <a:pt x="1082" y="1045"/>
                </a:lnTo>
                <a:lnTo>
                  <a:pt x="1094" y="1043"/>
                </a:lnTo>
                <a:lnTo>
                  <a:pt x="1105" y="1038"/>
                </a:lnTo>
                <a:lnTo>
                  <a:pt x="1116" y="1030"/>
                </a:lnTo>
                <a:lnTo>
                  <a:pt x="1123" y="1019"/>
                </a:lnTo>
                <a:lnTo>
                  <a:pt x="1125" y="1004"/>
                </a:lnTo>
                <a:lnTo>
                  <a:pt x="1124" y="989"/>
                </a:lnTo>
                <a:lnTo>
                  <a:pt x="1120" y="976"/>
                </a:lnTo>
                <a:lnTo>
                  <a:pt x="1115" y="966"/>
                </a:lnTo>
                <a:lnTo>
                  <a:pt x="1107" y="955"/>
                </a:lnTo>
                <a:lnTo>
                  <a:pt x="1096" y="946"/>
                </a:lnTo>
                <a:lnTo>
                  <a:pt x="1085" y="937"/>
                </a:lnTo>
                <a:lnTo>
                  <a:pt x="1070" y="929"/>
                </a:lnTo>
                <a:lnTo>
                  <a:pt x="1052" y="920"/>
                </a:lnTo>
                <a:lnTo>
                  <a:pt x="1036" y="913"/>
                </a:lnTo>
                <a:lnTo>
                  <a:pt x="1022" y="909"/>
                </a:lnTo>
                <a:lnTo>
                  <a:pt x="1013" y="908"/>
                </a:lnTo>
                <a:lnTo>
                  <a:pt x="1007" y="908"/>
                </a:lnTo>
                <a:lnTo>
                  <a:pt x="1003" y="908"/>
                </a:lnTo>
                <a:lnTo>
                  <a:pt x="1002" y="907"/>
                </a:lnTo>
                <a:lnTo>
                  <a:pt x="1002" y="903"/>
                </a:lnTo>
                <a:lnTo>
                  <a:pt x="1003" y="896"/>
                </a:lnTo>
                <a:lnTo>
                  <a:pt x="1009" y="891"/>
                </a:lnTo>
                <a:lnTo>
                  <a:pt x="1018" y="891"/>
                </a:lnTo>
                <a:lnTo>
                  <a:pt x="1029" y="893"/>
                </a:lnTo>
                <a:lnTo>
                  <a:pt x="1042" y="896"/>
                </a:lnTo>
                <a:lnTo>
                  <a:pt x="1051" y="899"/>
                </a:lnTo>
                <a:lnTo>
                  <a:pt x="1058" y="898"/>
                </a:lnTo>
                <a:lnTo>
                  <a:pt x="1059" y="892"/>
                </a:lnTo>
                <a:lnTo>
                  <a:pt x="1052" y="878"/>
                </a:lnTo>
                <a:lnTo>
                  <a:pt x="1041" y="862"/>
                </a:lnTo>
                <a:lnTo>
                  <a:pt x="1030" y="848"/>
                </a:lnTo>
                <a:lnTo>
                  <a:pt x="1021" y="838"/>
                </a:lnTo>
                <a:lnTo>
                  <a:pt x="1014" y="830"/>
                </a:lnTo>
                <a:lnTo>
                  <a:pt x="1010" y="823"/>
                </a:lnTo>
                <a:lnTo>
                  <a:pt x="1009" y="818"/>
                </a:lnTo>
                <a:lnTo>
                  <a:pt x="1013" y="815"/>
                </a:lnTo>
                <a:lnTo>
                  <a:pt x="1021" y="812"/>
                </a:lnTo>
                <a:lnTo>
                  <a:pt x="1033" y="808"/>
                </a:lnTo>
                <a:lnTo>
                  <a:pt x="1043" y="801"/>
                </a:lnTo>
                <a:lnTo>
                  <a:pt x="1051" y="790"/>
                </a:lnTo>
                <a:lnTo>
                  <a:pt x="1059" y="780"/>
                </a:lnTo>
                <a:lnTo>
                  <a:pt x="1064" y="767"/>
                </a:lnTo>
                <a:lnTo>
                  <a:pt x="1067" y="756"/>
                </a:lnTo>
                <a:lnTo>
                  <a:pt x="1067" y="744"/>
                </a:lnTo>
                <a:lnTo>
                  <a:pt x="1064" y="734"/>
                </a:lnTo>
                <a:lnTo>
                  <a:pt x="1062" y="725"/>
                </a:lnTo>
                <a:lnTo>
                  <a:pt x="1063" y="716"/>
                </a:lnTo>
                <a:lnTo>
                  <a:pt x="1066" y="706"/>
                </a:lnTo>
                <a:lnTo>
                  <a:pt x="1071" y="698"/>
                </a:lnTo>
                <a:lnTo>
                  <a:pt x="1074" y="689"/>
                </a:lnTo>
                <a:lnTo>
                  <a:pt x="1075" y="680"/>
                </a:lnTo>
                <a:lnTo>
                  <a:pt x="1072" y="672"/>
                </a:lnTo>
                <a:lnTo>
                  <a:pt x="1064" y="663"/>
                </a:lnTo>
                <a:lnTo>
                  <a:pt x="1056" y="655"/>
                </a:lnTo>
                <a:lnTo>
                  <a:pt x="1051" y="646"/>
                </a:lnTo>
                <a:lnTo>
                  <a:pt x="1051" y="640"/>
                </a:lnTo>
                <a:lnTo>
                  <a:pt x="1052" y="632"/>
                </a:lnTo>
                <a:lnTo>
                  <a:pt x="1054" y="625"/>
                </a:lnTo>
                <a:lnTo>
                  <a:pt x="1055" y="618"/>
                </a:lnTo>
                <a:lnTo>
                  <a:pt x="1052" y="610"/>
                </a:lnTo>
                <a:lnTo>
                  <a:pt x="1045" y="602"/>
                </a:lnTo>
                <a:lnTo>
                  <a:pt x="1034" y="592"/>
                </a:lnTo>
                <a:lnTo>
                  <a:pt x="1020" y="582"/>
                </a:lnTo>
                <a:lnTo>
                  <a:pt x="1005" y="570"/>
                </a:lnTo>
                <a:lnTo>
                  <a:pt x="990" y="559"/>
                </a:lnTo>
                <a:lnTo>
                  <a:pt x="980" y="547"/>
                </a:lnTo>
                <a:lnTo>
                  <a:pt x="974" y="535"/>
                </a:lnTo>
                <a:lnTo>
                  <a:pt x="975" y="523"/>
                </a:lnTo>
                <a:lnTo>
                  <a:pt x="986" y="512"/>
                </a:lnTo>
                <a:lnTo>
                  <a:pt x="998" y="501"/>
                </a:lnTo>
                <a:lnTo>
                  <a:pt x="1006" y="491"/>
                </a:lnTo>
                <a:lnTo>
                  <a:pt x="1010" y="482"/>
                </a:lnTo>
                <a:lnTo>
                  <a:pt x="1010" y="474"/>
                </a:lnTo>
                <a:lnTo>
                  <a:pt x="1006" y="468"/>
                </a:lnTo>
                <a:lnTo>
                  <a:pt x="999" y="463"/>
                </a:lnTo>
                <a:lnTo>
                  <a:pt x="990" y="460"/>
                </a:lnTo>
                <a:lnTo>
                  <a:pt x="979" y="459"/>
                </a:lnTo>
                <a:lnTo>
                  <a:pt x="969" y="456"/>
                </a:lnTo>
                <a:lnTo>
                  <a:pt x="964" y="452"/>
                </a:lnTo>
                <a:lnTo>
                  <a:pt x="960" y="444"/>
                </a:lnTo>
                <a:lnTo>
                  <a:pt x="958" y="436"/>
                </a:lnTo>
                <a:lnTo>
                  <a:pt x="956" y="428"/>
                </a:lnTo>
                <a:lnTo>
                  <a:pt x="952" y="421"/>
                </a:lnTo>
                <a:lnTo>
                  <a:pt x="946" y="416"/>
                </a:lnTo>
                <a:lnTo>
                  <a:pt x="937" y="416"/>
                </a:lnTo>
                <a:lnTo>
                  <a:pt x="920" y="405"/>
                </a:lnTo>
                <a:lnTo>
                  <a:pt x="913" y="371"/>
                </a:lnTo>
                <a:lnTo>
                  <a:pt x="912" y="328"/>
                </a:lnTo>
                <a:lnTo>
                  <a:pt x="912" y="290"/>
                </a:lnTo>
                <a:lnTo>
                  <a:pt x="914" y="263"/>
                </a:lnTo>
                <a:lnTo>
                  <a:pt x="920" y="240"/>
                </a:lnTo>
                <a:lnTo>
                  <a:pt x="922" y="219"/>
                </a:lnTo>
                <a:lnTo>
                  <a:pt x="919" y="195"/>
                </a:lnTo>
                <a:lnTo>
                  <a:pt x="917" y="173"/>
                </a:lnTo>
                <a:lnTo>
                  <a:pt x="924" y="146"/>
                </a:lnTo>
                <a:lnTo>
                  <a:pt x="934" y="120"/>
                </a:lnTo>
                <a:lnTo>
                  <a:pt x="939" y="95"/>
                </a:lnTo>
                <a:lnTo>
                  <a:pt x="939" y="84"/>
                </a:lnTo>
                <a:lnTo>
                  <a:pt x="937" y="75"/>
                </a:lnTo>
                <a:lnTo>
                  <a:pt x="932" y="68"/>
                </a:lnTo>
                <a:lnTo>
                  <a:pt x="924" y="62"/>
                </a:lnTo>
                <a:lnTo>
                  <a:pt x="917" y="60"/>
                </a:lnTo>
                <a:lnTo>
                  <a:pt x="911" y="59"/>
                </a:lnTo>
                <a:lnTo>
                  <a:pt x="904" y="59"/>
                </a:lnTo>
                <a:lnTo>
                  <a:pt x="898" y="59"/>
                </a:lnTo>
                <a:lnTo>
                  <a:pt x="889" y="62"/>
                </a:lnTo>
                <a:lnTo>
                  <a:pt x="879" y="68"/>
                </a:lnTo>
                <a:lnTo>
                  <a:pt x="871" y="76"/>
                </a:lnTo>
                <a:lnTo>
                  <a:pt x="863" y="84"/>
                </a:lnTo>
                <a:lnTo>
                  <a:pt x="856" y="93"/>
                </a:lnTo>
                <a:lnTo>
                  <a:pt x="851" y="104"/>
                </a:lnTo>
                <a:lnTo>
                  <a:pt x="845" y="113"/>
                </a:lnTo>
                <a:lnTo>
                  <a:pt x="839" y="122"/>
                </a:lnTo>
                <a:lnTo>
                  <a:pt x="832" y="133"/>
                </a:lnTo>
                <a:lnTo>
                  <a:pt x="826" y="140"/>
                </a:lnTo>
                <a:lnTo>
                  <a:pt x="821" y="143"/>
                </a:lnTo>
                <a:lnTo>
                  <a:pt x="816" y="144"/>
                </a:lnTo>
                <a:lnTo>
                  <a:pt x="813" y="143"/>
                </a:lnTo>
                <a:lnTo>
                  <a:pt x="809" y="140"/>
                </a:lnTo>
                <a:lnTo>
                  <a:pt x="806" y="133"/>
                </a:lnTo>
                <a:lnTo>
                  <a:pt x="803" y="122"/>
                </a:lnTo>
                <a:lnTo>
                  <a:pt x="800" y="114"/>
                </a:lnTo>
                <a:lnTo>
                  <a:pt x="795" y="110"/>
                </a:lnTo>
                <a:lnTo>
                  <a:pt x="790" y="111"/>
                </a:lnTo>
                <a:lnTo>
                  <a:pt x="783" y="114"/>
                </a:lnTo>
                <a:lnTo>
                  <a:pt x="776" y="120"/>
                </a:lnTo>
                <a:lnTo>
                  <a:pt x="769" y="128"/>
                </a:lnTo>
                <a:lnTo>
                  <a:pt x="761" y="137"/>
                </a:lnTo>
                <a:lnTo>
                  <a:pt x="754" y="146"/>
                </a:lnTo>
                <a:lnTo>
                  <a:pt x="750" y="151"/>
                </a:lnTo>
                <a:lnTo>
                  <a:pt x="750" y="149"/>
                </a:lnTo>
                <a:lnTo>
                  <a:pt x="753" y="142"/>
                </a:lnTo>
                <a:lnTo>
                  <a:pt x="755" y="133"/>
                </a:lnTo>
                <a:lnTo>
                  <a:pt x="754" y="121"/>
                </a:lnTo>
                <a:lnTo>
                  <a:pt x="749" y="112"/>
                </a:lnTo>
                <a:lnTo>
                  <a:pt x="738" y="106"/>
                </a:lnTo>
                <a:lnTo>
                  <a:pt x="718" y="105"/>
                </a:lnTo>
                <a:close/>
              </a:path>
            </a:pathLst>
          </a:custGeom>
          <a:solidFill>
            <a:schemeClr val="bg1"/>
          </a:solidFill>
          <a:ln w="9525">
            <a:solidFill>
              <a:schemeClr val="bg2"/>
            </a:solidFill>
            <a:round/>
            <a:headEnd/>
            <a:tailEnd/>
          </a:ln>
        </p:spPr>
        <p:txBody>
          <a:bodyPr/>
          <a:lstStyle/>
          <a:p>
            <a:endParaRPr lang="el-GR"/>
          </a:p>
        </p:txBody>
      </p:sp>
      <p:sp>
        <p:nvSpPr>
          <p:cNvPr id="14493" name="Freeform 426"/>
          <p:cNvSpPr>
            <a:spLocks/>
          </p:cNvSpPr>
          <p:nvPr/>
        </p:nvSpPr>
        <p:spPr bwMode="auto">
          <a:xfrm>
            <a:off x="1751013" y="2073275"/>
            <a:ext cx="41275" cy="36513"/>
          </a:xfrm>
          <a:custGeom>
            <a:avLst/>
            <a:gdLst>
              <a:gd name="T0" fmla="*/ 2147483647 w 40"/>
              <a:gd name="T1" fmla="*/ 2147483647 h 36"/>
              <a:gd name="T2" fmla="*/ 2147483647 w 40"/>
              <a:gd name="T3" fmla="*/ 2147483647 h 36"/>
              <a:gd name="T4" fmla="*/ 2147483647 w 40"/>
              <a:gd name="T5" fmla="*/ 2147483647 h 36"/>
              <a:gd name="T6" fmla="*/ 2147483647 w 40"/>
              <a:gd name="T7" fmla="*/ 2147483647 h 36"/>
              <a:gd name="T8" fmla="*/ 2147483647 w 40"/>
              <a:gd name="T9" fmla="*/ 2147483647 h 36"/>
              <a:gd name="T10" fmla="*/ 2147483647 w 40"/>
              <a:gd name="T11" fmla="*/ 2147483647 h 36"/>
              <a:gd name="T12" fmla="*/ 2147483647 w 40"/>
              <a:gd name="T13" fmla="*/ 2147483647 h 36"/>
              <a:gd name="T14" fmla="*/ 2147483647 w 40"/>
              <a:gd name="T15" fmla="*/ 2147483647 h 36"/>
              <a:gd name="T16" fmla="*/ 2147483647 w 40"/>
              <a:gd name="T17" fmla="*/ 2147483647 h 36"/>
              <a:gd name="T18" fmla="*/ 2147483647 w 40"/>
              <a:gd name="T19" fmla="*/ 2147483647 h 36"/>
              <a:gd name="T20" fmla="*/ 2147483647 w 40"/>
              <a:gd name="T21" fmla="*/ 2147483647 h 36"/>
              <a:gd name="T22" fmla="*/ 2147483647 w 40"/>
              <a:gd name="T23" fmla="*/ 2147483647 h 36"/>
              <a:gd name="T24" fmla="*/ 2147483647 w 40"/>
              <a:gd name="T25" fmla="*/ 2147483647 h 36"/>
              <a:gd name="T26" fmla="*/ 2147483647 w 40"/>
              <a:gd name="T27" fmla="*/ 2147483647 h 36"/>
              <a:gd name="T28" fmla="*/ 0 w 40"/>
              <a:gd name="T29" fmla="*/ 2147483647 h 36"/>
              <a:gd name="T30" fmla="*/ 2147483647 w 40"/>
              <a:gd name="T31" fmla="*/ 2147483647 h 36"/>
              <a:gd name="T32" fmla="*/ 2147483647 w 40"/>
              <a:gd name="T33" fmla="*/ 2147483647 h 36"/>
              <a:gd name="T34" fmla="*/ 2147483647 w 40"/>
              <a:gd name="T35" fmla="*/ 2147483647 h 36"/>
              <a:gd name="T36" fmla="*/ 2147483647 w 40"/>
              <a:gd name="T37" fmla="*/ 2147483647 h 36"/>
              <a:gd name="T38" fmla="*/ 2147483647 w 40"/>
              <a:gd name="T39" fmla="*/ 0 h 36"/>
              <a:gd name="T40" fmla="*/ 2147483647 w 40"/>
              <a:gd name="T41" fmla="*/ 2147483647 h 36"/>
              <a:gd name="T42" fmla="*/ 2147483647 w 40"/>
              <a:gd name="T43" fmla="*/ 2147483647 h 36"/>
              <a:gd name="T44" fmla="*/ 2147483647 w 40"/>
              <a:gd name="T45" fmla="*/ 2147483647 h 36"/>
              <a:gd name="T46" fmla="*/ 2147483647 w 40"/>
              <a:gd name="T47" fmla="*/ 2147483647 h 36"/>
              <a:gd name="T48" fmla="*/ 2147483647 w 40"/>
              <a:gd name="T49" fmla="*/ 2147483647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0"/>
              <a:gd name="T76" fmla="*/ 0 h 36"/>
              <a:gd name="T77" fmla="*/ 40 w 40"/>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0" h="36">
                <a:moveTo>
                  <a:pt x="39" y="19"/>
                </a:moveTo>
                <a:lnTo>
                  <a:pt x="38" y="21"/>
                </a:lnTo>
                <a:lnTo>
                  <a:pt x="35" y="25"/>
                </a:lnTo>
                <a:lnTo>
                  <a:pt x="31" y="29"/>
                </a:lnTo>
                <a:lnTo>
                  <a:pt x="27" y="33"/>
                </a:lnTo>
                <a:lnTo>
                  <a:pt x="23" y="35"/>
                </a:lnTo>
                <a:lnTo>
                  <a:pt x="18" y="36"/>
                </a:lnTo>
                <a:lnTo>
                  <a:pt x="13" y="36"/>
                </a:lnTo>
                <a:lnTo>
                  <a:pt x="12" y="36"/>
                </a:lnTo>
                <a:lnTo>
                  <a:pt x="11" y="35"/>
                </a:lnTo>
                <a:lnTo>
                  <a:pt x="10" y="33"/>
                </a:lnTo>
                <a:lnTo>
                  <a:pt x="8" y="31"/>
                </a:lnTo>
                <a:lnTo>
                  <a:pt x="4" y="27"/>
                </a:lnTo>
                <a:lnTo>
                  <a:pt x="1" y="24"/>
                </a:lnTo>
                <a:lnTo>
                  <a:pt x="0" y="19"/>
                </a:lnTo>
                <a:lnTo>
                  <a:pt x="1" y="16"/>
                </a:lnTo>
                <a:lnTo>
                  <a:pt x="7" y="11"/>
                </a:lnTo>
                <a:lnTo>
                  <a:pt x="12" y="6"/>
                </a:lnTo>
                <a:lnTo>
                  <a:pt x="16" y="2"/>
                </a:lnTo>
                <a:lnTo>
                  <a:pt x="19" y="0"/>
                </a:lnTo>
                <a:lnTo>
                  <a:pt x="24" y="1"/>
                </a:lnTo>
                <a:lnTo>
                  <a:pt x="31" y="3"/>
                </a:lnTo>
                <a:lnTo>
                  <a:pt x="37" y="6"/>
                </a:lnTo>
                <a:lnTo>
                  <a:pt x="40" y="11"/>
                </a:lnTo>
                <a:lnTo>
                  <a:pt x="39" y="19"/>
                </a:lnTo>
                <a:close/>
              </a:path>
            </a:pathLst>
          </a:custGeom>
          <a:solidFill>
            <a:schemeClr val="bg1"/>
          </a:solidFill>
          <a:ln w="9525">
            <a:solidFill>
              <a:schemeClr val="bg2"/>
            </a:solidFill>
            <a:round/>
            <a:headEnd/>
            <a:tailEnd/>
          </a:ln>
        </p:spPr>
        <p:txBody>
          <a:bodyPr/>
          <a:lstStyle/>
          <a:p>
            <a:endParaRPr lang="el-GR"/>
          </a:p>
        </p:txBody>
      </p:sp>
      <p:sp>
        <p:nvSpPr>
          <p:cNvPr id="14494" name="Freeform 427"/>
          <p:cNvSpPr>
            <a:spLocks/>
          </p:cNvSpPr>
          <p:nvPr/>
        </p:nvSpPr>
        <p:spPr bwMode="auto">
          <a:xfrm>
            <a:off x="2103438" y="2368550"/>
            <a:ext cx="0" cy="4763"/>
          </a:xfrm>
          <a:custGeom>
            <a:avLst/>
            <a:gdLst>
              <a:gd name="T0" fmla="*/ 0 w 1"/>
              <a:gd name="T1" fmla="*/ 2147483647 h 4"/>
              <a:gd name="T2" fmla="*/ 0 w 1"/>
              <a:gd name="T3" fmla="*/ 2147483647 h 4"/>
              <a:gd name="T4" fmla="*/ 0 w 1"/>
              <a:gd name="T5" fmla="*/ 2147483647 h 4"/>
              <a:gd name="T6" fmla="*/ 0 w 1"/>
              <a:gd name="T7" fmla="*/ 0 h 4"/>
              <a:gd name="T8" fmla="*/ 0 w 1"/>
              <a:gd name="T9" fmla="*/ 0 h 4"/>
              <a:gd name="T10" fmla="*/ 0 w 1"/>
              <a:gd name="T11" fmla="*/ 2147483647 h 4"/>
              <a:gd name="T12" fmla="*/ 0 w 1"/>
              <a:gd name="T13" fmla="*/ 2147483647 h 4"/>
              <a:gd name="T14" fmla="*/ 0 w 1"/>
              <a:gd name="T15" fmla="*/ 2147483647 h 4"/>
              <a:gd name="T16" fmla="*/ 0 w 1"/>
              <a:gd name="T17" fmla="*/ 2147483647 h 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
              <a:gd name="T28" fmla="*/ 0 h 4"/>
              <a:gd name="T29" fmla="*/ 0 w 1"/>
              <a:gd name="T30" fmla="*/ 4 h 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 h="4">
                <a:moveTo>
                  <a:pt x="1" y="2"/>
                </a:moveTo>
                <a:lnTo>
                  <a:pt x="1" y="1"/>
                </a:lnTo>
                <a:lnTo>
                  <a:pt x="0" y="0"/>
                </a:lnTo>
                <a:lnTo>
                  <a:pt x="1" y="2"/>
                </a:lnTo>
                <a:lnTo>
                  <a:pt x="1" y="4"/>
                </a:lnTo>
                <a:lnTo>
                  <a:pt x="1" y="2"/>
                </a:lnTo>
                <a:close/>
              </a:path>
            </a:pathLst>
          </a:custGeom>
          <a:solidFill>
            <a:schemeClr val="bg1"/>
          </a:solidFill>
          <a:ln w="9525">
            <a:solidFill>
              <a:schemeClr val="bg2"/>
            </a:solidFill>
            <a:round/>
            <a:headEnd/>
            <a:tailEnd/>
          </a:ln>
        </p:spPr>
        <p:txBody>
          <a:bodyPr/>
          <a:lstStyle/>
          <a:p>
            <a:endParaRPr lang="el-GR"/>
          </a:p>
        </p:txBody>
      </p:sp>
      <p:sp>
        <p:nvSpPr>
          <p:cNvPr id="14495" name="Freeform 428"/>
          <p:cNvSpPr>
            <a:spLocks/>
          </p:cNvSpPr>
          <p:nvPr/>
        </p:nvSpPr>
        <p:spPr bwMode="auto">
          <a:xfrm>
            <a:off x="2460625" y="2401888"/>
            <a:ext cx="3175" cy="6350"/>
          </a:xfrm>
          <a:custGeom>
            <a:avLst/>
            <a:gdLst>
              <a:gd name="T0" fmla="*/ 2147483647 w 5"/>
              <a:gd name="T1" fmla="*/ 2147483647 h 8"/>
              <a:gd name="T2" fmla="*/ 2147483647 w 5"/>
              <a:gd name="T3" fmla="*/ 2147483647 h 8"/>
              <a:gd name="T4" fmla="*/ 2147483647 w 5"/>
              <a:gd name="T5" fmla="*/ 2147483647 h 8"/>
              <a:gd name="T6" fmla="*/ 2147483647 w 5"/>
              <a:gd name="T7" fmla="*/ 2147483647 h 8"/>
              <a:gd name="T8" fmla="*/ 2147483647 w 5"/>
              <a:gd name="T9" fmla="*/ 0 h 8"/>
              <a:gd name="T10" fmla="*/ 0 w 5"/>
              <a:gd name="T11" fmla="*/ 0 h 8"/>
              <a:gd name="T12" fmla="*/ 0 w 5"/>
              <a:gd name="T13" fmla="*/ 2147483647 h 8"/>
              <a:gd name="T14" fmla="*/ 2147483647 w 5"/>
              <a:gd name="T15" fmla="*/ 2147483647 h 8"/>
              <a:gd name="T16" fmla="*/ 2147483647 w 5"/>
              <a:gd name="T17" fmla="*/ 2147483647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
              <a:gd name="T28" fmla="*/ 0 h 8"/>
              <a:gd name="T29" fmla="*/ 5 w 5"/>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 h="8">
                <a:moveTo>
                  <a:pt x="5" y="8"/>
                </a:moveTo>
                <a:lnTo>
                  <a:pt x="5" y="6"/>
                </a:lnTo>
                <a:lnTo>
                  <a:pt x="5" y="5"/>
                </a:lnTo>
                <a:lnTo>
                  <a:pt x="5" y="2"/>
                </a:lnTo>
                <a:lnTo>
                  <a:pt x="3" y="0"/>
                </a:lnTo>
                <a:lnTo>
                  <a:pt x="0" y="0"/>
                </a:lnTo>
                <a:lnTo>
                  <a:pt x="0" y="1"/>
                </a:lnTo>
                <a:lnTo>
                  <a:pt x="2" y="5"/>
                </a:lnTo>
                <a:lnTo>
                  <a:pt x="5" y="8"/>
                </a:lnTo>
                <a:close/>
              </a:path>
            </a:pathLst>
          </a:custGeom>
          <a:solidFill>
            <a:schemeClr val="bg1"/>
          </a:solidFill>
          <a:ln w="9525">
            <a:solidFill>
              <a:schemeClr val="bg2"/>
            </a:solidFill>
            <a:round/>
            <a:headEnd/>
            <a:tailEnd/>
          </a:ln>
        </p:spPr>
        <p:txBody>
          <a:bodyPr/>
          <a:lstStyle/>
          <a:p>
            <a:endParaRPr lang="el-GR"/>
          </a:p>
        </p:txBody>
      </p:sp>
      <p:sp>
        <p:nvSpPr>
          <p:cNvPr id="14496" name="Freeform 429"/>
          <p:cNvSpPr>
            <a:spLocks/>
          </p:cNvSpPr>
          <p:nvPr/>
        </p:nvSpPr>
        <p:spPr bwMode="auto">
          <a:xfrm>
            <a:off x="2109788" y="1984375"/>
            <a:ext cx="14287" cy="14288"/>
          </a:xfrm>
          <a:custGeom>
            <a:avLst/>
            <a:gdLst>
              <a:gd name="T0" fmla="*/ 2147483647 w 14"/>
              <a:gd name="T1" fmla="*/ 2147483647 h 15"/>
              <a:gd name="T2" fmla="*/ 2147483647 w 14"/>
              <a:gd name="T3" fmla="*/ 2147483647 h 15"/>
              <a:gd name="T4" fmla="*/ 2147483647 w 14"/>
              <a:gd name="T5" fmla="*/ 2147483647 h 15"/>
              <a:gd name="T6" fmla="*/ 2147483647 w 14"/>
              <a:gd name="T7" fmla="*/ 2147483647 h 15"/>
              <a:gd name="T8" fmla="*/ 2147483647 w 14"/>
              <a:gd name="T9" fmla="*/ 2147483647 h 15"/>
              <a:gd name="T10" fmla="*/ 2147483647 w 14"/>
              <a:gd name="T11" fmla="*/ 2147483647 h 15"/>
              <a:gd name="T12" fmla="*/ 2147483647 w 14"/>
              <a:gd name="T13" fmla="*/ 2147483647 h 15"/>
              <a:gd name="T14" fmla="*/ 2147483647 w 14"/>
              <a:gd name="T15" fmla="*/ 2147483647 h 15"/>
              <a:gd name="T16" fmla="*/ 2147483647 w 14"/>
              <a:gd name="T17" fmla="*/ 0 h 15"/>
              <a:gd name="T18" fmla="*/ 2147483647 w 14"/>
              <a:gd name="T19" fmla="*/ 2147483647 h 15"/>
              <a:gd name="T20" fmla="*/ 2147483647 w 14"/>
              <a:gd name="T21" fmla="*/ 2147483647 h 15"/>
              <a:gd name="T22" fmla="*/ 2147483647 w 14"/>
              <a:gd name="T23" fmla="*/ 2147483647 h 15"/>
              <a:gd name="T24" fmla="*/ 0 w 14"/>
              <a:gd name="T25" fmla="*/ 2147483647 h 15"/>
              <a:gd name="T26" fmla="*/ 2147483647 w 14"/>
              <a:gd name="T27" fmla="*/ 2147483647 h 15"/>
              <a:gd name="T28" fmla="*/ 2147483647 w 14"/>
              <a:gd name="T29" fmla="*/ 2147483647 h 15"/>
              <a:gd name="T30" fmla="*/ 2147483647 w 14"/>
              <a:gd name="T31" fmla="*/ 2147483647 h 15"/>
              <a:gd name="T32" fmla="*/ 2147483647 w 14"/>
              <a:gd name="T33" fmla="*/ 2147483647 h 1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
              <a:gd name="T52" fmla="*/ 0 h 15"/>
              <a:gd name="T53" fmla="*/ 14 w 14"/>
              <a:gd name="T54" fmla="*/ 15 h 1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 h="15">
                <a:moveTo>
                  <a:pt x="2" y="7"/>
                </a:moveTo>
                <a:lnTo>
                  <a:pt x="9" y="13"/>
                </a:lnTo>
                <a:lnTo>
                  <a:pt x="14" y="15"/>
                </a:lnTo>
                <a:lnTo>
                  <a:pt x="14" y="14"/>
                </a:lnTo>
                <a:lnTo>
                  <a:pt x="10" y="7"/>
                </a:lnTo>
                <a:lnTo>
                  <a:pt x="9" y="5"/>
                </a:lnTo>
                <a:lnTo>
                  <a:pt x="9" y="3"/>
                </a:lnTo>
                <a:lnTo>
                  <a:pt x="8" y="1"/>
                </a:lnTo>
                <a:lnTo>
                  <a:pt x="7" y="0"/>
                </a:lnTo>
                <a:lnTo>
                  <a:pt x="6" y="1"/>
                </a:lnTo>
                <a:lnTo>
                  <a:pt x="3" y="2"/>
                </a:lnTo>
                <a:lnTo>
                  <a:pt x="2" y="3"/>
                </a:lnTo>
                <a:lnTo>
                  <a:pt x="0" y="5"/>
                </a:lnTo>
                <a:lnTo>
                  <a:pt x="1" y="6"/>
                </a:lnTo>
                <a:lnTo>
                  <a:pt x="2" y="7"/>
                </a:lnTo>
                <a:close/>
              </a:path>
            </a:pathLst>
          </a:custGeom>
          <a:solidFill>
            <a:schemeClr val="bg1"/>
          </a:solidFill>
          <a:ln w="9525">
            <a:solidFill>
              <a:schemeClr val="bg2"/>
            </a:solidFill>
            <a:round/>
            <a:headEnd/>
            <a:tailEnd/>
          </a:ln>
        </p:spPr>
        <p:txBody>
          <a:bodyPr/>
          <a:lstStyle/>
          <a:p>
            <a:endParaRPr lang="el-GR"/>
          </a:p>
        </p:txBody>
      </p:sp>
      <p:sp>
        <p:nvSpPr>
          <p:cNvPr id="14497" name="Freeform 430"/>
          <p:cNvSpPr>
            <a:spLocks/>
          </p:cNvSpPr>
          <p:nvPr/>
        </p:nvSpPr>
        <p:spPr bwMode="auto">
          <a:xfrm>
            <a:off x="2297113" y="2452688"/>
            <a:ext cx="144462" cy="120650"/>
          </a:xfrm>
          <a:custGeom>
            <a:avLst/>
            <a:gdLst>
              <a:gd name="T0" fmla="*/ 2147483647 w 135"/>
              <a:gd name="T1" fmla="*/ 2147483647 h 119"/>
              <a:gd name="T2" fmla="*/ 2147483647 w 135"/>
              <a:gd name="T3" fmla="*/ 2147483647 h 119"/>
              <a:gd name="T4" fmla="*/ 2147483647 w 135"/>
              <a:gd name="T5" fmla="*/ 2147483647 h 119"/>
              <a:gd name="T6" fmla="*/ 2147483647 w 135"/>
              <a:gd name="T7" fmla="*/ 2147483647 h 119"/>
              <a:gd name="T8" fmla="*/ 2147483647 w 135"/>
              <a:gd name="T9" fmla="*/ 2147483647 h 119"/>
              <a:gd name="T10" fmla="*/ 2147483647 w 135"/>
              <a:gd name="T11" fmla="*/ 2147483647 h 119"/>
              <a:gd name="T12" fmla="*/ 2147483647 w 135"/>
              <a:gd name="T13" fmla="*/ 2147483647 h 119"/>
              <a:gd name="T14" fmla="*/ 2147483647 w 135"/>
              <a:gd name="T15" fmla="*/ 2147483647 h 119"/>
              <a:gd name="T16" fmla="*/ 2147483647 w 135"/>
              <a:gd name="T17" fmla="*/ 2147483647 h 119"/>
              <a:gd name="T18" fmla="*/ 2147483647 w 135"/>
              <a:gd name="T19" fmla="*/ 2147483647 h 119"/>
              <a:gd name="T20" fmla="*/ 2147483647 w 135"/>
              <a:gd name="T21" fmla="*/ 2147483647 h 119"/>
              <a:gd name="T22" fmla="*/ 2147483647 w 135"/>
              <a:gd name="T23" fmla="*/ 2147483647 h 119"/>
              <a:gd name="T24" fmla="*/ 2147483647 w 135"/>
              <a:gd name="T25" fmla="*/ 2147483647 h 119"/>
              <a:gd name="T26" fmla="*/ 2147483647 w 135"/>
              <a:gd name="T27" fmla="*/ 2147483647 h 119"/>
              <a:gd name="T28" fmla="*/ 2147483647 w 135"/>
              <a:gd name="T29" fmla="*/ 2147483647 h 119"/>
              <a:gd name="T30" fmla="*/ 2147483647 w 135"/>
              <a:gd name="T31" fmla="*/ 2147483647 h 119"/>
              <a:gd name="T32" fmla="*/ 2147483647 w 135"/>
              <a:gd name="T33" fmla="*/ 2147483647 h 119"/>
              <a:gd name="T34" fmla="*/ 2147483647 w 135"/>
              <a:gd name="T35" fmla="*/ 2147483647 h 119"/>
              <a:gd name="T36" fmla="*/ 2147483647 w 135"/>
              <a:gd name="T37" fmla="*/ 2147483647 h 119"/>
              <a:gd name="T38" fmla="*/ 2147483647 w 135"/>
              <a:gd name="T39" fmla="*/ 2147483647 h 119"/>
              <a:gd name="T40" fmla="*/ 2147483647 w 135"/>
              <a:gd name="T41" fmla="*/ 2147483647 h 119"/>
              <a:gd name="T42" fmla="*/ 2147483647 w 135"/>
              <a:gd name="T43" fmla="*/ 2147483647 h 119"/>
              <a:gd name="T44" fmla="*/ 2147483647 w 135"/>
              <a:gd name="T45" fmla="*/ 2147483647 h 119"/>
              <a:gd name="T46" fmla="*/ 2147483647 w 135"/>
              <a:gd name="T47" fmla="*/ 2147483647 h 119"/>
              <a:gd name="T48" fmla="*/ 2147483647 w 135"/>
              <a:gd name="T49" fmla="*/ 2147483647 h 119"/>
              <a:gd name="T50" fmla="*/ 2147483647 w 135"/>
              <a:gd name="T51" fmla="*/ 2147483647 h 119"/>
              <a:gd name="T52" fmla="*/ 2147483647 w 135"/>
              <a:gd name="T53" fmla="*/ 2147483647 h 119"/>
              <a:gd name="T54" fmla="*/ 2147483647 w 135"/>
              <a:gd name="T55" fmla="*/ 2147483647 h 119"/>
              <a:gd name="T56" fmla="*/ 2147483647 w 135"/>
              <a:gd name="T57" fmla="*/ 2147483647 h 119"/>
              <a:gd name="T58" fmla="*/ 2147483647 w 135"/>
              <a:gd name="T59" fmla="*/ 2147483647 h 119"/>
              <a:gd name="T60" fmla="*/ 2147483647 w 135"/>
              <a:gd name="T61" fmla="*/ 2147483647 h 119"/>
              <a:gd name="T62" fmla="*/ 2147483647 w 135"/>
              <a:gd name="T63" fmla="*/ 2147483647 h 119"/>
              <a:gd name="T64" fmla="*/ 2147483647 w 135"/>
              <a:gd name="T65" fmla="*/ 2147483647 h 119"/>
              <a:gd name="T66" fmla="*/ 2147483647 w 135"/>
              <a:gd name="T67" fmla="*/ 2147483647 h 119"/>
              <a:gd name="T68" fmla="*/ 2147483647 w 135"/>
              <a:gd name="T69" fmla="*/ 2147483647 h 119"/>
              <a:gd name="T70" fmla="*/ 2147483647 w 135"/>
              <a:gd name="T71" fmla="*/ 2147483647 h 119"/>
              <a:gd name="T72" fmla="*/ 2147483647 w 135"/>
              <a:gd name="T73" fmla="*/ 2147483647 h 119"/>
              <a:gd name="T74" fmla="*/ 2147483647 w 135"/>
              <a:gd name="T75" fmla="*/ 2147483647 h 119"/>
              <a:gd name="T76" fmla="*/ 2147483647 w 135"/>
              <a:gd name="T77" fmla="*/ 2147483647 h 119"/>
              <a:gd name="T78" fmla="*/ 2147483647 w 135"/>
              <a:gd name="T79" fmla="*/ 2147483647 h 119"/>
              <a:gd name="T80" fmla="*/ 2147483647 w 135"/>
              <a:gd name="T81" fmla="*/ 2147483647 h 1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5"/>
              <a:gd name="T124" fmla="*/ 0 h 119"/>
              <a:gd name="T125" fmla="*/ 135 w 135"/>
              <a:gd name="T126" fmla="*/ 119 h 1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5" h="119">
                <a:moveTo>
                  <a:pt x="122" y="59"/>
                </a:moveTo>
                <a:lnTo>
                  <a:pt x="124" y="60"/>
                </a:lnTo>
                <a:lnTo>
                  <a:pt x="130" y="62"/>
                </a:lnTo>
                <a:lnTo>
                  <a:pt x="135" y="67"/>
                </a:lnTo>
                <a:lnTo>
                  <a:pt x="133" y="71"/>
                </a:lnTo>
                <a:lnTo>
                  <a:pt x="129" y="76"/>
                </a:lnTo>
                <a:lnTo>
                  <a:pt x="126" y="78"/>
                </a:lnTo>
                <a:lnTo>
                  <a:pt x="124" y="81"/>
                </a:lnTo>
                <a:lnTo>
                  <a:pt x="121" y="83"/>
                </a:lnTo>
                <a:lnTo>
                  <a:pt x="118" y="83"/>
                </a:lnTo>
                <a:lnTo>
                  <a:pt x="116" y="83"/>
                </a:lnTo>
                <a:lnTo>
                  <a:pt x="114" y="82"/>
                </a:lnTo>
                <a:lnTo>
                  <a:pt x="108" y="79"/>
                </a:lnTo>
                <a:lnTo>
                  <a:pt x="101" y="77"/>
                </a:lnTo>
                <a:lnTo>
                  <a:pt x="95" y="75"/>
                </a:lnTo>
                <a:lnTo>
                  <a:pt x="91" y="74"/>
                </a:lnTo>
                <a:lnTo>
                  <a:pt x="86" y="71"/>
                </a:lnTo>
                <a:lnTo>
                  <a:pt x="82" y="68"/>
                </a:lnTo>
                <a:lnTo>
                  <a:pt x="77" y="66"/>
                </a:lnTo>
                <a:lnTo>
                  <a:pt x="72" y="66"/>
                </a:lnTo>
                <a:lnTo>
                  <a:pt x="70" y="70"/>
                </a:lnTo>
                <a:lnTo>
                  <a:pt x="71" y="78"/>
                </a:lnTo>
                <a:lnTo>
                  <a:pt x="72" y="85"/>
                </a:lnTo>
                <a:lnTo>
                  <a:pt x="72" y="92"/>
                </a:lnTo>
                <a:lnTo>
                  <a:pt x="68" y="96"/>
                </a:lnTo>
                <a:lnTo>
                  <a:pt x="61" y="99"/>
                </a:lnTo>
                <a:lnTo>
                  <a:pt x="58" y="102"/>
                </a:lnTo>
                <a:lnTo>
                  <a:pt x="57" y="107"/>
                </a:lnTo>
                <a:lnTo>
                  <a:pt x="56" y="111"/>
                </a:lnTo>
                <a:lnTo>
                  <a:pt x="53" y="114"/>
                </a:lnTo>
                <a:lnTo>
                  <a:pt x="48" y="117"/>
                </a:lnTo>
                <a:lnTo>
                  <a:pt x="44" y="119"/>
                </a:lnTo>
                <a:lnTo>
                  <a:pt x="40" y="116"/>
                </a:lnTo>
                <a:lnTo>
                  <a:pt x="39" y="111"/>
                </a:lnTo>
                <a:lnTo>
                  <a:pt x="38" y="105"/>
                </a:lnTo>
                <a:lnTo>
                  <a:pt x="34" y="100"/>
                </a:lnTo>
                <a:lnTo>
                  <a:pt x="29" y="99"/>
                </a:lnTo>
                <a:lnTo>
                  <a:pt x="23" y="99"/>
                </a:lnTo>
                <a:lnTo>
                  <a:pt x="20" y="100"/>
                </a:lnTo>
                <a:lnTo>
                  <a:pt x="17" y="101"/>
                </a:lnTo>
                <a:lnTo>
                  <a:pt x="10" y="104"/>
                </a:lnTo>
                <a:lnTo>
                  <a:pt x="3" y="105"/>
                </a:lnTo>
                <a:lnTo>
                  <a:pt x="0" y="101"/>
                </a:lnTo>
                <a:lnTo>
                  <a:pt x="1" y="97"/>
                </a:lnTo>
                <a:lnTo>
                  <a:pt x="4" y="90"/>
                </a:lnTo>
                <a:lnTo>
                  <a:pt x="9" y="84"/>
                </a:lnTo>
                <a:lnTo>
                  <a:pt x="12" y="82"/>
                </a:lnTo>
                <a:lnTo>
                  <a:pt x="16" y="79"/>
                </a:lnTo>
                <a:lnTo>
                  <a:pt x="16" y="75"/>
                </a:lnTo>
                <a:lnTo>
                  <a:pt x="14" y="68"/>
                </a:lnTo>
                <a:lnTo>
                  <a:pt x="12" y="61"/>
                </a:lnTo>
                <a:lnTo>
                  <a:pt x="11" y="55"/>
                </a:lnTo>
                <a:lnTo>
                  <a:pt x="12" y="48"/>
                </a:lnTo>
                <a:lnTo>
                  <a:pt x="12" y="44"/>
                </a:lnTo>
                <a:lnTo>
                  <a:pt x="10" y="39"/>
                </a:lnTo>
                <a:lnTo>
                  <a:pt x="8" y="35"/>
                </a:lnTo>
                <a:lnTo>
                  <a:pt x="8" y="26"/>
                </a:lnTo>
                <a:lnTo>
                  <a:pt x="8" y="16"/>
                </a:lnTo>
                <a:lnTo>
                  <a:pt x="8" y="8"/>
                </a:lnTo>
                <a:lnTo>
                  <a:pt x="9" y="2"/>
                </a:lnTo>
                <a:lnTo>
                  <a:pt x="12" y="0"/>
                </a:lnTo>
                <a:lnTo>
                  <a:pt x="18" y="1"/>
                </a:lnTo>
                <a:lnTo>
                  <a:pt x="24" y="3"/>
                </a:lnTo>
                <a:lnTo>
                  <a:pt x="27" y="9"/>
                </a:lnTo>
                <a:lnTo>
                  <a:pt x="30" y="18"/>
                </a:lnTo>
                <a:lnTo>
                  <a:pt x="32" y="26"/>
                </a:lnTo>
                <a:lnTo>
                  <a:pt x="33" y="30"/>
                </a:lnTo>
                <a:lnTo>
                  <a:pt x="37" y="30"/>
                </a:lnTo>
                <a:lnTo>
                  <a:pt x="40" y="28"/>
                </a:lnTo>
                <a:lnTo>
                  <a:pt x="44" y="25"/>
                </a:lnTo>
                <a:lnTo>
                  <a:pt x="48" y="23"/>
                </a:lnTo>
                <a:lnTo>
                  <a:pt x="54" y="23"/>
                </a:lnTo>
                <a:lnTo>
                  <a:pt x="61" y="24"/>
                </a:lnTo>
                <a:lnTo>
                  <a:pt x="70" y="26"/>
                </a:lnTo>
                <a:lnTo>
                  <a:pt x="78" y="30"/>
                </a:lnTo>
                <a:lnTo>
                  <a:pt x="85" y="33"/>
                </a:lnTo>
                <a:lnTo>
                  <a:pt x="90" y="40"/>
                </a:lnTo>
                <a:lnTo>
                  <a:pt x="93" y="48"/>
                </a:lnTo>
                <a:lnTo>
                  <a:pt x="98" y="54"/>
                </a:lnTo>
                <a:lnTo>
                  <a:pt x="100" y="58"/>
                </a:lnTo>
                <a:lnTo>
                  <a:pt x="101" y="59"/>
                </a:lnTo>
                <a:lnTo>
                  <a:pt x="122" y="59"/>
                </a:lnTo>
                <a:close/>
              </a:path>
            </a:pathLst>
          </a:custGeom>
          <a:solidFill>
            <a:schemeClr val="bg1"/>
          </a:solidFill>
          <a:ln w="9525">
            <a:solidFill>
              <a:schemeClr val="bg2"/>
            </a:solidFill>
            <a:round/>
            <a:headEnd/>
            <a:tailEnd/>
          </a:ln>
        </p:spPr>
        <p:txBody>
          <a:bodyPr/>
          <a:lstStyle/>
          <a:p>
            <a:endParaRPr lang="el-GR"/>
          </a:p>
        </p:txBody>
      </p:sp>
      <p:sp>
        <p:nvSpPr>
          <p:cNvPr id="14498" name="Freeform 431"/>
          <p:cNvSpPr>
            <a:spLocks/>
          </p:cNvSpPr>
          <p:nvPr/>
        </p:nvSpPr>
        <p:spPr bwMode="auto">
          <a:xfrm>
            <a:off x="2181225" y="2090738"/>
            <a:ext cx="598488" cy="400050"/>
          </a:xfrm>
          <a:custGeom>
            <a:avLst/>
            <a:gdLst>
              <a:gd name="T0" fmla="*/ 2147483647 w 556"/>
              <a:gd name="T1" fmla="*/ 2147483647 h 395"/>
              <a:gd name="T2" fmla="*/ 2147483647 w 556"/>
              <a:gd name="T3" fmla="*/ 2147483647 h 395"/>
              <a:gd name="T4" fmla="*/ 2147483647 w 556"/>
              <a:gd name="T5" fmla="*/ 2147483647 h 395"/>
              <a:gd name="T6" fmla="*/ 2147483647 w 556"/>
              <a:gd name="T7" fmla="*/ 2147483647 h 395"/>
              <a:gd name="T8" fmla="*/ 2147483647 w 556"/>
              <a:gd name="T9" fmla="*/ 2147483647 h 395"/>
              <a:gd name="T10" fmla="*/ 2147483647 w 556"/>
              <a:gd name="T11" fmla="*/ 2147483647 h 395"/>
              <a:gd name="T12" fmla="*/ 2147483647 w 556"/>
              <a:gd name="T13" fmla="*/ 2147483647 h 395"/>
              <a:gd name="T14" fmla="*/ 2147483647 w 556"/>
              <a:gd name="T15" fmla="*/ 2147483647 h 395"/>
              <a:gd name="T16" fmla="*/ 2147483647 w 556"/>
              <a:gd name="T17" fmla="*/ 2147483647 h 395"/>
              <a:gd name="T18" fmla="*/ 2147483647 w 556"/>
              <a:gd name="T19" fmla="*/ 2147483647 h 395"/>
              <a:gd name="T20" fmla="*/ 2147483647 w 556"/>
              <a:gd name="T21" fmla="*/ 2147483647 h 395"/>
              <a:gd name="T22" fmla="*/ 2147483647 w 556"/>
              <a:gd name="T23" fmla="*/ 2147483647 h 395"/>
              <a:gd name="T24" fmla="*/ 2147483647 w 556"/>
              <a:gd name="T25" fmla="*/ 2147483647 h 395"/>
              <a:gd name="T26" fmla="*/ 2147483647 w 556"/>
              <a:gd name="T27" fmla="*/ 2147483647 h 395"/>
              <a:gd name="T28" fmla="*/ 2147483647 w 556"/>
              <a:gd name="T29" fmla="*/ 2147483647 h 395"/>
              <a:gd name="T30" fmla="*/ 2147483647 w 556"/>
              <a:gd name="T31" fmla="*/ 2147483647 h 395"/>
              <a:gd name="T32" fmla="*/ 2147483647 w 556"/>
              <a:gd name="T33" fmla="*/ 2147483647 h 395"/>
              <a:gd name="T34" fmla="*/ 2147483647 w 556"/>
              <a:gd name="T35" fmla="*/ 2147483647 h 395"/>
              <a:gd name="T36" fmla="*/ 2147483647 w 556"/>
              <a:gd name="T37" fmla="*/ 2147483647 h 395"/>
              <a:gd name="T38" fmla="*/ 2147483647 w 556"/>
              <a:gd name="T39" fmla="*/ 2147483647 h 395"/>
              <a:gd name="T40" fmla="*/ 2147483647 w 556"/>
              <a:gd name="T41" fmla="*/ 2147483647 h 395"/>
              <a:gd name="T42" fmla="*/ 2147483647 w 556"/>
              <a:gd name="T43" fmla="*/ 2147483647 h 395"/>
              <a:gd name="T44" fmla="*/ 2147483647 w 556"/>
              <a:gd name="T45" fmla="*/ 2147483647 h 395"/>
              <a:gd name="T46" fmla="*/ 2147483647 w 556"/>
              <a:gd name="T47" fmla="*/ 2147483647 h 395"/>
              <a:gd name="T48" fmla="*/ 2147483647 w 556"/>
              <a:gd name="T49" fmla="*/ 2147483647 h 395"/>
              <a:gd name="T50" fmla="*/ 0 w 556"/>
              <a:gd name="T51" fmla="*/ 2147483647 h 395"/>
              <a:gd name="T52" fmla="*/ 2147483647 w 556"/>
              <a:gd name="T53" fmla="*/ 2147483647 h 395"/>
              <a:gd name="T54" fmla="*/ 2147483647 w 556"/>
              <a:gd name="T55" fmla="*/ 2147483647 h 395"/>
              <a:gd name="T56" fmla="*/ 2147483647 w 556"/>
              <a:gd name="T57" fmla="*/ 2147483647 h 395"/>
              <a:gd name="T58" fmla="*/ 2147483647 w 556"/>
              <a:gd name="T59" fmla="*/ 2147483647 h 395"/>
              <a:gd name="T60" fmla="*/ 2147483647 w 556"/>
              <a:gd name="T61" fmla="*/ 2147483647 h 395"/>
              <a:gd name="T62" fmla="*/ 2147483647 w 556"/>
              <a:gd name="T63" fmla="*/ 2147483647 h 395"/>
              <a:gd name="T64" fmla="*/ 2147483647 w 556"/>
              <a:gd name="T65" fmla="*/ 2147483647 h 395"/>
              <a:gd name="T66" fmla="*/ 2147483647 w 556"/>
              <a:gd name="T67" fmla="*/ 2147483647 h 395"/>
              <a:gd name="T68" fmla="*/ 2147483647 w 556"/>
              <a:gd name="T69" fmla="*/ 2147483647 h 395"/>
              <a:gd name="T70" fmla="*/ 2147483647 w 556"/>
              <a:gd name="T71" fmla="*/ 2147483647 h 395"/>
              <a:gd name="T72" fmla="*/ 2147483647 w 556"/>
              <a:gd name="T73" fmla="*/ 2147483647 h 395"/>
              <a:gd name="T74" fmla="*/ 2147483647 w 556"/>
              <a:gd name="T75" fmla="*/ 2147483647 h 395"/>
              <a:gd name="T76" fmla="*/ 2147483647 w 556"/>
              <a:gd name="T77" fmla="*/ 2147483647 h 395"/>
              <a:gd name="T78" fmla="*/ 2147483647 w 556"/>
              <a:gd name="T79" fmla="*/ 2147483647 h 395"/>
              <a:gd name="T80" fmla="*/ 2147483647 w 556"/>
              <a:gd name="T81" fmla="*/ 2147483647 h 395"/>
              <a:gd name="T82" fmla="*/ 2147483647 w 556"/>
              <a:gd name="T83" fmla="*/ 2147483647 h 395"/>
              <a:gd name="T84" fmla="*/ 2147483647 w 556"/>
              <a:gd name="T85" fmla="*/ 2147483647 h 395"/>
              <a:gd name="T86" fmla="*/ 2147483647 w 556"/>
              <a:gd name="T87" fmla="*/ 2147483647 h 395"/>
              <a:gd name="T88" fmla="*/ 2147483647 w 556"/>
              <a:gd name="T89" fmla="*/ 2147483647 h 395"/>
              <a:gd name="T90" fmla="*/ 2147483647 w 556"/>
              <a:gd name="T91" fmla="*/ 2147483647 h 395"/>
              <a:gd name="T92" fmla="*/ 2147483647 w 556"/>
              <a:gd name="T93" fmla="*/ 2147483647 h 395"/>
              <a:gd name="T94" fmla="*/ 2147483647 w 556"/>
              <a:gd name="T95" fmla="*/ 2147483647 h 395"/>
              <a:gd name="T96" fmla="*/ 2147483647 w 556"/>
              <a:gd name="T97" fmla="*/ 2147483647 h 395"/>
              <a:gd name="T98" fmla="*/ 2147483647 w 556"/>
              <a:gd name="T99" fmla="*/ 2147483647 h 395"/>
              <a:gd name="T100" fmla="*/ 2147483647 w 556"/>
              <a:gd name="T101" fmla="*/ 2147483647 h 395"/>
              <a:gd name="T102" fmla="*/ 2147483647 w 556"/>
              <a:gd name="T103" fmla="*/ 2147483647 h 395"/>
              <a:gd name="T104" fmla="*/ 2147483647 w 556"/>
              <a:gd name="T105" fmla="*/ 2147483647 h 395"/>
              <a:gd name="T106" fmla="*/ 2147483647 w 556"/>
              <a:gd name="T107" fmla="*/ 2147483647 h 395"/>
              <a:gd name="T108" fmla="*/ 2147483647 w 556"/>
              <a:gd name="T109" fmla="*/ 2147483647 h 395"/>
              <a:gd name="T110" fmla="*/ 2147483647 w 556"/>
              <a:gd name="T111" fmla="*/ 2147483647 h 395"/>
              <a:gd name="T112" fmla="*/ 2147483647 w 556"/>
              <a:gd name="T113" fmla="*/ 2147483647 h 395"/>
              <a:gd name="T114" fmla="*/ 2147483647 w 556"/>
              <a:gd name="T115" fmla="*/ 2147483647 h 395"/>
              <a:gd name="T116" fmla="*/ 2147483647 w 556"/>
              <a:gd name="T117" fmla="*/ 2147483647 h 395"/>
              <a:gd name="T118" fmla="*/ 2147483647 w 556"/>
              <a:gd name="T119" fmla="*/ 2147483647 h 395"/>
              <a:gd name="T120" fmla="*/ 2147483647 w 556"/>
              <a:gd name="T121" fmla="*/ 2147483647 h 395"/>
              <a:gd name="T122" fmla="*/ 2147483647 w 556"/>
              <a:gd name="T123" fmla="*/ 2147483647 h 395"/>
              <a:gd name="T124" fmla="*/ 2147483647 w 556"/>
              <a:gd name="T125" fmla="*/ 2147483647 h 39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56"/>
              <a:gd name="T190" fmla="*/ 0 h 395"/>
              <a:gd name="T191" fmla="*/ 556 w 556"/>
              <a:gd name="T192" fmla="*/ 395 h 39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56" h="395">
                <a:moveTo>
                  <a:pt x="539" y="379"/>
                </a:moveTo>
                <a:lnTo>
                  <a:pt x="540" y="380"/>
                </a:lnTo>
                <a:lnTo>
                  <a:pt x="542" y="383"/>
                </a:lnTo>
                <a:lnTo>
                  <a:pt x="541" y="387"/>
                </a:lnTo>
                <a:lnTo>
                  <a:pt x="533" y="388"/>
                </a:lnTo>
                <a:lnTo>
                  <a:pt x="527" y="388"/>
                </a:lnTo>
                <a:lnTo>
                  <a:pt x="523" y="387"/>
                </a:lnTo>
                <a:lnTo>
                  <a:pt x="518" y="387"/>
                </a:lnTo>
                <a:lnTo>
                  <a:pt x="514" y="388"/>
                </a:lnTo>
                <a:lnTo>
                  <a:pt x="510" y="388"/>
                </a:lnTo>
                <a:lnTo>
                  <a:pt x="506" y="389"/>
                </a:lnTo>
                <a:lnTo>
                  <a:pt x="501" y="390"/>
                </a:lnTo>
                <a:lnTo>
                  <a:pt x="495" y="392"/>
                </a:lnTo>
                <a:lnTo>
                  <a:pt x="488" y="393"/>
                </a:lnTo>
                <a:lnTo>
                  <a:pt x="482" y="394"/>
                </a:lnTo>
                <a:lnTo>
                  <a:pt x="478" y="395"/>
                </a:lnTo>
                <a:lnTo>
                  <a:pt x="473" y="395"/>
                </a:lnTo>
                <a:lnTo>
                  <a:pt x="468" y="395"/>
                </a:lnTo>
                <a:lnTo>
                  <a:pt x="464" y="394"/>
                </a:lnTo>
                <a:lnTo>
                  <a:pt x="459" y="394"/>
                </a:lnTo>
                <a:lnTo>
                  <a:pt x="453" y="393"/>
                </a:lnTo>
                <a:lnTo>
                  <a:pt x="449" y="393"/>
                </a:lnTo>
                <a:lnTo>
                  <a:pt x="444" y="393"/>
                </a:lnTo>
                <a:lnTo>
                  <a:pt x="440" y="394"/>
                </a:lnTo>
                <a:lnTo>
                  <a:pt x="435" y="395"/>
                </a:lnTo>
                <a:lnTo>
                  <a:pt x="430" y="395"/>
                </a:lnTo>
                <a:lnTo>
                  <a:pt x="427" y="395"/>
                </a:lnTo>
                <a:lnTo>
                  <a:pt x="422" y="394"/>
                </a:lnTo>
                <a:lnTo>
                  <a:pt x="419" y="392"/>
                </a:lnTo>
                <a:lnTo>
                  <a:pt x="414" y="386"/>
                </a:lnTo>
                <a:lnTo>
                  <a:pt x="413" y="380"/>
                </a:lnTo>
                <a:lnTo>
                  <a:pt x="409" y="375"/>
                </a:lnTo>
                <a:lnTo>
                  <a:pt x="397" y="372"/>
                </a:lnTo>
                <a:lnTo>
                  <a:pt x="389" y="371"/>
                </a:lnTo>
                <a:lnTo>
                  <a:pt x="382" y="368"/>
                </a:lnTo>
                <a:lnTo>
                  <a:pt x="376" y="366"/>
                </a:lnTo>
                <a:lnTo>
                  <a:pt x="372" y="364"/>
                </a:lnTo>
                <a:lnTo>
                  <a:pt x="368" y="362"/>
                </a:lnTo>
                <a:lnTo>
                  <a:pt x="365" y="359"/>
                </a:lnTo>
                <a:lnTo>
                  <a:pt x="362" y="358"/>
                </a:lnTo>
                <a:lnTo>
                  <a:pt x="359" y="356"/>
                </a:lnTo>
                <a:lnTo>
                  <a:pt x="354" y="352"/>
                </a:lnTo>
                <a:lnTo>
                  <a:pt x="350" y="351"/>
                </a:lnTo>
                <a:lnTo>
                  <a:pt x="344" y="352"/>
                </a:lnTo>
                <a:lnTo>
                  <a:pt x="335" y="357"/>
                </a:lnTo>
                <a:lnTo>
                  <a:pt x="324" y="362"/>
                </a:lnTo>
                <a:lnTo>
                  <a:pt x="316" y="363"/>
                </a:lnTo>
                <a:lnTo>
                  <a:pt x="309" y="365"/>
                </a:lnTo>
                <a:lnTo>
                  <a:pt x="304" y="370"/>
                </a:lnTo>
                <a:lnTo>
                  <a:pt x="297" y="377"/>
                </a:lnTo>
                <a:lnTo>
                  <a:pt x="290" y="381"/>
                </a:lnTo>
                <a:lnTo>
                  <a:pt x="283" y="381"/>
                </a:lnTo>
                <a:lnTo>
                  <a:pt x="276" y="377"/>
                </a:lnTo>
                <a:lnTo>
                  <a:pt x="271" y="373"/>
                </a:lnTo>
                <a:lnTo>
                  <a:pt x="267" y="370"/>
                </a:lnTo>
                <a:lnTo>
                  <a:pt x="262" y="366"/>
                </a:lnTo>
                <a:lnTo>
                  <a:pt x="259" y="363"/>
                </a:lnTo>
                <a:lnTo>
                  <a:pt x="256" y="358"/>
                </a:lnTo>
                <a:lnTo>
                  <a:pt x="256" y="355"/>
                </a:lnTo>
                <a:lnTo>
                  <a:pt x="260" y="350"/>
                </a:lnTo>
                <a:lnTo>
                  <a:pt x="268" y="344"/>
                </a:lnTo>
                <a:lnTo>
                  <a:pt x="277" y="340"/>
                </a:lnTo>
                <a:lnTo>
                  <a:pt x="283" y="337"/>
                </a:lnTo>
                <a:lnTo>
                  <a:pt x="288" y="337"/>
                </a:lnTo>
                <a:lnTo>
                  <a:pt x="291" y="337"/>
                </a:lnTo>
                <a:lnTo>
                  <a:pt x="293" y="337"/>
                </a:lnTo>
                <a:lnTo>
                  <a:pt x="296" y="336"/>
                </a:lnTo>
                <a:lnTo>
                  <a:pt x="300" y="334"/>
                </a:lnTo>
                <a:lnTo>
                  <a:pt x="305" y="329"/>
                </a:lnTo>
                <a:lnTo>
                  <a:pt x="316" y="320"/>
                </a:lnTo>
                <a:lnTo>
                  <a:pt x="326" y="313"/>
                </a:lnTo>
                <a:lnTo>
                  <a:pt x="330" y="307"/>
                </a:lnTo>
                <a:lnTo>
                  <a:pt x="327" y="301"/>
                </a:lnTo>
                <a:lnTo>
                  <a:pt x="318" y="295"/>
                </a:lnTo>
                <a:lnTo>
                  <a:pt x="308" y="292"/>
                </a:lnTo>
                <a:lnTo>
                  <a:pt x="305" y="287"/>
                </a:lnTo>
                <a:lnTo>
                  <a:pt x="309" y="273"/>
                </a:lnTo>
                <a:lnTo>
                  <a:pt x="320" y="258"/>
                </a:lnTo>
                <a:lnTo>
                  <a:pt x="328" y="246"/>
                </a:lnTo>
                <a:lnTo>
                  <a:pt x="327" y="235"/>
                </a:lnTo>
                <a:lnTo>
                  <a:pt x="315" y="218"/>
                </a:lnTo>
                <a:lnTo>
                  <a:pt x="306" y="208"/>
                </a:lnTo>
                <a:lnTo>
                  <a:pt x="297" y="200"/>
                </a:lnTo>
                <a:lnTo>
                  <a:pt x="289" y="193"/>
                </a:lnTo>
                <a:lnTo>
                  <a:pt x="282" y="188"/>
                </a:lnTo>
                <a:lnTo>
                  <a:pt x="274" y="183"/>
                </a:lnTo>
                <a:lnTo>
                  <a:pt x="267" y="180"/>
                </a:lnTo>
                <a:lnTo>
                  <a:pt x="260" y="176"/>
                </a:lnTo>
                <a:lnTo>
                  <a:pt x="252" y="173"/>
                </a:lnTo>
                <a:lnTo>
                  <a:pt x="244" y="169"/>
                </a:lnTo>
                <a:lnTo>
                  <a:pt x="236" y="166"/>
                </a:lnTo>
                <a:lnTo>
                  <a:pt x="228" y="161"/>
                </a:lnTo>
                <a:lnTo>
                  <a:pt x="221" y="156"/>
                </a:lnTo>
                <a:lnTo>
                  <a:pt x="214" y="152"/>
                </a:lnTo>
                <a:lnTo>
                  <a:pt x="208" y="148"/>
                </a:lnTo>
                <a:lnTo>
                  <a:pt x="202" y="145"/>
                </a:lnTo>
                <a:lnTo>
                  <a:pt x="199" y="142"/>
                </a:lnTo>
                <a:lnTo>
                  <a:pt x="191" y="137"/>
                </a:lnTo>
                <a:lnTo>
                  <a:pt x="183" y="132"/>
                </a:lnTo>
                <a:lnTo>
                  <a:pt x="178" y="131"/>
                </a:lnTo>
                <a:lnTo>
                  <a:pt x="179" y="137"/>
                </a:lnTo>
                <a:lnTo>
                  <a:pt x="185" y="146"/>
                </a:lnTo>
                <a:lnTo>
                  <a:pt x="186" y="152"/>
                </a:lnTo>
                <a:lnTo>
                  <a:pt x="183" y="155"/>
                </a:lnTo>
                <a:lnTo>
                  <a:pt x="171" y="155"/>
                </a:lnTo>
                <a:lnTo>
                  <a:pt x="163" y="155"/>
                </a:lnTo>
                <a:lnTo>
                  <a:pt x="159" y="155"/>
                </a:lnTo>
                <a:lnTo>
                  <a:pt x="154" y="156"/>
                </a:lnTo>
                <a:lnTo>
                  <a:pt x="151" y="159"/>
                </a:lnTo>
                <a:lnTo>
                  <a:pt x="147" y="161"/>
                </a:lnTo>
                <a:lnTo>
                  <a:pt x="142" y="162"/>
                </a:lnTo>
                <a:lnTo>
                  <a:pt x="138" y="163"/>
                </a:lnTo>
                <a:lnTo>
                  <a:pt x="131" y="165"/>
                </a:lnTo>
                <a:lnTo>
                  <a:pt x="124" y="166"/>
                </a:lnTo>
                <a:lnTo>
                  <a:pt x="118" y="167"/>
                </a:lnTo>
                <a:lnTo>
                  <a:pt x="114" y="168"/>
                </a:lnTo>
                <a:lnTo>
                  <a:pt x="110" y="169"/>
                </a:lnTo>
                <a:lnTo>
                  <a:pt x="106" y="170"/>
                </a:lnTo>
                <a:lnTo>
                  <a:pt x="101" y="170"/>
                </a:lnTo>
                <a:lnTo>
                  <a:pt x="95" y="170"/>
                </a:lnTo>
                <a:lnTo>
                  <a:pt x="87" y="169"/>
                </a:lnTo>
                <a:lnTo>
                  <a:pt x="74" y="166"/>
                </a:lnTo>
                <a:lnTo>
                  <a:pt x="70" y="162"/>
                </a:lnTo>
                <a:lnTo>
                  <a:pt x="66" y="160"/>
                </a:lnTo>
                <a:lnTo>
                  <a:pt x="60" y="161"/>
                </a:lnTo>
                <a:lnTo>
                  <a:pt x="51" y="166"/>
                </a:lnTo>
                <a:lnTo>
                  <a:pt x="47" y="168"/>
                </a:lnTo>
                <a:lnTo>
                  <a:pt x="43" y="168"/>
                </a:lnTo>
                <a:lnTo>
                  <a:pt x="35" y="163"/>
                </a:lnTo>
                <a:lnTo>
                  <a:pt x="30" y="160"/>
                </a:lnTo>
                <a:lnTo>
                  <a:pt x="24" y="156"/>
                </a:lnTo>
                <a:lnTo>
                  <a:pt x="18" y="153"/>
                </a:lnTo>
                <a:lnTo>
                  <a:pt x="13" y="151"/>
                </a:lnTo>
                <a:lnTo>
                  <a:pt x="10" y="148"/>
                </a:lnTo>
                <a:lnTo>
                  <a:pt x="9" y="145"/>
                </a:lnTo>
                <a:lnTo>
                  <a:pt x="11" y="143"/>
                </a:lnTo>
                <a:lnTo>
                  <a:pt x="16" y="140"/>
                </a:lnTo>
                <a:lnTo>
                  <a:pt x="23" y="138"/>
                </a:lnTo>
                <a:lnTo>
                  <a:pt x="30" y="137"/>
                </a:lnTo>
                <a:lnTo>
                  <a:pt x="36" y="136"/>
                </a:lnTo>
                <a:lnTo>
                  <a:pt x="41" y="135"/>
                </a:lnTo>
                <a:lnTo>
                  <a:pt x="45" y="133"/>
                </a:lnTo>
                <a:lnTo>
                  <a:pt x="45" y="132"/>
                </a:lnTo>
                <a:lnTo>
                  <a:pt x="42" y="130"/>
                </a:lnTo>
                <a:lnTo>
                  <a:pt x="35" y="128"/>
                </a:lnTo>
                <a:lnTo>
                  <a:pt x="27" y="125"/>
                </a:lnTo>
                <a:lnTo>
                  <a:pt x="19" y="123"/>
                </a:lnTo>
                <a:lnTo>
                  <a:pt x="13" y="122"/>
                </a:lnTo>
                <a:lnTo>
                  <a:pt x="9" y="121"/>
                </a:lnTo>
                <a:lnTo>
                  <a:pt x="4" y="118"/>
                </a:lnTo>
                <a:lnTo>
                  <a:pt x="2" y="116"/>
                </a:lnTo>
                <a:lnTo>
                  <a:pt x="0" y="112"/>
                </a:lnTo>
                <a:lnTo>
                  <a:pt x="0" y="105"/>
                </a:lnTo>
                <a:lnTo>
                  <a:pt x="0" y="93"/>
                </a:lnTo>
                <a:lnTo>
                  <a:pt x="0" y="85"/>
                </a:lnTo>
                <a:lnTo>
                  <a:pt x="0" y="76"/>
                </a:lnTo>
                <a:lnTo>
                  <a:pt x="1" y="60"/>
                </a:lnTo>
                <a:lnTo>
                  <a:pt x="5" y="39"/>
                </a:lnTo>
                <a:lnTo>
                  <a:pt x="12" y="21"/>
                </a:lnTo>
                <a:lnTo>
                  <a:pt x="22" y="9"/>
                </a:lnTo>
                <a:lnTo>
                  <a:pt x="31" y="3"/>
                </a:lnTo>
                <a:lnTo>
                  <a:pt x="39" y="3"/>
                </a:lnTo>
                <a:lnTo>
                  <a:pt x="46" y="6"/>
                </a:lnTo>
                <a:lnTo>
                  <a:pt x="50" y="10"/>
                </a:lnTo>
                <a:lnTo>
                  <a:pt x="49" y="19"/>
                </a:lnTo>
                <a:lnTo>
                  <a:pt x="43" y="40"/>
                </a:lnTo>
                <a:lnTo>
                  <a:pt x="42" y="56"/>
                </a:lnTo>
                <a:lnTo>
                  <a:pt x="45" y="70"/>
                </a:lnTo>
                <a:lnTo>
                  <a:pt x="50" y="80"/>
                </a:lnTo>
                <a:lnTo>
                  <a:pt x="56" y="90"/>
                </a:lnTo>
                <a:lnTo>
                  <a:pt x="62" y="97"/>
                </a:lnTo>
                <a:lnTo>
                  <a:pt x="68" y="102"/>
                </a:lnTo>
                <a:lnTo>
                  <a:pt x="71" y="108"/>
                </a:lnTo>
                <a:lnTo>
                  <a:pt x="70" y="107"/>
                </a:lnTo>
                <a:lnTo>
                  <a:pt x="63" y="87"/>
                </a:lnTo>
                <a:lnTo>
                  <a:pt x="56" y="62"/>
                </a:lnTo>
                <a:lnTo>
                  <a:pt x="55" y="41"/>
                </a:lnTo>
                <a:lnTo>
                  <a:pt x="58" y="26"/>
                </a:lnTo>
                <a:lnTo>
                  <a:pt x="62" y="12"/>
                </a:lnTo>
                <a:lnTo>
                  <a:pt x="69" y="3"/>
                </a:lnTo>
                <a:lnTo>
                  <a:pt x="79" y="0"/>
                </a:lnTo>
                <a:lnTo>
                  <a:pt x="91" y="2"/>
                </a:lnTo>
                <a:lnTo>
                  <a:pt x="100" y="7"/>
                </a:lnTo>
                <a:lnTo>
                  <a:pt x="106" y="14"/>
                </a:lnTo>
                <a:lnTo>
                  <a:pt x="109" y="21"/>
                </a:lnTo>
                <a:lnTo>
                  <a:pt x="111" y="26"/>
                </a:lnTo>
                <a:lnTo>
                  <a:pt x="114" y="32"/>
                </a:lnTo>
                <a:lnTo>
                  <a:pt x="115" y="39"/>
                </a:lnTo>
                <a:lnTo>
                  <a:pt x="116" y="47"/>
                </a:lnTo>
                <a:lnTo>
                  <a:pt x="118" y="53"/>
                </a:lnTo>
                <a:lnTo>
                  <a:pt x="124" y="54"/>
                </a:lnTo>
                <a:lnTo>
                  <a:pt x="132" y="52"/>
                </a:lnTo>
                <a:lnTo>
                  <a:pt x="140" y="47"/>
                </a:lnTo>
                <a:lnTo>
                  <a:pt x="146" y="41"/>
                </a:lnTo>
                <a:lnTo>
                  <a:pt x="147" y="36"/>
                </a:lnTo>
                <a:lnTo>
                  <a:pt x="149" y="31"/>
                </a:lnTo>
                <a:lnTo>
                  <a:pt x="156" y="27"/>
                </a:lnTo>
                <a:lnTo>
                  <a:pt x="164" y="23"/>
                </a:lnTo>
                <a:lnTo>
                  <a:pt x="169" y="19"/>
                </a:lnTo>
                <a:lnTo>
                  <a:pt x="175" y="19"/>
                </a:lnTo>
                <a:lnTo>
                  <a:pt x="185" y="24"/>
                </a:lnTo>
                <a:lnTo>
                  <a:pt x="197" y="32"/>
                </a:lnTo>
                <a:lnTo>
                  <a:pt x="202" y="38"/>
                </a:lnTo>
                <a:lnTo>
                  <a:pt x="206" y="44"/>
                </a:lnTo>
                <a:lnTo>
                  <a:pt x="209" y="49"/>
                </a:lnTo>
                <a:lnTo>
                  <a:pt x="214" y="55"/>
                </a:lnTo>
                <a:lnTo>
                  <a:pt x="221" y="60"/>
                </a:lnTo>
                <a:lnTo>
                  <a:pt x="227" y="61"/>
                </a:lnTo>
                <a:lnTo>
                  <a:pt x="231" y="56"/>
                </a:lnTo>
                <a:lnTo>
                  <a:pt x="237" y="49"/>
                </a:lnTo>
                <a:lnTo>
                  <a:pt x="246" y="46"/>
                </a:lnTo>
                <a:lnTo>
                  <a:pt x="256" y="46"/>
                </a:lnTo>
                <a:lnTo>
                  <a:pt x="263" y="49"/>
                </a:lnTo>
                <a:lnTo>
                  <a:pt x="266" y="54"/>
                </a:lnTo>
                <a:lnTo>
                  <a:pt x="268" y="56"/>
                </a:lnTo>
                <a:lnTo>
                  <a:pt x="271" y="59"/>
                </a:lnTo>
                <a:lnTo>
                  <a:pt x="281" y="61"/>
                </a:lnTo>
                <a:lnTo>
                  <a:pt x="288" y="62"/>
                </a:lnTo>
                <a:lnTo>
                  <a:pt x="296" y="62"/>
                </a:lnTo>
                <a:lnTo>
                  <a:pt x="304" y="63"/>
                </a:lnTo>
                <a:lnTo>
                  <a:pt x="311" y="63"/>
                </a:lnTo>
                <a:lnTo>
                  <a:pt x="318" y="63"/>
                </a:lnTo>
                <a:lnTo>
                  <a:pt x="321" y="64"/>
                </a:lnTo>
                <a:lnTo>
                  <a:pt x="323" y="67"/>
                </a:lnTo>
                <a:lnTo>
                  <a:pt x="321" y="69"/>
                </a:lnTo>
                <a:lnTo>
                  <a:pt x="319" y="72"/>
                </a:lnTo>
                <a:lnTo>
                  <a:pt x="322" y="72"/>
                </a:lnTo>
                <a:lnTo>
                  <a:pt x="329" y="72"/>
                </a:lnTo>
                <a:lnTo>
                  <a:pt x="335" y="74"/>
                </a:lnTo>
                <a:lnTo>
                  <a:pt x="339" y="78"/>
                </a:lnTo>
                <a:lnTo>
                  <a:pt x="345" y="83"/>
                </a:lnTo>
                <a:lnTo>
                  <a:pt x="349" y="86"/>
                </a:lnTo>
                <a:lnTo>
                  <a:pt x="351" y="87"/>
                </a:lnTo>
                <a:lnTo>
                  <a:pt x="350" y="87"/>
                </a:lnTo>
                <a:lnTo>
                  <a:pt x="345" y="89"/>
                </a:lnTo>
                <a:lnTo>
                  <a:pt x="342" y="91"/>
                </a:lnTo>
                <a:lnTo>
                  <a:pt x="339" y="93"/>
                </a:lnTo>
                <a:lnTo>
                  <a:pt x="343" y="97"/>
                </a:lnTo>
                <a:lnTo>
                  <a:pt x="352" y="100"/>
                </a:lnTo>
                <a:lnTo>
                  <a:pt x="361" y="102"/>
                </a:lnTo>
                <a:lnTo>
                  <a:pt x="361" y="105"/>
                </a:lnTo>
                <a:lnTo>
                  <a:pt x="357" y="107"/>
                </a:lnTo>
                <a:lnTo>
                  <a:pt x="353" y="108"/>
                </a:lnTo>
                <a:lnTo>
                  <a:pt x="351" y="110"/>
                </a:lnTo>
                <a:lnTo>
                  <a:pt x="351" y="115"/>
                </a:lnTo>
                <a:lnTo>
                  <a:pt x="350" y="118"/>
                </a:lnTo>
                <a:lnTo>
                  <a:pt x="349" y="123"/>
                </a:lnTo>
                <a:lnTo>
                  <a:pt x="349" y="127"/>
                </a:lnTo>
                <a:lnTo>
                  <a:pt x="353" y="132"/>
                </a:lnTo>
                <a:lnTo>
                  <a:pt x="361" y="135"/>
                </a:lnTo>
                <a:lnTo>
                  <a:pt x="371" y="133"/>
                </a:lnTo>
                <a:lnTo>
                  <a:pt x="377" y="133"/>
                </a:lnTo>
                <a:lnTo>
                  <a:pt x="384" y="136"/>
                </a:lnTo>
                <a:lnTo>
                  <a:pt x="392" y="143"/>
                </a:lnTo>
                <a:lnTo>
                  <a:pt x="400" y="150"/>
                </a:lnTo>
                <a:lnTo>
                  <a:pt x="407" y="152"/>
                </a:lnTo>
                <a:lnTo>
                  <a:pt x="409" y="150"/>
                </a:lnTo>
                <a:lnTo>
                  <a:pt x="406" y="144"/>
                </a:lnTo>
                <a:lnTo>
                  <a:pt x="403" y="139"/>
                </a:lnTo>
                <a:lnTo>
                  <a:pt x="403" y="137"/>
                </a:lnTo>
                <a:lnTo>
                  <a:pt x="409" y="139"/>
                </a:lnTo>
                <a:lnTo>
                  <a:pt x="414" y="140"/>
                </a:lnTo>
                <a:lnTo>
                  <a:pt x="421" y="142"/>
                </a:lnTo>
                <a:lnTo>
                  <a:pt x="429" y="143"/>
                </a:lnTo>
                <a:lnTo>
                  <a:pt x="436" y="143"/>
                </a:lnTo>
                <a:lnTo>
                  <a:pt x="442" y="144"/>
                </a:lnTo>
                <a:lnTo>
                  <a:pt x="447" y="145"/>
                </a:lnTo>
                <a:lnTo>
                  <a:pt x="450" y="146"/>
                </a:lnTo>
                <a:lnTo>
                  <a:pt x="451" y="148"/>
                </a:lnTo>
                <a:lnTo>
                  <a:pt x="450" y="152"/>
                </a:lnTo>
                <a:lnTo>
                  <a:pt x="451" y="154"/>
                </a:lnTo>
                <a:lnTo>
                  <a:pt x="453" y="155"/>
                </a:lnTo>
                <a:lnTo>
                  <a:pt x="457" y="155"/>
                </a:lnTo>
                <a:lnTo>
                  <a:pt x="461" y="155"/>
                </a:lnTo>
                <a:lnTo>
                  <a:pt x="466" y="153"/>
                </a:lnTo>
                <a:lnTo>
                  <a:pt x="472" y="152"/>
                </a:lnTo>
                <a:lnTo>
                  <a:pt x="480" y="152"/>
                </a:lnTo>
                <a:lnTo>
                  <a:pt x="490" y="153"/>
                </a:lnTo>
                <a:lnTo>
                  <a:pt x="501" y="154"/>
                </a:lnTo>
                <a:lnTo>
                  <a:pt x="509" y="158"/>
                </a:lnTo>
                <a:lnTo>
                  <a:pt x="511" y="163"/>
                </a:lnTo>
                <a:lnTo>
                  <a:pt x="508" y="169"/>
                </a:lnTo>
                <a:lnTo>
                  <a:pt x="501" y="173"/>
                </a:lnTo>
                <a:lnTo>
                  <a:pt x="496" y="176"/>
                </a:lnTo>
                <a:lnTo>
                  <a:pt x="496" y="180"/>
                </a:lnTo>
                <a:lnTo>
                  <a:pt x="501" y="183"/>
                </a:lnTo>
                <a:lnTo>
                  <a:pt x="505" y="186"/>
                </a:lnTo>
                <a:lnTo>
                  <a:pt x="510" y="191"/>
                </a:lnTo>
                <a:lnTo>
                  <a:pt x="511" y="196"/>
                </a:lnTo>
                <a:lnTo>
                  <a:pt x="511" y="200"/>
                </a:lnTo>
                <a:lnTo>
                  <a:pt x="509" y="204"/>
                </a:lnTo>
                <a:lnTo>
                  <a:pt x="505" y="207"/>
                </a:lnTo>
                <a:lnTo>
                  <a:pt x="501" y="209"/>
                </a:lnTo>
                <a:lnTo>
                  <a:pt x="497" y="212"/>
                </a:lnTo>
                <a:lnTo>
                  <a:pt x="497" y="214"/>
                </a:lnTo>
                <a:lnTo>
                  <a:pt x="499" y="219"/>
                </a:lnTo>
                <a:lnTo>
                  <a:pt x="505" y="223"/>
                </a:lnTo>
                <a:lnTo>
                  <a:pt x="511" y="228"/>
                </a:lnTo>
                <a:lnTo>
                  <a:pt x="514" y="234"/>
                </a:lnTo>
                <a:lnTo>
                  <a:pt x="514" y="239"/>
                </a:lnTo>
                <a:lnTo>
                  <a:pt x="511" y="244"/>
                </a:lnTo>
                <a:lnTo>
                  <a:pt x="506" y="248"/>
                </a:lnTo>
                <a:lnTo>
                  <a:pt x="503" y="249"/>
                </a:lnTo>
                <a:lnTo>
                  <a:pt x="501" y="249"/>
                </a:lnTo>
                <a:lnTo>
                  <a:pt x="495" y="245"/>
                </a:lnTo>
                <a:lnTo>
                  <a:pt x="487" y="242"/>
                </a:lnTo>
                <a:lnTo>
                  <a:pt x="480" y="238"/>
                </a:lnTo>
                <a:lnTo>
                  <a:pt x="474" y="235"/>
                </a:lnTo>
                <a:lnTo>
                  <a:pt x="468" y="231"/>
                </a:lnTo>
                <a:lnTo>
                  <a:pt x="465" y="229"/>
                </a:lnTo>
                <a:lnTo>
                  <a:pt x="460" y="228"/>
                </a:lnTo>
                <a:lnTo>
                  <a:pt x="456" y="226"/>
                </a:lnTo>
                <a:lnTo>
                  <a:pt x="449" y="223"/>
                </a:lnTo>
                <a:lnTo>
                  <a:pt x="440" y="220"/>
                </a:lnTo>
                <a:lnTo>
                  <a:pt x="432" y="219"/>
                </a:lnTo>
                <a:lnTo>
                  <a:pt x="425" y="220"/>
                </a:lnTo>
                <a:lnTo>
                  <a:pt x="421" y="224"/>
                </a:lnTo>
                <a:lnTo>
                  <a:pt x="421" y="230"/>
                </a:lnTo>
                <a:lnTo>
                  <a:pt x="423" y="236"/>
                </a:lnTo>
                <a:lnTo>
                  <a:pt x="428" y="243"/>
                </a:lnTo>
                <a:lnTo>
                  <a:pt x="435" y="251"/>
                </a:lnTo>
                <a:lnTo>
                  <a:pt x="440" y="254"/>
                </a:lnTo>
                <a:lnTo>
                  <a:pt x="443" y="259"/>
                </a:lnTo>
                <a:lnTo>
                  <a:pt x="449" y="262"/>
                </a:lnTo>
                <a:lnTo>
                  <a:pt x="453" y="265"/>
                </a:lnTo>
                <a:lnTo>
                  <a:pt x="459" y="268"/>
                </a:lnTo>
                <a:lnTo>
                  <a:pt x="465" y="271"/>
                </a:lnTo>
                <a:lnTo>
                  <a:pt x="471" y="272"/>
                </a:lnTo>
                <a:lnTo>
                  <a:pt x="476" y="273"/>
                </a:lnTo>
                <a:lnTo>
                  <a:pt x="487" y="275"/>
                </a:lnTo>
                <a:lnTo>
                  <a:pt x="495" y="277"/>
                </a:lnTo>
                <a:lnTo>
                  <a:pt x="501" y="281"/>
                </a:lnTo>
                <a:lnTo>
                  <a:pt x="505" y="286"/>
                </a:lnTo>
                <a:lnTo>
                  <a:pt x="512" y="289"/>
                </a:lnTo>
                <a:lnTo>
                  <a:pt x="520" y="291"/>
                </a:lnTo>
                <a:lnTo>
                  <a:pt x="528" y="294"/>
                </a:lnTo>
                <a:lnTo>
                  <a:pt x="533" y="301"/>
                </a:lnTo>
                <a:lnTo>
                  <a:pt x="534" y="307"/>
                </a:lnTo>
                <a:lnTo>
                  <a:pt x="533" y="311"/>
                </a:lnTo>
                <a:lnTo>
                  <a:pt x="533" y="315"/>
                </a:lnTo>
                <a:lnTo>
                  <a:pt x="536" y="324"/>
                </a:lnTo>
                <a:lnTo>
                  <a:pt x="541" y="332"/>
                </a:lnTo>
                <a:lnTo>
                  <a:pt x="543" y="337"/>
                </a:lnTo>
                <a:lnTo>
                  <a:pt x="544" y="342"/>
                </a:lnTo>
                <a:lnTo>
                  <a:pt x="548" y="345"/>
                </a:lnTo>
                <a:lnTo>
                  <a:pt x="552" y="350"/>
                </a:lnTo>
                <a:lnTo>
                  <a:pt x="556" y="354"/>
                </a:lnTo>
                <a:lnTo>
                  <a:pt x="555" y="357"/>
                </a:lnTo>
                <a:lnTo>
                  <a:pt x="549" y="356"/>
                </a:lnTo>
                <a:lnTo>
                  <a:pt x="544" y="352"/>
                </a:lnTo>
                <a:lnTo>
                  <a:pt x="541" y="349"/>
                </a:lnTo>
                <a:lnTo>
                  <a:pt x="535" y="345"/>
                </a:lnTo>
                <a:lnTo>
                  <a:pt x="525" y="345"/>
                </a:lnTo>
                <a:lnTo>
                  <a:pt x="513" y="348"/>
                </a:lnTo>
                <a:lnTo>
                  <a:pt x="505" y="349"/>
                </a:lnTo>
                <a:lnTo>
                  <a:pt x="499" y="349"/>
                </a:lnTo>
                <a:lnTo>
                  <a:pt x="493" y="345"/>
                </a:lnTo>
                <a:lnTo>
                  <a:pt x="488" y="343"/>
                </a:lnTo>
                <a:lnTo>
                  <a:pt x="483" y="342"/>
                </a:lnTo>
                <a:lnTo>
                  <a:pt x="478" y="340"/>
                </a:lnTo>
                <a:lnTo>
                  <a:pt x="472" y="339"/>
                </a:lnTo>
                <a:lnTo>
                  <a:pt x="466" y="337"/>
                </a:lnTo>
                <a:lnTo>
                  <a:pt x="461" y="337"/>
                </a:lnTo>
                <a:lnTo>
                  <a:pt x="457" y="337"/>
                </a:lnTo>
                <a:lnTo>
                  <a:pt x="453" y="337"/>
                </a:lnTo>
                <a:lnTo>
                  <a:pt x="451" y="340"/>
                </a:lnTo>
                <a:lnTo>
                  <a:pt x="455" y="343"/>
                </a:lnTo>
                <a:lnTo>
                  <a:pt x="463" y="347"/>
                </a:lnTo>
                <a:lnTo>
                  <a:pt x="476" y="352"/>
                </a:lnTo>
                <a:lnTo>
                  <a:pt x="485" y="355"/>
                </a:lnTo>
                <a:lnTo>
                  <a:pt x="490" y="357"/>
                </a:lnTo>
                <a:lnTo>
                  <a:pt x="496" y="358"/>
                </a:lnTo>
                <a:lnTo>
                  <a:pt x="499" y="358"/>
                </a:lnTo>
                <a:lnTo>
                  <a:pt x="503" y="359"/>
                </a:lnTo>
                <a:lnTo>
                  <a:pt x="506" y="360"/>
                </a:lnTo>
                <a:lnTo>
                  <a:pt x="509" y="362"/>
                </a:lnTo>
                <a:lnTo>
                  <a:pt x="511" y="364"/>
                </a:lnTo>
                <a:lnTo>
                  <a:pt x="517" y="367"/>
                </a:lnTo>
                <a:lnTo>
                  <a:pt x="525" y="371"/>
                </a:lnTo>
                <a:lnTo>
                  <a:pt x="533" y="374"/>
                </a:lnTo>
                <a:lnTo>
                  <a:pt x="539" y="379"/>
                </a:lnTo>
                <a:close/>
              </a:path>
            </a:pathLst>
          </a:custGeom>
          <a:solidFill>
            <a:schemeClr val="bg1"/>
          </a:solidFill>
          <a:ln w="9525">
            <a:solidFill>
              <a:schemeClr val="bg2"/>
            </a:solidFill>
            <a:round/>
            <a:headEnd/>
            <a:tailEnd/>
          </a:ln>
        </p:spPr>
        <p:txBody>
          <a:bodyPr/>
          <a:lstStyle/>
          <a:p>
            <a:endParaRPr lang="el-GR"/>
          </a:p>
        </p:txBody>
      </p:sp>
      <p:sp>
        <p:nvSpPr>
          <p:cNvPr id="14499" name="Freeform 432"/>
          <p:cNvSpPr>
            <a:spLocks/>
          </p:cNvSpPr>
          <p:nvPr/>
        </p:nvSpPr>
        <p:spPr bwMode="auto">
          <a:xfrm>
            <a:off x="1663700" y="2024063"/>
            <a:ext cx="158750" cy="146050"/>
          </a:xfrm>
          <a:custGeom>
            <a:avLst/>
            <a:gdLst>
              <a:gd name="T0" fmla="*/ 2147483647 w 148"/>
              <a:gd name="T1" fmla="*/ 2147483647 h 146"/>
              <a:gd name="T2" fmla="*/ 2147483647 w 148"/>
              <a:gd name="T3" fmla="*/ 2147483647 h 146"/>
              <a:gd name="T4" fmla="*/ 2147483647 w 148"/>
              <a:gd name="T5" fmla="*/ 2147483647 h 146"/>
              <a:gd name="T6" fmla="*/ 2147483647 w 148"/>
              <a:gd name="T7" fmla="*/ 2147483647 h 146"/>
              <a:gd name="T8" fmla="*/ 2147483647 w 148"/>
              <a:gd name="T9" fmla="*/ 2147483647 h 146"/>
              <a:gd name="T10" fmla="*/ 2147483647 w 148"/>
              <a:gd name="T11" fmla="*/ 2147483647 h 146"/>
              <a:gd name="T12" fmla="*/ 2147483647 w 148"/>
              <a:gd name="T13" fmla="*/ 2147483647 h 146"/>
              <a:gd name="T14" fmla="*/ 2147483647 w 148"/>
              <a:gd name="T15" fmla="*/ 2147483647 h 146"/>
              <a:gd name="T16" fmla="*/ 2147483647 w 148"/>
              <a:gd name="T17" fmla="*/ 2147483647 h 146"/>
              <a:gd name="T18" fmla="*/ 2147483647 w 148"/>
              <a:gd name="T19" fmla="*/ 0 h 146"/>
              <a:gd name="T20" fmla="*/ 2147483647 w 148"/>
              <a:gd name="T21" fmla="*/ 2147483647 h 146"/>
              <a:gd name="T22" fmla="*/ 2147483647 w 148"/>
              <a:gd name="T23" fmla="*/ 2147483647 h 146"/>
              <a:gd name="T24" fmla="*/ 2147483647 w 148"/>
              <a:gd name="T25" fmla="*/ 2147483647 h 146"/>
              <a:gd name="T26" fmla="*/ 2147483647 w 148"/>
              <a:gd name="T27" fmla="*/ 2147483647 h 146"/>
              <a:gd name="T28" fmla="*/ 2147483647 w 148"/>
              <a:gd name="T29" fmla="*/ 2147483647 h 146"/>
              <a:gd name="T30" fmla="*/ 2147483647 w 148"/>
              <a:gd name="T31" fmla="*/ 2147483647 h 146"/>
              <a:gd name="T32" fmla="*/ 2147483647 w 148"/>
              <a:gd name="T33" fmla="*/ 2147483647 h 146"/>
              <a:gd name="T34" fmla="*/ 2147483647 w 148"/>
              <a:gd name="T35" fmla="*/ 2147483647 h 146"/>
              <a:gd name="T36" fmla="*/ 2147483647 w 148"/>
              <a:gd name="T37" fmla="*/ 2147483647 h 146"/>
              <a:gd name="T38" fmla="*/ 2147483647 w 148"/>
              <a:gd name="T39" fmla="*/ 2147483647 h 146"/>
              <a:gd name="T40" fmla="*/ 2147483647 w 148"/>
              <a:gd name="T41" fmla="*/ 2147483647 h 146"/>
              <a:gd name="T42" fmla="*/ 2147483647 w 148"/>
              <a:gd name="T43" fmla="*/ 2147483647 h 146"/>
              <a:gd name="T44" fmla="*/ 2147483647 w 148"/>
              <a:gd name="T45" fmla="*/ 2147483647 h 146"/>
              <a:gd name="T46" fmla="*/ 2147483647 w 148"/>
              <a:gd name="T47" fmla="*/ 2147483647 h 146"/>
              <a:gd name="T48" fmla="*/ 2147483647 w 148"/>
              <a:gd name="T49" fmla="*/ 2147483647 h 146"/>
              <a:gd name="T50" fmla="*/ 2147483647 w 148"/>
              <a:gd name="T51" fmla="*/ 2147483647 h 146"/>
              <a:gd name="T52" fmla="*/ 2147483647 w 148"/>
              <a:gd name="T53" fmla="*/ 2147483647 h 146"/>
              <a:gd name="T54" fmla="*/ 2147483647 w 148"/>
              <a:gd name="T55" fmla="*/ 2147483647 h 146"/>
              <a:gd name="T56" fmla="*/ 2147483647 w 148"/>
              <a:gd name="T57" fmla="*/ 2147483647 h 146"/>
              <a:gd name="T58" fmla="*/ 2147483647 w 148"/>
              <a:gd name="T59" fmla="*/ 2147483647 h 146"/>
              <a:gd name="T60" fmla="*/ 2147483647 w 148"/>
              <a:gd name="T61" fmla="*/ 2147483647 h 146"/>
              <a:gd name="T62" fmla="*/ 2147483647 w 148"/>
              <a:gd name="T63" fmla="*/ 2147483647 h 14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8"/>
              <a:gd name="T97" fmla="*/ 0 h 146"/>
              <a:gd name="T98" fmla="*/ 148 w 148"/>
              <a:gd name="T99" fmla="*/ 146 h 14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8" h="146">
                <a:moveTo>
                  <a:pt x="148" y="71"/>
                </a:moveTo>
                <a:lnTo>
                  <a:pt x="146" y="67"/>
                </a:lnTo>
                <a:lnTo>
                  <a:pt x="145" y="56"/>
                </a:lnTo>
                <a:lnTo>
                  <a:pt x="141" y="44"/>
                </a:lnTo>
                <a:lnTo>
                  <a:pt x="135" y="36"/>
                </a:lnTo>
                <a:lnTo>
                  <a:pt x="129" y="33"/>
                </a:lnTo>
                <a:lnTo>
                  <a:pt x="125" y="33"/>
                </a:lnTo>
                <a:lnTo>
                  <a:pt x="120" y="35"/>
                </a:lnTo>
                <a:lnTo>
                  <a:pt x="115" y="32"/>
                </a:lnTo>
                <a:lnTo>
                  <a:pt x="111" y="26"/>
                </a:lnTo>
                <a:lnTo>
                  <a:pt x="108" y="20"/>
                </a:lnTo>
                <a:lnTo>
                  <a:pt x="104" y="14"/>
                </a:lnTo>
                <a:lnTo>
                  <a:pt x="95" y="12"/>
                </a:lnTo>
                <a:lnTo>
                  <a:pt x="88" y="10"/>
                </a:lnTo>
                <a:lnTo>
                  <a:pt x="82" y="9"/>
                </a:lnTo>
                <a:lnTo>
                  <a:pt x="77" y="7"/>
                </a:lnTo>
                <a:lnTo>
                  <a:pt x="73" y="3"/>
                </a:lnTo>
                <a:lnTo>
                  <a:pt x="68" y="1"/>
                </a:lnTo>
                <a:lnTo>
                  <a:pt x="65" y="0"/>
                </a:lnTo>
                <a:lnTo>
                  <a:pt x="62" y="0"/>
                </a:lnTo>
                <a:lnTo>
                  <a:pt x="60" y="2"/>
                </a:lnTo>
                <a:lnTo>
                  <a:pt x="58" y="8"/>
                </a:lnTo>
                <a:lnTo>
                  <a:pt x="58" y="15"/>
                </a:lnTo>
                <a:lnTo>
                  <a:pt x="57" y="20"/>
                </a:lnTo>
                <a:lnTo>
                  <a:pt x="55" y="24"/>
                </a:lnTo>
                <a:lnTo>
                  <a:pt x="50" y="31"/>
                </a:lnTo>
                <a:lnTo>
                  <a:pt x="42" y="40"/>
                </a:lnTo>
                <a:lnTo>
                  <a:pt x="32" y="50"/>
                </a:lnTo>
                <a:lnTo>
                  <a:pt x="27" y="55"/>
                </a:lnTo>
                <a:lnTo>
                  <a:pt x="20" y="62"/>
                </a:lnTo>
                <a:lnTo>
                  <a:pt x="11" y="71"/>
                </a:lnTo>
                <a:lnTo>
                  <a:pt x="3" y="82"/>
                </a:lnTo>
                <a:lnTo>
                  <a:pt x="0" y="90"/>
                </a:lnTo>
                <a:lnTo>
                  <a:pt x="3" y="91"/>
                </a:lnTo>
                <a:lnTo>
                  <a:pt x="4" y="91"/>
                </a:lnTo>
                <a:lnTo>
                  <a:pt x="6" y="94"/>
                </a:lnTo>
                <a:lnTo>
                  <a:pt x="11" y="107"/>
                </a:lnTo>
                <a:lnTo>
                  <a:pt x="14" y="123"/>
                </a:lnTo>
                <a:lnTo>
                  <a:pt x="14" y="136"/>
                </a:lnTo>
                <a:lnTo>
                  <a:pt x="15" y="144"/>
                </a:lnTo>
                <a:lnTo>
                  <a:pt x="20" y="146"/>
                </a:lnTo>
                <a:lnTo>
                  <a:pt x="27" y="143"/>
                </a:lnTo>
                <a:lnTo>
                  <a:pt x="32" y="139"/>
                </a:lnTo>
                <a:lnTo>
                  <a:pt x="36" y="137"/>
                </a:lnTo>
                <a:lnTo>
                  <a:pt x="39" y="138"/>
                </a:lnTo>
                <a:lnTo>
                  <a:pt x="44" y="143"/>
                </a:lnTo>
                <a:lnTo>
                  <a:pt x="50" y="146"/>
                </a:lnTo>
                <a:lnTo>
                  <a:pt x="55" y="145"/>
                </a:lnTo>
                <a:lnTo>
                  <a:pt x="60" y="135"/>
                </a:lnTo>
                <a:lnTo>
                  <a:pt x="66" y="124"/>
                </a:lnTo>
                <a:lnTo>
                  <a:pt x="75" y="119"/>
                </a:lnTo>
                <a:lnTo>
                  <a:pt x="83" y="116"/>
                </a:lnTo>
                <a:lnTo>
                  <a:pt x="87" y="111"/>
                </a:lnTo>
                <a:lnTo>
                  <a:pt x="87" y="104"/>
                </a:lnTo>
                <a:lnTo>
                  <a:pt x="87" y="99"/>
                </a:lnTo>
                <a:lnTo>
                  <a:pt x="91" y="96"/>
                </a:lnTo>
                <a:lnTo>
                  <a:pt x="104" y="92"/>
                </a:lnTo>
                <a:lnTo>
                  <a:pt x="112" y="90"/>
                </a:lnTo>
                <a:lnTo>
                  <a:pt x="120" y="89"/>
                </a:lnTo>
                <a:lnTo>
                  <a:pt x="128" y="86"/>
                </a:lnTo>
                <a:lnTo>
                  <a:pt x="135" y="84"/>
                </a:lnTo>
                <a:lnTo>
                  <a:pt x="140" y="82"/>
                </a:lnTo>
                <a:lnTo>
                  <a:pt x="144" y="78"/>
                </a:lnTo>
                <a:lnTo>
                  <a:pt x="146" y="75"/>
                </a:lnTo>
                <a:lnTo>
                  <a:pt x="148" y="71"/>
                </a:lnTo>
                <a:close/>
              </a:path>
            </a:pathLst>
          </a:custGeom>
          <a:solidFill>
            <a:schemeClr val="bg1"/>
          </a:solidFill>
          <a:ln w="9525">
            <a:solidFill>
              <a:schemeClr val="bg2"/>
            </a:solidFill>
            <a:round/>
            <a:headEnd/>
            <a:tailEnd/>
          </a:ln>
        </p:spPr>
        <p:txBody>
          <a:bodyPr/>
          <a:lstStyle/>
          <a:p>
            <a:endParaRPr lang="el-GR"/>
          </a:p>
        </p:txBody>
      </p:sp>
      <p:sp>
        <p:nvSpPr>
          <p:cNvPr id="14500" name="Freeform 433"/>
          <p:cNvSpPr>
            <a:spLocks/>
          </p:cNvSpPr>
          <p:nvPr/>
        </p:nvSpPr>
        <p:spPr bwMode="auto">
          <a:xfrm>
            <a:off x="1831975" y="1970088"/>
            <a:ext cx="144463" cy="93662"/>
          </a:xfrm>
          <a:custGeom>
            <a:avLst/>
            <a:gdLst>
              <a:gd name="T0" fmla="*/ 2147483647 w 133"/>
              <a:gd name="T1" fmla="*/ 2147483647 h 91"/>
              <a:gd name="T2" fmla="*/ 2147483647 w 133"/>
              <a:gd name="T3" fmla="*/ 2147483647 h 91"/>
              <a:gd name="T4" fmla="*/ 2147483647 w 133"/>
              <a:gd name="T5" fmla="*/ 2147483647 h 91"/>
              <a:gd name="T6" fmla="*/ 2147483647 w 133"/>
              <a:gd name="T7" fmla="*/ 2147483647 h 91"/>
              <a:gd name="T8" fmla="*/ 2147483647 w 133"/>
              <a:gd name="T9" fmla="*/ 2147483647 h 91"/>
              <a:gd name="T10" fmla="*/ 2147483647 w 133"/>
              <a:gd name="T11" fmla="*/ 2147483647 h 91"/>
              <a:gd name="T12" fmla="*/ 2147483647 w 133"/>
              <a:gd name="T13" fmla="*/ 2147483647 h 91"/>
              <a:gd name="T14" fmla="*/ 2147483647 w 133"/>
              <a:gd name="T15" fmla="*/ 2147483647 h 91"/>
              <a:gd name="T16" fmla="*/ 2147483647 w 133"/>
              <a:gd name="T17" fmla="*/ 2147483647 h 91"/>
              <a:gd name="T18" fmla="*/ 2147483647 w 133"/>
              <a:gd name="T19" fmla="*/ 2147483647 h 91"/>
              <a:gd name="T20" fmla="*/ 2147483647 w 133"/>
              <a:gd name="T21" fmla="*/ 2147483647 h 91"/>
              <a:gd name="T22" fmla="*/ 2147483647 w 133"/>
              <a:gd name="T23" fmla="*/ 2147483647 h 91"/>
              <a:gd name="T24" fmla="*/ 2147483647 w 133"/>
              <a:gd name="T25" fmla="*/ 2147483647 h 91"/>
              <a:gd name="T26" fmla="*/ 2147483647 w 133"/>
              <a:gd name="T27" fmla="*/ 2147483647 h 91"/>
              <a:gd name="T28" fmla="*/ 2147483647 w 133"/>
              <a:gd name="T29" fmla="*/ 2147483647 h 91"/>
              <a:gd name="T30" fmla="*/ 2147483647 w 133"/>
              <a:gd name="T31" fmla="*/ 2147483647 h 91"/>
              <a:gd name="T32" fmla="*/ 2147483647 w 133"/>
              <a:gd name="T33" fmla="*/ 2147483647 h 91"/>
              <a:gd name="T34" fmla="*/ 2147483647 w 133"/>
              <a:gd name="T35" fmla="*/ 2147483647 h 91"/>
              <a:gd name="T36" fmla="*/ 2147483647 w 133"/>
              <a:gd name="T37" fmla="*/ 2147483647 h 91"/>
              <a:gd name="T38" fmla="*/ 2147483647 w 133"/>
              <a:gd name="T39" fmla="*/ 2147483647 h 91"/>
              <a:gd name="T40" fmla="*/ 2147483647 w 133"/>
              <a:gd name="T41" fmla="*/ 2147483647 h 91"/>
              <a:gd name="T42" fmla="*/ 2147483647 w 133"/>
              <a:gd name="T43" fmla="*/ 2147483647 h 91"/>
              <a:gd name="T44" fmla="*/ 2147483647 w 133"/>
              <a:gd name="T45" fmla="*/ 2147483647 h 91"/>
              <a:gd name="T46" fmla="*/ 2147483647 w 133"/>
              <a:gd name="T47" fmla="*/ 2147483647 h 91"/>
              <a:gd name="T48" fmla="*/ 2147483647 w 133"/>
              <a:gd name="T49" fmla="*/ 2147483647 h 91"/>
              <a:gd name="T50" fmla="*/ 2147483647 w 133"/>
              <a:gd name="T51" fmla="*/ 2147483647 h 91"/>
              <a:gd name="T52" fmla="*/ 2147483647 w 133"/>
              <a:gd name="T53" fmla="*/ 2147483647 h 91"/>
              <a:gd name="T54" fmla="*/ 2147483647 w 133"/>
              <a:gd name="T55" fmla="*/ 2147483647 h 91"/>
              <a:gd name="T56" fmla="*/ 0 w 133"/>
              <a:gd name="T57" fmla="*/ 2147483647 h 91"/>
              <a:gd name="T58" fmla="*/ 2147483647 w 133"/>
              <a:gd name="T59" fmla="*/ 2147483647 h 91"/>
              <a:gd name="T60" fmla="*/ 2147483647 w 133"/>
              <a:gd name="T61" fmla="*/ 2147483647 h 91"/>
              <a:gd name="T62" fmla="*/ 2147483647 w 133"/>
              <a:gd name="T63" fmla="*/ 2147483647 h 91"/>
              <a:gd name="T64" fmla="*/ 2147483647 w 133"/>
              <a:gd name="T65" fmla="*/ 2147483647 h 91"/>
              <a:gd name="T66" fmla="*/ 2147483647 w 133"/>
              <a:gd name="T67" fmla="*/ 2147483647 h 91"/>
              <a:gd name="T68" fmla="*/ 2147483647 w 133"/>
              <a:gd name="T69" fmla="*/ 0 h 91"/>
              <a:gd name="T70" fmla="*/ 2147483647 w 133"/>
              <a:gd name="T71" fmla="*/ 2147483647 h 91"/>
              <a:gd name="T72" fmla="*/ 2147483647 w 133"/>
              <a:gd name="T73" fmla="*/ 2147483647 h 91"/>
              <a:gd name="T74" fmla="*/ 2147483647 w 133"/>
              <a:gd name="T75" fmla="*/ 2147483647 h 91"/>
              <a:gd name="T76" fmla="*/ 2147483647 w 133"/>
              <a:gd name="T77" fmla="*/ 2147483647 h 91"/>
              <a:gd name="T78" fmla="*/ 2147483647 w 133"/>
              <a:gd name="T79" fmla="*/ 2147483647 h 91"/>
              <a:gd name="T80" fmla="*/ 2147483647 w 133"/>
              <a:gd name="T81" fmla="*/ 2147483647 h 91"/>
              <a:gd name="T82" fmla="*/ 2147483647 w 133"/>
              <a:gd name="T83" fmla="*/ 2147483647 h 91"/>
              <a:gd name="T84" fmla="*/ 2147483647 w 133"/>
              <a:gd name="T85" fmla="*/ 2147483647 h 91"/>
              <a:gd name="T86" fmla="*/ 2147483647 w 133"/>
              <a:gd name="T87" fmla="*/ 2147483647 h 91"/>
              <a:gd name="T88" fmla="*/ 2147483647 w 133"/>
              <a:gd name="T89" fmla="*/ 2147483647 h 91"/>
              <a:gd name="T90" fmla="*/ 2147483647 w 133"/>
              <a:gd name="T91" fmla="*/ 2147483647 h 91"/>
              <a:gd name="T92" fmla="*/ 2147483647 w 133"/>
              <a:gd name="T93" fmla="*/ 2147483647 h 91"/>
              <a:gd name="T94" fmla="*/ 2147483647 w 133"/>
              <a:gd name="T95" fmla="*/ 2147483647 h 91"/>
              <a:gd name="T96" fmla="*/ 2147483647 w 133"/>
              <a:gd name="T97" fmla="*/ 2147483647 h 91"/>
              <a:gd name="T98" fmla="*/ 2147483647 w 133"/>
              <a:gd name="T99" fmla="*/ 2147483647 h 91"/>
              <a:gd name="T100" fmla="*/ 2147483647 w 133"/>
              <a:gd name="T101" fmla="*/ 2147483647 h 91"/>
              <a:gd name="T102" fmla="*/ 2147483647 w 133"/>
              <a:gd name="T103" fmla="*/ 2147483647 h 9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3"/>
              <a:gd name="T157" fmla="*/ 0 h 91"/>
              <a:gd name="T158" fmla="*/ 133 w 133"/>
              <a:gd name="T159" fmla="*/ 91 h 9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3" h="91">
                <a:moveTo>
                  <a:pt x="104" y="0"/>
                </a:moveTo>
                <a:lnTo>
                  <a:pt x="104" y="4"/>
                </a:lnTo>
                <a:lnTo>
                  <a:pt x="103" y="13"/>
                </a:lnTo>
                <a:lnTo>
                  <a:pt x="103" y="23"/>
                </a:lnTo>
                <a:lnTo>
                  <a:pt x="102" y="30"/>
                </a:lnTo>
                <a:lnTo>
                  <a:pt x="101" y="35"/>
                </a:lnTo>
                <a:lnTo>
                  <a:pt x="101" y="39"/>
                </a:lnTo>
                <a:lnTo>
                  <a:pt x="102" y="44"/>
                </a:lnTo>
                <a:lnTo>
                  <a:pt x="107" y="46"/>
                </a:lnTo>
                <a:lnTo>
                  <a:pt x="111" y="43"/>
                </a:lnTo>
                <a:lnTo>
                  <a:pt x="113" y="37"/>
                </a:lnTo>
                <a:lnTo>
                  <a:pt x="115" y="34"/>
                </a:lnTo>
                <a:lnTo>
                  <a:pt x="121" y="36"/>
                </a:lnTo>
                <a:lnTo>
                  <a:pt x="128" y="42"/>
                </a:lnTo>
                <a:lnTo>
                  <a:pt x="132" y="45"/>
                </a:lnTo>
                <a:lnTo>
                  <a:pt x="133" y="49"/>
                </a:lnTo>
                <a:lnTo>
                  <a:pt x="132" y="54"/>
                </a:lnTo>
                <a:lnTo>
                  <a:pt x="132" y="60"/>
                </a:lnTo>
                <a:lnTo>
                  <a:pt x="132" y="62"/>
                </a:lnTo>
                <a:lnTo>
                  <a:pt x="131" y="66"/>
                </a:lnTo>
                <a:lnTo>
                  <a:pt x="128" y="72"/>
                </a:lnTo>
                <a:lnTo>
                  <a:pt x="123" y="78"/>
                </a:lnTo>
                <a:lnTo>
                  <a:pt x="121" y="82"/>
                </a:lnTo>
                <a:lnTo>
                  <a:pt x="116" y="84"/>
                </a:lnTo>
                <a:lnTo>
                  <a:pt x="107" y="83"/>
                </a:lnTo>
                <a:lnTo>
                  <a:pt x="96" y="81"/>
                </a:lnTo>
                <a:lnTo>
                  <a:pt x="88" y="78"/>
                </a:lnTo>
                <a:lnTo>
                  <a:pt x="83" y="77"/>
                </a:lnTo>
                <a:lnTo>
                  <a:pt x="79" y="80"/>
                </a:lnTo>
                <a:lnTo>
                  <a:pt x="76" y="83"/>
                </a:lnTo>
                <a:lnTo>
                  <a:pt x="72" y="85"/>
                </a:lnTo>
                <a:lnTo>
                  <a:pt x="68" y="88"/>
                </a:lnTo>
                <a:lnTo>
                  <a:pt x="61" y="90"/>
                </a:lnTo>
                <a:lnTo>
                  <a:pt x="54" y="91"/>
                </a:lnTo>
                <a:lnTo>
                  <a:pt x="49" y="91"/>
                </a:lnTo>
                <a:lnTo>
                  <a:pt x="45" y="91"/>
                </a:lnTo>
                <a:lnTo>
                  <a:pt x="39" y="91"/>
                </a:lnTo>
                <a:lnTo>
                  <a:pt x="32" y="89"/>
                </a:lnTo>
                <a:lnTo>
                  <a:pt x="24" y="85"/>
                </a:lnTo>
                <a:lnTo>
                  <a:pt x="18" y="82"/>
                </a:lnTo>
                <a:lnTo>
                  <a:pt x="19" y="78"/>
                </a:lnTo>
                <a:lnTo>
                  <a:pt x="25" y="77"/>
                </a:lnTo>
                <a:lnTo>
                  <a:pt x="32" y="77"/>
                </a:lnTo>
                <a:lnTo>
                  <a:pt x="38" y="77"/>
                </a:lnTo>
                <a:lnTo>
                  <a:pt x="43" y="75"/>
                </a:lnTo>
                <a:lnTo>
                  <a:pt x="48" y="70"/>
                </a:lnTo>
                <a:lnTo>
                  <a:pt x="49" y="64"/>
                </a:lnTo>
                <a:lnTo>
                  <a:pt x="48" y="60"/>
                </a:lnTo>
                <a:lnTo>
                  <a:pt x="42" y="60"/>
                </a:lnTo>
                <a:lnTo>
                  <a:pt x="35" y="65"/>
                </a:lnTo>
                <a:lnTo>
                  <a:pt x="32" y="67"/>
                </a:lnTo>
                <a:lnTo>
                  <a:pt x="27" y="67"/>
                </a:lnTo>
                <a:lnTo>
                  <a:pt x="20" y="62"/>
                </a:lnTo>
                <a:lnTo>
                  <a:pt x="14" y="57"/>
                </a:lnTo>
                <a:lnTo>
                  <a:pt x="8" y="53"/>
                </a:lnTo>
                <a:lnTo>
                  <a:pt x="4" y="51"/>
                </a:lnTo>
                <a:lnTo>
                  <a:pt x="2" y="46"/>
                </a:lnTo>
                <a:lnTo>
                  <a:pt x="0" y="42"/>
                </a:lnTo>
                <a:lnTo>
                  <a:pt x="0" y="38"/>
                </a:lnTo>
                <a:lnTo>
                  <a:pt x="2" y="35"/>
                </a:lnTo>
                <a:lnTo>
                  <a:pt x="8" y="30"/>
                </a:lnTo>
                <a:lnTo>
                  <a:pt x="12" y="25"/>
                </a:lnTo>
                <a:lnTo>
                  <a:pt x="14" y="22"/>
                </a:lnTo>
                <a:lnTo>
                  <a:pt x="15" y="20"/>
                </a:lnTo>
                <a:lnTo>
                  <a:pt x="18" y="14"/>
                </a:lnTo>
                <a:lnTo>
                  <a:pt x="23" y="7"/>
                </a:lnTo>
                <a:lnTo>
                  <a:pt x="25" y="4"/>
                </a:lnTo>
                <a:lnTo>
                  <a:pt x="28" y="1"/>
                </a:lnTo>
                <a:lnTo>
                  <a:pt x="34" y="0"/>
                </a:lnTo>
                <a:lnTo>
                  <a:pt x="41" y="0"/>
                </a:lnTo>
                <a:lnTo>
                  <a:pt x="45" y="2"/>
                </a:lnTo>
                <a:lnTo>
                  <a:pt x="46" y="5"/>
                </a:lnTo>
                <a:lnTo>
                  <a:pt x="45" y="8"/>
                </a:lnTo>
                <a:lnTo>
                  <a:pt x="46" y="13"/>
                </a:lnTo>
                <a:lnTo>
                  <a:pt x="50" y="15"/>
                </a:lnTo>
                <a:lnTo>
                  <a:pt x="55" y="19"/>
                </a:lnTo>
                <a:lnTo>
                  <a:pt x="56" y="23"/>
                </a:lnTo>
                <a:lnTo>
                  <a:pt x="56" y="28"/>
                </a:lnTo>
                <a:lnTo>
                  <a:pt x="61" y="31"/>
                </a:lnTo>
                <a:lnTo>
                  <a:pt x="65" y="35"/>
                </a:lnTo>
                <a:lnTo>
                  <a:pt x="68" y="39"/>
                </a:lnTo>
                <a:lnTo>
                  <a:pt x="68" y="44"/>
                </a:lnTo>
                <a:lnTo>
                  <a:pt x="68" y="47"/>
                </a:lnTo>
                <a:lnTo>
                  <a:pt x="70" y="50"/>
                </a:lnTo>
                <a:lnTo>
                  <a:pt x="75" y="52"/>
                </a:lnTo>
                <a:lnTo>
                  <a:pt x="80" y="55"/>
                </a:lnTo>
                <a:lnTo>
                  <a:pt x="86" y="59"/>
                </a:lnTo>
                <a:lnTo>
                  <a:pt x="90" y="59"/>
                </a:lnTo>
                <a:lnTo>
                  <a:pt x="91" y="54"/>
                </a:lnTo>
                <a:lnTo>
                  <a:pt x="91" y="47"/>
                </a:lnTo>
                <a:lnTo>
                  <a:pt x="91" y="42"/>
                </a:lnTo>
                <a:lnTo>
                  <a:pt x="91" y="37"/>
                </a:lnTo>
                <a:lnTo>
                  <a:pt x="91" y="32"/>
                </a:lnTo>
                <a:lnTo>
                  <a:pt x="88" y="30"/>
                </a:lnTo>
                <a:lnTo>
                  <a:pt x="86" y="30"/>
                </a:lnTo>
                <a:lnTo>
                  <a:pt x="85" y="29"/>
                </a:lnTo>
                <a:lnTo>
                  <a:pt x="84" y="24"/>
                </a:lnTo>
                <a:lnTo>
                  <a:pt x="84" y="19"/>
                </a:lnTo>
                <a:lnTo>
                  <a:pt x="84" y="14"/>
                </a:lnTo>
                <a:lnTo>
                  <a:pt x="85" y="11"/>
                </a:lnTo>
                <a:lnTo>
                  <a:pt x="88" y="8"/>
                </a:lnTo>
                <a:lnTo>
                  <a:pt x="94" y="6"/>
                </a:lnTo>
                <a:lnTo>
                  <a:pt x="99" y="4"/>
                </a:lnTo>
                <a:lnTo>
                  <a:pt x="103" y="1"/>
                </a:lnTo>
                <a:lnTo>
                  <a:pt x="104" y="0"/>
                </a:lnTo>
                <a:close/>
              </a:path>
            </a:pathLst>
          </a:custGeom>
          <a:solidFill>
            <a:schemeClr val="bg1"/>
          </a:solidFill>
          <a:ln w="9525">
            <a:solidFill>
              <a:schemeClr val="bg2"/>
            </a:solidFill>
            <a:round/>
            <a:headEnd/>
            <a:tailEnd/>
          </a:ln>
        </p:spPr>
        <p:txBody>
          <a:bodyPr/>
          <a:lstStyle/>
          <a:p>
            <a:endParaRPr lang="el-GR"/>
          </a:p>
        </p:txBody>
      </p:sp>
      <p:sp>
        <p:nvSpPr>
          <p:cNvPr id="14501" name="Freeform 434"/>
          <p:cNvSpPr>
            <a:spLocks/>
          </p:cNvSpPr>
          <p:nvPr/>
        </p:nvSpPr>
        <p:spPr bwMode="auto">
          <a:xfrm>
            <a:off x="1771650" y="1920875"/>
            <a:ext cx="109538" cy="61913"/>
          </a:xfrm>
          <a:custGeom>
            <a:avLst/>
            <a:gdLst>
              <a:gd name="T0" fmla="*/ 2147483647 w 102"/>
              <a:gd name="T1" fmla="*/ 2147483647 h 60"/>
              <a:gd name="T2" fmla="*/ 2147483647 w 102"/>
              <a:gd name="T3" fmla="*/ 2147483647 h 60"/>
              <a:gd name="T4" fmla="*/ 2147483647 w 102"/>
              <a:gd name="T5" fmla="*/ 2147483647 h 60"/>
              <a:gd name="T6" fmla="*/ 2147483647 w 102"/>
              <a:gd name="T7" fmla="*/ 2147483647 h 60"/>
              <a:gd name="T8" fmla="*/ 2147483647 w 102"/>
              <a:gd name="T9" fmla="*/ 2147483647 h 60"/>
              <a:gd name="T10" fmla="*/ 2147483647 w 102"/>
              <a:gd name="T11" fmla="*/ 2147483647 h 60"/>
              <a:gd name="T12" fmla="*/ 2147483647 w 102"/>
              <a:gd name="T13" fmla="*/ 2147483647 h 60"/>
              <a:gd name="T14" fmla="*/ 2147483647 w 102"/>
              <a:gd name="T15" fmla="*/ 2147483647 h 60"/>
              <a:gd name="T16" fmla="*/ 2147483647 w 102"/>
              <a:gd name="T17" fmla="*/ 2147483647 h 60"/>
              <a:gd name="T18" fmla="*/ 2147483647 w 102"/>
              <a:gd name="T19" fmla="*/ 2147483647 h 60"/>
              <a:gd name="T20" fmla="*/ 2147483647 w 102"/>
              <a:gd name="T21" fmla="*/ 2147483647 h 60"/>
              <a:gd name="T22" fmla="*/ 2147483647 w 102"/>
              <a:gd name="T23" fmla="*/ 2147483647 h 60"/>
              <a:gd name="T24" fmla="*/ 2147483647 w 102"/>
              <a:gd name="T25" fmla="*/ 2147483647 h 60"/>
              <a:gd name="T26" fmla="*/ 2147483647 w 102"/>
              <a:gd name="T27" fmla="*/ 2147483647 h 60"/>
              <a:gd name="T28" fmla="*/ 2147483647 w 102"/>
              <a:gd name="T29" fmla="*/ 2147483647 h 60"/>
              <a:gd name="T30" fmla="*/ 2147483647 w 102"/>
              <a:gd name="T31" fmla="*/ 2147483647 h 60"/>
              <a:gd name="T32" fmla="*/ 2147483647 w 102"/>
              <a:gd name="T33" fmla="*/ 2147483647 h 60"/>
              <a:gd name="T34" fmla="*/ 2147483647 w 102"/>
              <a:gd name="T35" fmla="*/ 2147483647 h 60"/>
              <a:gd name="T36" fmla="*/ 2147483647 w 102"/>
              <a:gd name="T37" fmla="*/ 2147483647 h 60"/>
              <a:gd name="T38" fmla="*/ 2147483647 w 102"/>
              <a:gd name="T39" fmla="*/ 2147483647 h 60"/>
              <a:gd name="T40" fmla="*/ 2147483647 w 102"/>
              <a:gd name="T41" fmla="*/ 2147483647 h 60"/>
              <a:gd name="T42" fmla="*/ 2147483647 w 102"/>
              <a:gd name="T43" fmla="*/ 2147483647 h 60"/>
              <a:gd name="T44" fmla="*/ 2147483647 w 102"/>
              <a:gd name="T45" fmla="*/ 2147483647 h 60"/>
              <a:gd name="T46" fmla="*/ 0 w 102"/>
              <a:gd name="T47" fmla="*/ 2147483647 h 60"/>
              <a:gd name="T48" fmla="*/ 2147483647 w 102"/>
              <a:gd name="T49" fmla="*/ 2147483647 h 60"/>
              <a:gd name="T50" fmla="*/ 2147483647 w 102"/>
              <a:gd name="T51" fmla="*/ 2147483647 h 60"/>
              <a:gd name="T52" fmla="*/ 2147483647 w 102"/>
              <a:gd name="T53" fmla="*/ 2147483647 h 60"/>
              <a:gd name="T54" fmla="*/ 2147483647 w 102"/>
              <a:gd name="T55" fmla="*/ 2147483647 h 60"/>
              <a:gd name="T56" fmla="*/ 2147483647 w 102"/>
              <a:gd name="T57" fmla="*/ 2147483647 h 60"/>
              <a:gd name="T58" fmla="*/ 2147483647 w 102"/>
              <a:gd name="T59" fmla="*/ 2147483647 h 60"/>
              <a:gd name="T60" fmla="*/ 2147483647 w 102"/>
              <a:gd name="T61" fmla="*/ 2147483647 h 60"/>
              <a:gd name="T62" fmla="*/ 2147483647 w 102"/>
              <a:gd name="T63" fmla="*/ 2147483647 h 60"/>
              <a:gd name="T64" fmla="*/ 2147483647 w 102"/>
              <a:gd name="T65" fmla="*/ 0 h 60"/>
              <a:gd name="T66" fmla="*/ 2147483647 w 102"/>
              <a:gd name="T67" fmla="*/ 0 h 60"/>
              <a:gd name="T68" fmla="*/ 2147483647 w 102"/>
              <a:gd name="T69" fmla="*/ 0 h 60"/>
              <a:gd name="T70" fmla="*/ 2147483647 w 102"/>
              <a:gd name="T71" fmla="*/ 0 h 60"/>
              <a:gd name="T72" fmla="*/ 2147483647 w 102"/>
              <a:gd name="T73" fmla="*/ 0 h 60"/>
              <a:gd name="T74" fmla="*/ 2147483647 w 102"/>
              <a:gd name="T75" fmla="*/ 0 h 60"/>
              <a:gd name="T76" fmla="*/ 2147483647 w 102"/>
              <a:gd name="T77" fmla="*/ 2147483647 h 60"/>
              <a:gd name="T78" fmla="*/ 2147483647 w 102"/>
              <a:gd name="T79" fmla="*/ 2147483647 h 60"/>
              <a:gd name="T80" fmla="*/ 2147483647 w 102"/>
              <a:gd name="T81" fmla="*/ 2147483647 h 60"/>
              <a:gd name="T82" fmla="*/ 2147483647 w 102"/>
              <a:gd name="T83" fmla="*/ 2147483647 h 60"/>
              <a:gd name="T84" fmla="*/ 2147483647 w 102"/>
              <a:gd name="T85" fmla="*/ 2147483647 h 60"/>
              <a:gd name="T86" fmla="*/ 2147483647 w 102"/>
              <a:gd name="T87" fmla="*/ 2147483647 h 60"/>
              <a:gd name="T88" fmla="*/ 2147483647 w 102"/>
              <a:gd name="T89" fmla="*/ 2147483647 h 60"/>
              <a:gd name="T90" fmla="*/ 2147483647 w 102"/>
              <a:gd name="T91" fmla="*/ 2147483647 h 60"/>
              <a:gd name="T92" fmla="*/ 2147483647 w 102"/>
              <a:gd name="T93" fmla="*/ 2147483647 h 60"/>
              <a:gd name="T94" fmla="*/ 2147483647 w 102"/>
              <a:gd name="T95" fmla="*/ 2147483647 h 60"/>
              <a:gd name="T96" fmla="*/ 2147483647 w 102"/>
              <a:gd name="T97" fmla="*/ 2147483647 h 6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2"/>
              <a:gd name="T148" fmla="*/ 0 h 60"/>
              <a:gd name="T149" fmla="*/ 102 w 102"/>
              <a:gd name="T150" fmla="*/ 60 h 6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2" h="60">
                <a:moveTo>
                  <a:pt x="76" y="40"/>
                </a:moveTo>
                <a:lnTo>
                  <a:pt x="75" y="41"/>
                </a:lnTo>
                <a:lnTo>
                  <a:pt x="72" y="45"/>
                </a:lnTo>
                <a:lnTo>
                  <a:pt x="68" y="46"/>
                </a:lnTo>
                <a:lnTo>
                  <a:pt x="66" y="42"/>
                </a:lnTo>
                <a:lnTo>
                  <a:pt x="64" y="35"/>
                </a:lnTo>
                <a:lnTo>
                  <a:pt x="61" y="30"/>
                </a:lnTo>
                <a:lnTo>
                  <a:pt x="58" y="27"/>
                </a:lnTo>
                <a:lnTo>
                  <a:pt x="56" y="31"/>
                </a:lnTo>
                <a:lnTo>
                  <a:pt x="55" y="38"/>
                </a:lnTo>
                <a:lnTo>
                  <a:pt x="55" y="44"/>
                </a:lnTo>
                <a:lnTo>
                  <a:pt x="53" y="47"/>
                </a:lnTo>
                <a:lnTo>
                  <a:pt x="48" y="47"/>
                </a:lnTo>
                <a:lnTo>
                  <a:pt x="42" y="47"/>
                </a:lnTo>
                <a:lnTo>
                  <a:pt x="38" y="52"/>
                </a:lnTo>
                <a:lnTo>
                  <a:pt x="38" y="57"/>
                </a:lnTo>
                <a:lnTo>
                  <a:pt x="38" y="60"/>
                </a:lnTo>
                <a:lnTo>
                  <a:pt x="37" y="57"/>
                </a:lnTo>
                <a:lnTo>
                  <a:pt x="33" y="54"/>
                </a:lnTo>
                <a:lnTo>
                  <a:pt x="27" y="50"/>
                </a:lnTo>
                <a:lnTo>
                  <a:pt x="22" y="48"/>
                </a:lnTo>
                <a:lnTo>
                  <a:pt x="15" y="48"/>
                </a:lnTo>
                <a:lnTo>
                  <a:pt x="6" y="48"/>
                </a:lnTo>
                <a:lnTo>
                  <a:pt x="0" y="46"/>
                </a:lnTo>
                <a:lnTo>
                  <a:pt x="4" y="40"/>
                </a:lnTo>
                <a:lnTo>
                  <a:pt x="11" y="34"/>
                </a:lnTo>
                <a:lnTo>
                  <a:pt x="17" y="30"/>
                </a:lnTo>
                <a:lnTo>
                  <a:pt x="23" y="25"/>
                </a:lnTo>
                <a:lnTo>
                  <a:pt x="35" y="19"/>
                </a:lnTo>
                <a:lnTo>
                  <a:pt x="46" y="12"/>
                </a:lnTo>
                <a:lnTo>
                  <a:pt x="55" y="7"/>
                </a:lnTo>
                <a:lnTo>
                  <a:pt x="60" y="2"/>
                </a:lnTo>
                <a:lnTo>
                  <a:pt x="68" y="0"/>
                </a:lnTo>
                <a:lnTo>
                  <a:pt x="76" y="0"/>
                </a:lnTo>
                <a:lnTo>
                  <a:pt x="80" y="0"/>
                </a:lnTo>
                <a:lnTo>
                  <a:pt x="83" y="0"/>
                </a:lnTo>
                <a:lnTo>
                  <a:pt x="87" y="0"/>
                </a:lnTo>
                <a:lnTo>
                  <a:pt x="93" y="0"/>
                </a:lnTo>
                <a:lnTo>
                  <a:pt x="98" y="2"/>
                </a:lnTo>
                <a:lnTo>
                  <a:pt x="102" y="6"/>
                </a:lnTo>
                <a:lnTo>
                  <a:pt x="99" y="10"/>
                </a:lnTo>
                <a:lnTo>
                  <a:pt x="95" y="15"/>
                </a:lnTo>
                <a:lnTo>
                  <a:pt x="93" y="17"/>
                </a:lnTo>
                <a:lnTo>
                  <a:pt x="93" y="19"/>
                </a:lnTo>
                <a:lnTo>
                  <a:pt x="91" y="24"/>
                </a:lnTo>
                <a:lnTo>
                  <a:pt x="89" y="31"/>
                </a:lnTo>
                <a:lnTo>
                  <a:pt x="86" y="35"/>
                </a:lnTo>
                <a:lnTo>
                  <a:pt x="81" y="39"/>
                </a:lnTo>
                <a:lnTo>
                  <a:pt x="76" y="40"/>
                </a:lnTo>
                <a:close/>
              </a:path>
            </a:pathLst>
          </a:custGeom>
          <a:solidFill>
            <a:schemeClr val="bg1"/>
          </a:solidFill>
          <a:ln w="9525">
            <a:solidFill>
              <a:schemeClr val="bg2"/>
            </a:solidFill>
            <a:round/>
            <a:headEnd/>
            <a:tailEnd/>
          </a:ln>
        </p:spPr>
        <p:txBody>
          <a:bodyPr/>
          <a:lstStyle/>
          <a:p>
            <a:endParaRPr lang="el-GR"/>
          </a:p>
        </p:txBody>
      </p:sp>
      <p:sp>
        <p:nvSpPr>
          <p:cNvPr id="14502" name="Freeform 435"/>
          <p:cNvSpPr>
            <a:spLocks/>
          </p:cNvSpPr>
          <p:nvPr/>
        </p:nvSpPr>
        <p:spPr bwMode="auto">
          <a:xfrm>
            <a:off x="1987550" y="1982788"/>
            <a:ext cx="92075" cy="80962"/>
          </a:xfrm>
          <a:custGeom>
            <a:avLst/>
            <a:gdLst>
              <a:gd name="T0" fmla="*/ 2147483647 w 86"/>
              <a:gd name="T1" fmla="*/ 2147483647 h 80"/>
              <a:gd name="T2" fmla="*/ 2147483647 w 86"/>
              <a:gd name="T3" fmla="*/ 0 h 80"/>
              <a:gd name="T4" fmla="*/ 2147483647 w 86"/>
              <a:gd name="T5" fmla="*/ 2147483647 h 80"/>
              <a:gd name="T6" fmla="*/ 2147483647 w 86"/>
              <a:gd name="T7" fmla="*/ 2147483647 h 80"/>
              <a:gd name="T8" fmla="*/ 2147483647 w 86"/>
              <a:gd name="T9" fmla="*/ 2147483647 h 80"/>
              <a:gd name="T10" fmla="*/ 2147483647 w 86"/>
              <a:gd name="T11" fmla="*/ 2147483647 h 80"/>
              <a:gd name="T12" fmla="*/ 2147483647 w 86"/>
              <a:gd name="T13" fmla="*/ 2147483647 h 80"/>
              <a:gd name="T14" fmla="*/ 2147483647 w 86"/>
              <a:gd name="T15" fmla="*/ 2147483647 h 80"/>
              <a:gd name="T16" fmla="*/ 2147483647 w 86"/>
              <a:gd name="T17" fmla="*/ 2147483647 h 80"/>
              <a:gd name="T18" fmla="*/ 2147483647 w 86"/>
              <a:gd name="T19" fmla="*/ 2147483647 h 80"/>
              <a:gd name="T20" fmla="*/ 2147483647 w 86"/>
              <a:gd name="T21" fmla="*/ 2147483647 h 80"/>
              <a:gd name="T22" fmla="*/ 2147483647 w 86"/>
              <a:gd name="T23" fmla="*/ 2147483647 h 80"/>
              <a:gd name="T24" fmla="*/ 2147483647 w 86"/>
              <a:gd name="T25" fmla="*/ 2147483647 h 80"/>
              <a:gd name="T26" fmla="*/ 2147483647 w 86"/>
              <a:gd name="T27" fmla="*/ 2147483647 h 80"/>
              <a:gd name="T28" fmla="*/ 2147483647 w 86"/>
              <a:gd name="T29" fmla="*/ 2147483647 h 80"/>
              <a:gd name="T30" fmla="*/ 2147483647 w 86"/>
              <a:gd name="T31" fmla="*/ 2147483647 h 80"/>
              <a:gd name="T32" fmla="*/ 2147483647 w 86"/>
              <a:gd name="T33" fmla="*/ 2147483647 h 80"/>
              <a:gd name="T34" fmla="*/ 2147483647 w 86"/>
              <a:gd name="T35" fmla="*/ 2147483647 h 80"/>
              <a:gd name="T36" fmla="*/ 2147483647 w 86"/>
              <a:gd name="T37" fmla="*/ 2147483647 h 80"/>
              <a:gd name="T38" fmla="*/ 2147483647 w 86"/>
              <a:gd name="T39" fmla="*/ 2147483647 h 80"/>
              <a:gd name="T40" fmla="*/ 2147483647 w 86"/>
              <a:gd name="T41" fmla="*/ 2147483647 h 80"/>
              <a:gd name="T42" fmla="*/ 2147483647 w 86"/>
              <a:gd name="T43" fmla="*/ 2147483647 h 80"/>
              <a:gd name="T44" fmla="*/ 2147483647 w 86"/>
              <a:gd name="T45" fmla="*/ 2147483647 h 80"/>
              <a:gd name="T46" fmla="*/ 2147483647 w 86"/>
              <a:gd name="T47" fmla="*/ 2147483647 h 80"/>
              <a:gd name="T48" fmla="*/ 2147483647 w 86"/>
              <a:gd name="T49" fmla="*/ 2147483647 h 80"/>
              <a:gd name="T50" fmla="*/ 2147483647 w 86"/>
              <a:gd name="T51" fmla="*/ 2147483647 h 80"/>
              <a:gd name="T52" fmla="*/ 2147483647 w 86"/>
              <a:gd name="T53" fmla="*/ 2147483647 h 80"/>
              <a:gd name="T54" fmla="*/ 2147483647 w 86"/>
              <a:gd name="T55" fmla="*/ 2147483647 h 80"/>
              <a:gd name="T56" fmla="*/ 2147483647 w 86"/>
              <a:gd name="T57" fmla="*/ 2147483647 h 80"/>
              <a:gd name="T58" fmla="*/ 2147483647 w 86"/>
              <a:gd name="T59" fmla="*/ 2147483647 h 80"/>
              <a:gd name="T60" fmla="*/ 2147483647 w 86"/>
              <a:gd name="T61" fmla="*/ 2147483647 h 80"/>
              <a:gd name="T62" fmla="*/ 2147483647 w 86"/>
              <a:gd name="T63" fmla="*/ 2147483647 h 80"/>
              <a:gd name="T64" fmla="*/ 2147483647 w 86"/>
              <a:gd name="T65" fmla="*/ 2147483647 h 80"/>
              <a:gd name="T66" fmla="*/ 2147483647 w 86"/>
              <a:gd name="T67" fmla="*/ 2147483647 h 8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6"/>
              <a:gd name="T103" fmla="*/ 0 h 80"/>
              <a:gd name="T104" fmla="*/ 86 w 86"/>
              <a:gd name="T105" fmla="*/ 80 h 8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6" h="80">
                <a:moveTo>
                  <a:pt x="20" y="16"/>
                </a:moveTo>
                <a:lnTo>
                  <a:pt x="17" y="12"/>
                </a:lnTo>
                <a:lnTo>
                  <a:pt x="10" y="5"/>
                </a:lnTo>
                <a:lnTo>
                  <a:pt x="3" y="0"/>
                </a:lnTo>
                <a:lnTo>
                  <a:pt x="0" y="2"/>
                </a:lnTo>
                <a:lnTo>
                  <a:pt x="1" y="9"/>
                </a:lnTo>
                <a:lnTo>
                  <a:pt x="2" y="15"/>
                </a:lnTo>
                <a:lnTo>
                  <a:pt x="3" y="22"/>
                </a:lnTo>
                <a:lnTo>
                  <a:pt x="4" y="27"/>
                </a:lnTo>
                <a:lnTo>
                  <a:pt x="5" y="33"/>
                </a:lnTo>
                <a:lnTo>
                  <a:pt x="8" y="38"/>
                </a:lnTo>
                <a:lnTo>
                  <a:pt x="11" y="41"/>
                </a:lnTo>
                <a:lnTo>
                  <a:pt x="15" y="42"/>
                </a:lnTo>
                <a:lnTo>
                  <a:pt x="18" y="42"/>
                </a:lnTo>
                <a:lnTo>
                  <a:pt x="22" y="42"/>
                </a:lnTo>
                <a:lnTo>
                  <a:pt x="24" y="43"/>
                </a:lnTo>
                <a:lnTo>
                  <a:pt x="23" y="47"/>
                </a:lnTo>
                <a:lnTo>
                  <a:pt x="20" y="52"/>
                </a:lnTo>
                <a:lnTo>
                  <a:pt x="22" y="54"/>
                </a:lnTo>
                <a:lnTo>
                  <a:pt x="24" y="54"/>
                </a:lnTo>
                <a:lnTo>
                  <a:pt x="31" y="54"/>
                </a:lnTo>
                <a:lnTo>
                  <a:pt x="38" y="53"/>
                </a:lnTo>
                <a:lnTo>
                  <a:pt x="41" y="53"/>
                </a:lnTo>
                <a:lnTo>
                  <a:pt x="42" y="54"/>
                </a:lnTo>
                <a:lnTo>
                  <a:pt x="42" y="58"/>
                </a:lnTo>
                <a:lnTo>
                  <a:pt x="40" y="65"/>
                </a:lnTo>
                <a:lnTo>
                  <a:pt x="38" y="73"/>
                </a:lnTo>
                <a:lnTo>
                  <a:pt x="38" y="79"/>
                </a:lnTo>
                <a:lnTo>
                  <a:pt x="43" y="80"/>
                </a:lnTo>
                <a:lnTo>
                  <a:pt x="54" y="77"/>
                </a:lnTo>
                <a:lnTo>
                  <a:pt x="64" y="72"/>
                </a:lnTo>
                <a:lnTo>
                  <a:pt x="72" y="66"/>
                </a:lnTo>
                <a:lnTo>
                  <a:pt x="76" y="64"/>
                </a:lnTo>
                <a:lnTo>
                  <a:pt x="75" y="62"/>
                </a:lnTo>
                <a:lnTo>
                  <a:pt x="72" y="57"/>
                </a:lnTo>
                <a:lnTo>
                  <a:pt x="72" y="54"/>
                </a:lnTo>
                <a:lnTo>
                  <a:pt x="75" y="54"/>
                </a:lnTo>
                <a:lnTo>
                  <a:pt x="79" y="56"/>
                </a:lnTo>
                <a:lnTo>
                  <a:pt x="84" y="58"/>
                </a:lnTo>
                <a:lnTo>
                  <a:pt x="86" y="57"/>
                </a:lnTo>
                <a:lnTo>
                  <a:pt x="83" y="50"/>
                </a:lnTo>
                <a:lnTo>
                  <a:pt x="77" y="42"/>
                </a:lnTo>
                <a:lnTo>
                  <a:pt x="72" y="39"/>
                </a:lnTo>
                <a:lnTo>
                  <a:pt x="71" y="37"/>
                </a:lnTo>
                <a:lnTo>
                  <a:pt x="72" y="31"/>
                </a:lnTo>
                <a:lnTo>
                  <a:pt x="76" y="22"/>
                </a:lnTo>
                <a:lnTo>
                  <a:pt x="77" y="15"/>
                </a:lnTo>
                <a:lnTo>
                  <a:pt x="76" y="9"/>
                </a:lnTo>
                <a:lnTo>
                  <a:pt x="71" y="7"/>
                </a:lnTo>
                <a:lnTo>
                  <a:pt x="65" y="8"/>
                </a:lnTo>
                <a:lnTo>
                  <a:pt x="64" y="10"/>
                </a:lnTo>
                <a:lnTo>
                  <a:pt x="63" y="12"/>
                </a:lnTo>
                <a:lnTo>
                  <a:pt x="60" y="11"/>
                </a:lnTo>
                <a:lnTo>
                  <a:pt x="55" y="8"/>
                </a:lnTo>
                <a:lnTo>
                  <a:pt x="50" y="3"/>
                </a:lnTo>
                <a:lnTo>
                  <a:pt x="47" y="2"/>
                </a:lnTo>
                <a:lnTo>
                  <a:pt x="45" y="3"/>
                </a:lnTo>
                <a:lnTo>
                  <a:pt x="45" y="7"/>
                </a:lnTo>
                <a:lnTo>
                  <a:pt x="47" y="11"/>
                </a:lnTo>
                <a:lnTo>
                  <a:pt x="48" y="13"/>
                </a:lnTo>
                <a:lnTo>
                  <a:pt x="47" y="16"/>
                </a:lnTo>
                <a:lnTo>
                  <a:pt x="43" y="15"/>
                </a:lnTo>
                <a:lnTo>
                  <a:pt x="39" y="11"/>
                </a:lnTo>
                <a:lnTo>
                  <a:pt x="35" y="9"/>
                </a:lnTo>
                <a:lnTo>
                  <a:pt x="32" y="11"/>
                </a:lnTo>
                <a:lnTo>
                  <a:pt x="28" y="15"/>
                </a:lnTo>
                <a:lnTo>
                  <a:pt x="25" y="16"/>
                </a:lnTo>
                <a:lnTo>
                  <a:pt x="22" y="16"/>
                </a:lnTo>
                <a:lnTo>
                  <a:pt x="20" y="16"/>
                </a:lnTo>
                <a:close/>
              </a:path>
            </a:pathLst>
          </a:custGeom>
          <a:solidFill>
            <a:schemeClr val="bg1"/>
          </a:solidFill>
          <a:ln w="9525">
            <a:solidFill>
              <a:schemeClr val="bg2"/>
            </a:solidFill>
            <a:round/>
            <a:headEnd/>
            <a:tailEnd/>
          </a:ln>
        </p:spPr>
        <p:txBody>
          <a:bodyPr/>
          <a:lstStyle/>
          <a:p>
            <a:endParaRPr lang="el-GR"/>
          </a:p>
        </p:txBody>
      </p:sp>
      <p:sp>
        <p:nvSpPr>
          <p:cNvPr id="14503" name="Freeform 436"/>
          <p:cNvSpPr>
            <a:spLocks/>
          </p:cNvSpPr>
          <p:nvPr/>
        </p:nvSpPr>
        <p:spPr bwMode="auto">
          <a:xfrm>
            <a:off x="2081213" y="2032000"/>
            <a:ext cx="36512" cy="46038"/>
          </a:xfrm>
          <a:custGeom>
            <a:avLst/>
            <a:gdLst>
              <a:gd name="T0" fmla="*/ 2147483647 w 34"/>
              <a:gd name="T1" fmla="*/ 2147483647 h 46"/>
              <a:gd name="T2" fmla="*/ 2147483647 w 34"/>
              <a:gd name="T3" fmla="*/ 2147483647 h 46"/>
              <a:gd name="T4" fmla="*/ 2147483647 w 34"/>
              <a:gd name="T5" fmla="*/ 2147483647 h 46"/>
              <a:gd name="T6" fmla="*/ 2147483647 w 34"/>
              <a:gd name="T7" fmla="*/ 2147483647 h 46"/>
              <a:gd name="T8" fmla="*/ 2147483647 w 34"/>
              <a:gd name="T9" fmla="*/ 2147483647 h 46"/>
              <a:gd name="T10" fmla="*/ 2147483647 w 34"/>
              <a:gd name="T11" fmla="*/ 2147483647 h 46"/>
              <a:gd name="T12" fmla="*/ 2147483647 w 34"/>
              <a:gd name="T13" fmla="*/ 2147483647 h 46"/>
              <a:gd name="T14" fmla="*/ 0 w 34"/>
              <a:gd name="T15" fmla="*/ 2147483647 h 46"/>
              <a:gd name="T16" fmla="*/ 2147483647 w 34"/>
              <a:gd name="T17" fmla="*/ 2147483647 h 46"/>
              <a:gd name="T18" fmla="*/ 2147483647 w 34"/>
              <a:gd name="T19" fmla="*/ 2147483647 h 46"/>
              <a:gd name="T20" fmla="*/ 2147483647 w 34"/>
              <a:gd name="T21" fmla="*/ 2147483647 h 46"/>
              <a:gd name="T22" fmla="*/ 2147483647 w 34"/>
              <a:gd name="T23" fmla="*/ 2147483647 h 46"/>
              <a:gd name="T24" fmla="*/ 2147483647 w 34"/>
              <a:gd name="T25" fmla="*/ 2147483647 h 46"/>
              <a:gd name="T26" fmla="*/ 2147483647 w 34"/>
              <a:gd name="T27" fmla="*/ 2147483647 h 46"/>
              <a:gd name="T28" fmla="*/ 2147483647 w 34"/>
              <a:gd name="T29" fmla="*/ 2147483647 h 46"/>
              <a:gd name="T30" fmla="*/ 2147483647 w 34"/>
              <a:gd name="T31" fmla="*/ 2147483647 h 46"/>
              <a:gd name="T32" fmla="*/ 2147483647 w 34"/>
              <a:gd name="T33" fmla="*/ 2147483647 h 46"/>
              <a:gd name="T34" fmla="*/ 2147483647 w 34"/>
              <a:gd name="T35" fmla="*/ 2147483647 h 46"/>
              <a:gd name="T36" fmla="*/ 2147483647 w 34"/>
              <a:gd name="T37" fmla="*/ 2147483647 h 46"/>
              <a:gd name="T38" fmla="*/ 2147483647 w 34"/>
              <a:gd name="T39" fmla="*/ 2147483647 h 46"/>
              <a:gd name="T40" fmla="*/ 2147483647 w 34"/>
              <a:gd name="T41" fmla="*/ 2147483647 h 46"/>
              <a:gd name="T42" fmla="*/ 2147483647 w 34"/>
              <a:gd name="T43" fmla="*/ 2147483647 h 46"/>
              <a:gd name="T44" fmla="*/ 2147483647 w 34"/>
              <a:gd name="T45" fmla="*/ 2147483647 h 46"/>
              <a:gd name="T46" fmla="*/ 2147483647 w 34"/>
              <a:gd name="T47" fmla="*/ 2147483647 h 46"/>
              <a:gd name="T48" fmla="*/ 2147483647 w 34"/>
              <a:gd name="T49" fmla="*/ 0 h 46"/>
              <a:gd name="T50" fmla="*/ 2147483647 w 34"/>
              <a:gd name="T51" fmla="*/ 0 h 46"/>
              <a:gd name="T52" fmla="*/ 2147483647 w 34"/>
              <a:gd name="T53" fmla="*/ 0 h 46"/>
              <a:gd name="T54" fmla="*/ 2147483647 w 34"/>
              <a:gd name="T55" fmla="*/ 2147483647 h 46"/>
              <a:gd name="T56" fmla="*/ 2147483647 w 34"/>
              <a:gd name="T57" fmla="*/ 2147483647 h 4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4"/>
              <a:gd name="T88" fmla="*/ 0 h 46"/>
              <a:gd name="T89" fmla="*/ 34 w 34"/>
              <a:gd name="T90" fmla="*/ 46 h 4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4" h="46">
                <a:moveTo>
                  <a:pt x="14" y="4"/>
                </a:moveTo>
                <a:lnTo>
                  <a:pt x="14" y="5"/>
                </a:lnTo>
                <a:lnTo>
                  <a:pt x="13" y="7"/>
                </a:lnTo>
                <a:lnTo>
                  <a:pt x="11" y="12"/>
                </a:lnTo>
                <a:lnTo>
                  <a:pt x="7" y="15"/>
                </a:lnTo>
                <a:lnTo>
                  <a:pt x="4" y="18"/>
                </a:lnTo>
                <a:lnTo>
                  <a:pt x="1" y="23"/>
                </a:lnTo>
                <a:lnTo>
                  <a:pt x="0" y="28"/>
                </a:lnTo>
                <a:lnTo>
                  <a:pt x="3" y="31"/>
                </a:lnTo>
                <a:lnTo>
                  <a:pt x="7" y="35"/>
                </a:lnTo>
                <a:lnTo>
                  <a:pt x="12" y="37"/>
                </a:lnTo>
                <a:lnTo>
                  <a:pt x="16" y="40"/>
                </a:lnTo>
                <a:lnTo>
                  <a:pt x="19" y="44"/>
                </a:lnTo>
                <a:lnTo>
                  <a:pt x="22" y="46"/>
                </a:lnTo>
                <a:lnTo>
                  <a:pt x="27" y="44"/>
                </a:lnTo>
                <a:lnTo>
                  <a:pt x="31" y="40"/>
                </a:lnTo>
                <a:lnTo>
                  <a:pt x="34" y="35"/>
                </a:lnTo>
                <a:lnTo>
                  <a:pt x="34" y="29"/>
                </a:lnTo>
                <a:lnTo>
                  <a:pt x="33" y="24"/>
                </a:lnTo>
                <a:lnTo>
                  <a:pt x="30" y="20"/>
                </a:lnTo>
                <a:lnTo>
                  <a:pt x="30" y="15"/>
                </a:lnTo>
                <a:lnTo>
                  <a:pt x="29" y="9"/>
                </a:lnTo>
                <a:lnTo>
                  <a:pt x="27" y="5"/>
                </a:lnTo>
                <a:lnTo>
                  <a:pt x="23" y="1"/>
                </a:lnTo>
                <a:lnTo>
                  <a:pt x="22" y="0"/>
                </a:lnTo>
                <a:lnTo>
                  <a:pt x="21" y="0"/>
                </a:lnTo>
                <a:lnTo>
                  <a:pt x="19" y="0"/>
                </a:lnTo>
                <a:lnTo>
                  <a:pt x="16" y="1"/>
                </a:lnTo>
                <a:lnTo>
                  <a:pt x="14" y="4"/>
                </a:lnTo>
                <a:close/>
              </a:path>
            </a:pathLst>
          </a:custGeom>
          <a:solidFill>
            <a:schemeClr val="bg1"/>
          </a:solidFill>
          <a:ln w="9525">
            <a:solidFill>
              <a:schemeClr val="bg2"/>
            </a:solidFill>
            <a:round/>
            <a:headEnd/>
            <a:tailEnd/>
          </a:ln>
        </p:spPr>
        <p:txBody>
          <a:bodyPr/>
          <a:lstStyle/>
          <a:p>
            <a:endParaRPr lang="el-GR"/>
          </a:p>
        </p:txBody>
      </p:sp>
      <p:sp>
        <p:nvSpPr>
          <p:cNvPr id="14504" name="Freeform 437"/>
          <p:cNvSpPr>
            <a:spLocks/>
          </p:cNvSpPr>
          <p:nvPr/>
        </p:nvSpPr>
        <p:spPr bwMode="auto">
          <a:xfrm>
            <a:off x="2071688" y="1968500"/>
            <a:ext cx="215900" cy="103188"/>
          </a:xfrm>
          <a:custGeom>
            <a:avLst/>
            <a:gdLst>
              <a:gd name="T0" fmla="*/ 2147483647 w 202"/>
              <a:gd name="T1" fmla="*/ 2147483647 h 100"/>
              <a:gd name="T2" fmla="*/ 2147483647 w 202"/>
              <a:gd name="T3" fmla="*/ 2147483647 h 100"/>
              <a:gd name="T4" fmla="*/ 2147483647 w 202"/>
              <a:gd name="T5" fmla="*/ 2147483647 h 100"/>
              <a:gd name="T6" fmla="*/ 2147483647 w 202"/>
              <a:gd name="T7" fmla="*/ 2147483647 h 100"/>
              <a:gd name="T8" fmla="*/ 2147483647 w 202"/>
              <a:gd name="T9" fmla="*/ 2147483647 h 100"/>
              <a:gd name="T10" fmla="*/ 2147483647 w 202"/>
              <a:gd name="T11" fmla="*/ 2147483647 h 100"/>
              <a:gd name="T12" fmla="*/ 2147483647 w 202"/>
              <a:gd name="T13" fmla="*/ 2147483647 h 100"/>
              <a:gd name="T14" fmla="*/ 2147483647 w 202"/>
              <a:gd name="T15" fmla="*/ 2147483647 h 100"/>
              <a:gd name="T16" fmla="*/ 2147483647 w 202"/>
              <a:gd name="T17" fmla="*/ 2147483647 h 100"/>
              <a:gd name="T18" fmla="*/ 2147483647 w 202"/>
              <a:gd name="T19" fmla="*/ 2147483647 h 100"/>
              <a:gd name="T20" fmla="*/ 2147483647 w 202"/>
              <a:gd name="T21" fmla="*/ 2147483647 h 100"/>
              <a:gd name="T22" fmla="*/ 2147483647 w 202"/>
              <a:gd name="T23" fmla="*/ 2147483647 h 100"/>
              <a:gd name="T24" fmla="*/ 2147483647 w 202"/>
              <a:gd name="T25" fmla="*/ 2147483647 h 100"/>
              <a:gd name="T26" fmla="*/ 2147483647 w 202"/>
              <a:gd name="T27" fmla="*/ 2147483647 h 100"/>
              <a:gd name="T28" fmla="*/ 2147483647 w 202"/>
              <a:gd name="T29" fmla="*/ 2147483647 h 100"/>
              <a:gd name="T30" fmla="*/ 2147483647 w 202"/>
              <a:gd name="T31" fmla="*/ 2147483647 h 100"/>
              <a:gd name="T32" fmla="*/ 2147483647 w 202"/>
              <a:gd name="T33" fmla="*/ 2147483647 h 100"/>
              <a:gd name="T34" fmla="*/ 2147483647 w 202"/>
              <a:gd name="T35" fmla="*/ 2147483647 h 100"/>
              <a:gd name="T36" fmla="*/ 2147483647 w 202"/>
              <a:gd name="T37" fmla="*/ 2147483647 h 100"/>
              <a:gd name="T38" fmla="*/ 2147483647 w 202"/>
              <a:gd name="T39" fmla="*/ 2147483647 h 100"/>
              <a:gd name="T40" fmla="*/ 2147483647 w 202"/>
              <a:gd name="T41" fmla="*/ 2147483647 h 100"/>
              <a:gd name="T42" fmla="*/ 2147483647 w 202"/>
              <a:gd name="T43" fmla="*/ 2147483647 h 100"/>
              <a:gd name="T44" fmla="*/ 2147483647 w 202"/>
              <a:gd name="T45" fmla="*/ 2147483647 h 100"/>
              <a:gd name="T46" fmla="*/ 2147483647 w 202"/>
              <a:gd name="T47" fmla="*/ 2147483647 h 100"/>
              <a:gd name="T48" fmla="*/ 2147483647 w 202"/>
              <a:gd name="T49" fmla="*/ 2147483647 h 100"/>
              <a:gd name="T50" fmla="*/ 2147483647 w 202"/>
              <a:gd name="T51" fmla="*/ 2147483647 h 100"/>
              <a:gd name="T52" fmla="*/ 2147483647 w 202"/>
              <a:gd name="T53" fmla="*/ 2147483647 h 100"/>
              <a:gd name="T54" fmla="*/ 0 w 202"/>
              <a:gd name="T55" fmla="*/ 2147483647 h 100"/>
              <a:gd name="T56" fmla="*/ 2147483647 w 202"/>
              <a:gd name="T57" fmla="*/ 2147483647 h 100"/>
              <a:gd name="T58" fmla="*/ 2147483647 w 202"/>
              <a:gd name="T59" fmla="*/ 0 h 100"/>
              <a:gd name="T60" fmla="*/ 2147483647 w 202"/>
              <a:gd name="T61" fmla="*/ 2147483647 h 100"/>
              <a:gd name="T62" fmla="*/ 2147483647 w 202"/>
              <a:gd name="T63" fmla="*/ 2147483647 h 100"/>
              <a:gd name="T64" fmla="*/ 2147483647 w 202"/>
              <a:gd name="T65" fmla="*/ 2147483647 h 100"/>
              <a:gd name="T66" fmla="*/ 2147483647 w 202"/>
              <a:gd name="T67" fmla="*/ 2147483647 h 100"/>
              <a:gd name="T68" fmla="*/ 2147483647 w 202"/>
              <a:gd name="T69" fmla="*/ 2147483647 h 100"/>
              <a:gd name="T70" fmla="*/ 2147483647 w 202"/>
              <a:gd name="T71" fmla="*/ 2147483647 h 100"/>
              <a:gd name="T72" fmla="*/ 2147483647 w 202"/>
              <a:gd name="T73" fmla="*/ 2147483647 h 100"/>
              <a:gd name="T74" fmla="*/ 2147483647 w 202"/>
              <a:gd name="T75" fmla="*/ 2147483647 h 100"/>
              <a:gd name="T76" fmla="*/ 2147483647 w 202"/>
              <a:gd name="T77" fmla="*/ 2147483647 h 100"/>
              <a:gd name="T78" fmla="*/ 2147483647 w 202"/>
              <a:gd name="T79" fmla="*/ 2147483647 h 100"/>
              <a:gd name="T80" fmla="*/ 2147483647 w 202"/>
              <a:gd name="T81" fmla="*/ 2147483647 h 100"/>
              <a:gd name="T82" fmla="*/ 2147483647 w 202"/>
              <a:gd name="T83" fmla="*/ 2147483647 h 100"/>
              <a:gd name="T84" fmla="*/ 2147483647 w 202"/>
              <a:gd name="T85" fmla="*/ 2147483647 h 100"/>
              <a:gd name="T86" fmla="*/ 2147483647 w 202"/>
              <a:gd name="T87" fmla="*/ 2147483647 h 1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2"/>
              <a:gd name="T133" fmla="*/ 0 h 100"/>
              <a:gd name="T134" fmla="*/ 202 w 202"/>
              <a:gd name="T135" fmla="*/ 100 h 10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2" h="100">
                <a:moveTo>
                  <a:pt x="166" y="28"/>
                </a:moveTo>
                <a:lnTo>
                  <a:pt x="169" y="29"/>
                </a:lnTo>
                <a:lnTo>
                  <a:pt x="176" y="30"/>
                </a:lnTo>
                <a:lnTo>
                  <a:pt x="184" y="33"/>
                </a:lnTo>
                <a:lnTo>
                  <a:pt x="191" y="37"/>
                </a:lnTo>
                <a:lnTo>
                  <a:pt x="196" y="41"/>
                </a:lnTo>
                <a:lnTo>
                  <a:pt x="198" y="46"/>
                </a:lnTo>
                <a:lnTo>
                  <a:pt x="201" y="52"/>
                </a:lnTo>
                <a:lnTo>
                  <a:pt x="201" y="60"/>
                </a:lnTo>
                <a:lnTo>
                  <a:pt x="201" y="67"/>
                </a:lnTo>
                <a:lnTo>
                  <a:pt x="202" y="69"/>
                </a:lnTo>
                <a:lnTo>
                  <a:pt x="201" y="73"/>
                </a:lnTo>
                <a:lnTo>
                  <a:pt x="196" y="76"/>
                </a:lnTo>
                <a:lnTo>
                  <a:pt x="190" y="81"/>
                </a:lnTo>
                <a:lnTo>
                  <a:pt x="186" y="84"/>
                </a:lnTo>
                <a:lnTo>
                  <a:pt x="180" y="85"/>
                </a:lnTo>
                <a:lnTo>
                  <a:pt x="172" y="85"/>
                </a:lnTo>
                <a:lnTo>
                  <a:pt x="166" y="84"/>
                </a:lnTo>
                <a:lnTo>
                  <a:pt x="163" y="83"/>
                </a:lnTo>
                <a:lnTo>
                  <a:pt x="160" y="84"/>
                </a:lnTo>
                <a:lnTo>
                  <a:pt x="156" y="88"/>
                </a:lnTo>
                <a:lnTo>
                  <a:pt x="152" y="90"/>
                </a:lnTo>
                <a:lnTo>
                  <a:pt x="148" y="91"/>
                </a:lnTo>
                <a:lnTo>
                  <a:pt x="142" y="92"/>
                </a:lnTo>
                <a:lnTo>
                  <a:pt x="136" y="92"/>
                </a:lnTo>
                <a:lnTo>
                  <a:pt x="130" y="93"/>
                </a:lnTo>
                <a:lnTo>
                  <a:pt x="125" y="93"/>
                </a:lnTo>
                <a:lnTo>
                  <a:pt x="120" y="94"/>
                </a:lnTo>
                <a:lnTo>
                  <a:pt x="116" y="96"/>
                </a:lnTo>
                <a:lnTo>
                  <a:pt x="111" y="98"/>
                </a:lnTo>
                <a:lnTo>
                  <a:pt x="106" y="99"/>
                </a:lnTo>
                <a:lnTo>
                  <a:pt x="100" y="100"/>
                </a:lnTo>
                <a:lnTo>
                  <a:pt x="92" y="100"/>
                </a:lnTo>
                <a:lnTo>
                  <a:pt x="84" y="99"/>
                </a:lnTo>
                <a:lnTo>
                  <a:pt x="77" y="99"/>
                </a:lnTo>
                <a:lnTo>
                  <a:pt x="73" y="97"/>
                </a:lnTo>
                <a:lnTo>
                  <a:pt x="68" y="93"/>
                </a:lnTo>
                <a:lnTo>
                  <a:pt x="63" y="90"/>
                </a:lnTo>
                <a:lnTo>
                  <a:pt x="58" y="85"/>
                </a:lnTo>
                <a:lnTo>
                  <a:pt x="53" y="79"/>
                </a:lnTo>
                <a:lnTo>
                  <a:pt x="52" y="71"/>
                </a:lnTo>
                <a:lnTo>
                  <a:pt x="53" y="61"/>
                </a:lnTo>
                <a:lnTo>
                  <a:pt x="53" y="54"/>
                </a:lnTo>
                <a:lnTo>
                  <a:pt x="53" y="48"/>
                </a:lnTo>
                <a:lnTo>
                  <a:pt x="51" y="44"/>
                </a:lnTo>
                <a:lnTo>
                  <a:pt x="49" y="39"/>
                </a:lnTo>
                <a:lnTo>
                  <a:pt x="46" y="35"/>
                </a:lnTo>
                <a:lnTo>
                  <a:pt x="42" y="32"/>
                </a:lnTo>
                <a:lnTo>
                  <a:pt x="36" y="32"/>
                </a:lnTo>
                <a:lnTo>
                  <a:pt x="30" y="33"/>
                </a:lnTo>
                <a:lnTo>
                  <a:pt x="28" y="35"/>
                </a:lnTo>
                <a:lnTo>
                  <a:pt x="24" y="35"/>
                </a:lnTo>
                <a:lnTo>
                  <a:pt x="20" y="31"/>
                </a:lnTo>
                <a:lnTo>
                  <a:pt x="12" y="25"/>
                </a:lnTo>
                <a:lnTo>
                  <a:pt x="5" y="22"/>
                </a:lnTo>
                <a:lnTo>
                  <a:pt x="0" y="16"/>
                </a:lnTo>
                <a:lnTo>
                  <a:pt x="1" y="9"/>
                </a:lnTo>
                <a:lnTo>
                  <a:pt x="7" y="3"/>
                </a:lnTo>
                <a:lnTo>
                  <a:pt x="13" y="0"/>
                </a:lnTo>
                <a:lnTo>
                  <a:pt x="19" y="0"/>
                </a:lnTo>
                <a:lnTo>
                  <a:pt x="24" y="1"/>
                </a:lnTo>
                <a:lnTo>
                  <a:pt x="30" y="6"/>
                </a:lnTo>
                <a:lnTo>
                  <a:pt x="34" y="12"/>
                </a:lnTo>
                <a:lnTo>
                  <a:pt x="37" y="17"/>
                </a:lnTo>
                <a:lnTo>
                  <a:pt x="43" y="21"/>
                </a:lnTo>
                <a:lnTo>
                  <a:pt x="49" y="20"/>
                </a:lnTo>
                <a:lnTo>
                  <a:pt x="52" y="16"/>
                </a:lnTo>
                <a:lnTo>
                  <a:pt x="54" y="13"/>
                </a:lnTo>
                <a:lnTo>
                  <a:pt x="59" y="12"/>
                </a:lnTo>
                <a:lnTo>
                  <a:pt x="63" y="13"/>
                </a:lnTo>
                <a:lnTo>
                  <a:pt x="67" y="13"/>
                </a:lnTo>
                <a:lnTo>
                  <a:pt x="69" y="16"/>
                </a:lnTo>
                <a:lnTo>
                  <a:pt x="70" y="21"/>
                </a:lnTo>
                <a:lnTo>
                  <a:pt x="73" y="29"/>
                </a:lnTo>
                <a:lnTo>
                  <a:pt x="80" y="36"/>
                </a:lnTo>
                <a:lnTo>
                  <a:pt x="85" y="43"/>
                </a:lnTo>
                <a:lnTo>
                  <a:pt x="88" y="50"/>
                </a:lnTo>
                <a:lnTo>
                  <a:pt x="91" y="53"/>
                </a:lnTo>
                <a:lnTo>
                  <a:pt x="100" y="52"/>
                </a:lnTo>
                <a:lnTo>
                  <a:pt x="111" y="51"/>
                </a:lnTo>
                <a:lnTo>
                  <a:pt x="119" y="52"/>
                </a:lnTo>
                <a:lnTo>
                  <a:pt x="123" y="53"/>
                </a:lnTo>
                <a:lnTo>
                  <a:pt x="128" y="51"/>
                </a:lnTo>
                <a:lnTo>
                  <a:pt x="133" y="46"/>
                </a:lnTo>
                <a:lnTo>
                  <a:pt x="138" y="41"/>
                </a:lnTo>
                <a:lnTo>
                  <a:pt x="143" y="37"/>
                </a:lnTo>
                <a:lnTo>
                  <a:pt x="149" y="32"/>
                </a:lnTo>
                <a:lnTo>
                  <a:pt x="154" y="29"/>
                </a:lnTo>
                <a:lnTo>
                  <a:pt x="166" y="28"/>
                </a:lnTo>
                <a:close/>
              </a:path>
            </a:pathLst>
          </a:custGeom>
          <a:solidFill>
            <a:schemeClr val="bg1"/>
          </a:solidFill>
          <a:ln w="9525">
            <a:solidFill>
              <a:schemeClr val="bg2"/>
            </a:solidFill>
            <a:round/>
            <a:headEnd/>
            <a:tailEnd/>
          </a:ln>
        </p:spPr>
        <p:txBody>
          <a:bodyPr/>
          <a:lstStyle/>
          <a:p>
            <a:endParaRPr lang="el-GR"/>
          </a:p>
        </p:txBody>
      </p:sp>
      <p:sp>
        <p:nvSpPr>
          <p:cNvPr id="14505" name="Freeform 438"/>
          <p:cNvSpPr>
            <a:spLocks/>
          </p:cNvSpPr>
          <p:nvPr/>
        </p:nvSpPr>
        <p:spPr bwMode="auto">
          <a:xfrm>
            <a:off x="1901825" y="1903413"/>
            <a:ext cx="44450" cy="38100"/>
          </a:xfrm>
          <a:custGeom>
            <a:avLst/>
            <a:gdLst>
              <a:gd name="T0" fmla="*/ 2147483647 w 40"/>
              <a:gd name="T1" fmla="*/ 2147483647 h 37"/>
              <a:gd name="T2" fmla="*/ 2147483647 w 40"/>
              <a:gd name="T3" fmla="*/ 2147483647 h 37"/>
              <a:gd name="T4" fmla="*/ 2147483647 w 40"/>
              <a:gd name="T5" fmla="*/ 2147483647 h 37"/>
              <a:gd name="T6" fmla="*/ 2147483647 w 40"/>
              <a:gd name="T7" fmla="*/ 2147483647 h 37"/>
              <a:gd name="T8" fmla="*/ 2147483647 w 40"/>
              <a:gd name="T9" fmla="*/ 2147483647 h 37"/>
              <a:gd name="T10" fmla="*/ 2147483647 w 40"/>
              <a:gd name="T11" fmla="*/ 2147483647 h 37"/>
              <a:gd name="T12" fmla="*/ 2147483647 w 40"/>
              <a:gd name="T13" fmla="*/ 2147483647 h 37"/>
              <a:gd name="T14" fmla="*/ 2147483647 w 40"/>
              <a:gd name="T15" fmla="*/ 2147483647 h 37"/>
              <a:gd name="T16" fmla="*/ 2147483647 w 40"/>
              <a:gd name="T17" fmla="*/ 2147483647 h 37"/>
              <a:gd name="T18" fmla="*/ 2147483647 w 40"/>
              <a:gd name="T19" fmla="*/ 2147483647 h 37"/>
              <a:gd name="T20" fmla="*/ 2147483647 w 40"/>
              <a:gd name="T21" fmla="*/ 2147483647 h 37"/>
              <a:gd name="T22" fmla="*/ 2147483647 w 40"/>
              <a:gd name="T23" fmla="*/ 2147483647 h 37"/>
              <a:gd name="T24" fmla="*/ 2147483647 w 40"/>
              <a:gd name="T25" fmla="*/ 2147483647 h 37"/>
              <a:gd name="T26" fmla="*/ 2147483647 w 40"/>
              <a:gd name="T27" fmla="*/ 2147483647 h 37"/>
              <a:gd name="T28" fmla="*/ 0 w 40"/>
              <a:gd name="T29" fmla="*/ 2147483647 h 37"/>
              <a:gd name="T30" fmla="*/ 2147483647 w 40"/>
              <a:gd name="T31" fmla="*/ 2147483647 h 37"/>
              <a:gd name="T32" fmla="*/ 2147483647 w 40"/>
              <a:gd name="T33" fmla="*/ 2147483647 h 37"/>
              <a:gd name="T34" fmla="*/ 2147483647 w 40"/>
              <a:gd name="T35" fmla="*/ 2147483647 h 37"/>
              <a:gd name="T36" fmla="*/ 2147483647 w 40"/>
              <a:gd name="T37" fmla="*/ 2147483647 h 37"/>
              <a:gd name="T38" fmla="*/ 2147483647 w 40"/>
              <a:gd name="T39" fmla="*/ 0 h 37"/>
              <a:gd name="T40" fmla="*/ 2147483647 w 40"/>
              <a:gd name="T41" fmla="*/ 2147483647 h 37"/>
              <a:gd name="T42" fmla="*/ 2147483647 w 40"/>
              <a:gd name="T43" fmla="*/ 2147483647 h 37"/>
              <a:gd name="T44" fmla="*/ 2147483647 w 40"/>
              <a:gd name="T45" fmla="*/ 2147483647 h 37"/>
              <a:gd name="T46" fmla="*/ 2147483647 w 40"/>
              <a:gd name="T47" fmla="*/ 2147483647 h 37"/>
              <a:gd name="T48" fmla="*/ 2147483647 w 40"/>
              <a:gd name="T49" fmla="*/ 2147483647 h 3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0"/>
              <a:gd name="T76" fmla="*/ 0 h 37"/>
              <a:gd name="T77" fmla="*/ 40 w 40"/>
              <a:gd name="T78" fmla="*/ 37 h 3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0" h="37">
                <a:moveTo>
                  <a:pt x="38" y="20"/>
                </a:moveTo>
                <a:lnTo>
                  <a:pt x="37" y="21"/>
                </a:lnTo>
                <a:lnTo>
                  <a:pt x="35" y="26"/>
                </a:lnTo>
                <a:lnTo>
                  <a:pt x="32" y="30"/>
                </a:lnTo>
                <a:lnTo>
                  <a:pt x="28" y="34"/>
                </a:lnTo>
                <a:lnTo>
                  <a:pt x="24" y="36"/>
                </a:lnTo>
                <a:lnTo>
                  <a:pt x="19" y="37"/>
                </a:lnTo>
                <a:lnTo>
                  <a:pt x="14" y="37"/>
                </a:lnTo>
                <a:lnTo>
                  <a:pt x="13" y="37"/>
                </a:lnTo>
                <a:lnTo>
                  <a:pt x="12" y="36"/>
                </a:lnTo>
                <a:lnTo>
                  <a:pt x="11" y="34"/>
                </a:lnTo>
                <a:lnTo>
                  <a:pt x="9" y="32"/>
                </a:lnTo>
                <a:lnTo>
                  <a:pt x="5" y="28"/>
                </a:lnTo>
                <a:lnTo>
                  <a:pt x="2" y="24"/>
                </a:lnTo>
                <a:lnTo>
                  <a:pt x="0" y="20"/>
                </a:lnTo>
                <a:lnTo>
                  <a:pt x="2" y="17"/>
                </a:lnTo>
                <a:lnTo>
                  <a:pt x="6" y="12"/>
                </a:lnTo>
                <a:lnTo>
                  <a:pt x="12" y="7"/>
                </a:lnTo>
                <a:lnTo>
                  <a:pt x="17" y="3"/>
                </a:lnTo>
                <a:lnTo>
                  <a:pt x="20" y="0"/>
                </a:lnTo>
                <a:lnTo>
                  <a:pt x="25" y="2"/>
                </a:lnTo>
                <a:lnTo>
                  <a:pt x="32" y="4"/>
                </a:lnTo>
                <a:lnTo>
                  <a:pt x="37" y="7"/>
                </a:lnTo>
                <a:lnTo>
                  <a:pt x="40" y="12"/>
                </a:lnTo>
                <a:lnTo>
                  <a:pt x="38" y="20"/>
                </a:lnTo>
                <a:close/>
              </a:path>
            </a:pathLst>
          </a:custGeom>
          <a:solidFill>
            <a:schemeClr val="bg1"/>
          </a:solidFill>
          <a:ln w="9525">
            <a:solidFill>
              <a:schemeClr val="bg2"/>
            </a:solidFill>
            <a:round/>
            <a:headEnd/>
            <a:tailEnd/>
          </a:ln>
        </p:spPr>
        <p:txBody>
          <a:bodyPr/>
          <a:lstStyle/>
          <a:p>
            <a:endParaRPr lang="el-GR"/>
          </a:p>
        </p:txBody>
      </p:sp>
      <p:sp>
        <p:nvSpPr>
          <p:cNvPr id="14506" name="Freeform 439"/>
          <p:cNvSpPr>
            <a:spLocks/>
          </p:cNvSpPr>
          <p:nvPr/>
        </p:nvSpPr>
        <p:spPr bwMode="auto">
          <a:xfrm flipV="1">
            <a:off x="2071688" y="1662113"/>
            <a:ext cx="215900" cy="323850"/>
          </a:xfrm>
          <a:custGeom>
            <a:avLst/>
            <a:gdLst>
              <a:gd name="T0" fmla="*/ 2147483647 w 201"/>
              <a:gd name="T1" fmla="*/ 2147483647 h 319"/>
              <a:gd name="T2" fmla="*/ 2147483647 w 201"/>
              <a:gd name="T3" fmla="*/ 2147483647 h 319"/>
              <a:gd name="T4" fmla="*/ 2147483647 w 201"/>
              <a:gd name="T5" fmla="*/ 2147483647 h 319"/>
              <a:gd name="T6" fmla="*/ 2147483647 w 201"/>
              <a:gd name="T7" fmla="*/ 2147483647 h 319"/>
              <a:gd name="T8" fmla="*/ 2147483647 w 201"/>
              <a:gd name="T9" fmla="*/ 2147483647 h 319"/>
              <a:gd name="T10" fmla="*/ 2147483647 w 201"/>
              <a:gd name="T11" fmla="*/ 2147483647 h 319"/>
              <a:gd name="T12" fmla="*/ 2147483647 w 201"/>
              <a:gd name="T13" fmla="*/ 2147483647 h 319"/>
              <a:gd name="T14" fmla="*/ 2147483647 w 201"/>
              <a:gd name="T15" fmla="*/ 2147483647 h 319"/>
              <a:gd name="T16" fmla="*/ 2147483647 w 201"/>
              <a:gd name="T17" fmla="*/ 2147483647 h 319"/>
              <a:gd name="T18" fmla="*/ 2147483647 w 201"/>
              <a:gd name="T19" fmla="*/ 2147483647 h 319"/>
              <a:gd name="T20" fmla="*/ 2147483647 w 201"/>
              <a:gd name="T21" fmla="*/ 2147483647 h 319"/>
              <a:gd name="T22" fmla="*/ 2147483647 w 201"/>
              <a:gd name="T23" fmla="*/ 2147483647 h 319"/>
              <a:gd name="T24" fmla="*/ 2147483647 w 201"/>
              <a:gd name="T25" fmla="*/ 2147483647 h 319"/>
              <a:gd name="T26" fmla="*/ 2147483647 w 201"/>
              <a:gd name="T27" fmla="*/ 2147483647 h 319"/>
              <a:gd name="T28" fmla="*/ 2147483647 w 201"/>
              <a:gd name="T29" fmla="*/ 2147483647 h 319"/>
              <a:gd name="T30" fmla="*/ 2147483647 w 201"/>
              <a:gd name="T31" fmla="*/ 2147483647 h 319"/>
              <a:gd name="T32" fmla="*/ 2147483647 w 201"/>
              <a:gd name="T33" fmla="*/ 2147483647 h 319"/>
              <a:gd name="T34" fmla="*/ 2147483647 w 201"/>
              <a:gd name="T35" fmla="*/ 2147483647 h 319"/>
              <a:gd name="T36" fmla="*/ 2147483647 w 201"/>
              <a:gd name="T37" fmla="*/ 2147483647 h 319"/>
              <a:gd name="T38" fmla="*/ 2147483647 w 201"/>
              <a:gd name="T39" fmla="*/ 2147483647 h 319"/>
              <a:gd name="T40" fmla="*/ 2147483647 w 201"/>
              <a:gd name="T41" fmla="*/ 2147483647 h 319"/>
              <a:gd name="T42" fmla="*/ 2147483647 w 201"/>
              <a:gd name="T43" fmla="*/ 2147483647 h 319"/>
              <a:gd name="T44" fmla="*/ 2147483647 w 201"/>
              <a:gd name="T45" fmla="*/ 2147483647 h 319"/>
              <a:gd name="T46" fmla="*/ 2147483647 w 201"/>
              <a:gd name="T47" fmla="*/ 2147483647 h 319"/>
              <a:gd name="T48" fmla="*/ 2147483647 w 201"/>
              <a:gd name="T49" fmla="*/ 2147483647 h 319"/>
              <a:gd name="T50" fmla="*/ 2147483647 w 201"/>
              <a:gd name="T51" fmla="*/ 0 h 319"/>
              <a:gd name="T52" fmla="*/ 2147483647 w 201"/>
              <a:gd name="T53" fmla="*/ 2147483647 h 319"/>
              <a:gd name="T54" fmla="*/ 2147483647 w 201"/>
              <a:gd name="T55" fmla="*/ 2147483647 h 319"/>
              <a:gd name="T56" fmla="*/ 2147483647 w 201"/>
              <a:gd name="T57" fmla="*/ 2147483647 h 319"/>
              <a:gd name="T58" fmla="*/ 2147483647 w 201"/>
              <a:gd name="T59" fmla="*/ 2147483647 h 319"/>
              <a:gd name="T60" fmla="*/ 2147483647 w 201"/>
              <a:gd name="T61" fmla="*/ 2147483647 h 319"/>
              <a:gd name="T62" fmla="*/ 2147483647 w 201"/>
              <a:gd name="T63" fmla="*/ 2147483647 h 319"/>
              <a:gd name="T64" fmla="*/ 2147483647 w 201"/>
              <a:gd name="T65" fmla="*/ 2147483647 h 319"/>
              <a:gd name="T66" fmla="*/ 2147483647 w 201"/>
              <a:gd name="T67" fmla="*/ 2147483647 h 319"/>
              <a:gd name="T68" fmla="*/ 2147483647 w 201"/>
              <a:gd name="T69" fmla="*/ 2147483647 h 319"/>
              <a:gd name="T70" fmla="*/ 2147483647 w 201"/>
              <a:gd name="T71" fmla="*/ 2147483647 h 319"/>
              <a:gd name="T72" fmla="*/ 2147483647 w 201"/>
              <a:gd name="T73" fmla="*/ 2147483647 h 319"/>
              <a:gd name="T74" fmla="*/ 2147483647 w 201"/>
              <a:gd name="T75" fmla="*/ 2147483647 h 319"/>
              <a:gd name="T76" fmla="*/ 2147483647 w 201"/>
              <a:gd name="T77" fmla="*/ 2147483647 h 319"/>
              <a:gd name="T78" fmla="*/ 2147483647 w 201"/>
              <a:gd name="T79" fmla="*/ 2147483647 h 319"/>
              <a:gd name="T80" fmla="*/ 2147483647 w 201"/>
              <a:gd name="T81" fmla="*/ 2147483647 h 319"/>
              <a:gd name="T82" fmla="*/ 2147483647 w 201"/>
              <a:gd name="T83" fmla="*/ 2147483647 h 319"/>
              <a:gd name="T84" fmla="*/ 2147483647 w 201"/>
              <a:gd name="T85" fmla="*/ 2147483647 h 319"/>
              <a:gd name="T86" fmla="*/ 0 w 201"/>
              <a:gd name="T87" fmla="*/ 2147483647 h 319"/>
              <a:gd name="T88" fmla="*/ 2147483647 w 201"/>
              <a:gd name="T89" fmla="*/ 2147483647 h 319"/>
              <a:gd name="T90" fmla="*/ 2147483647 w 201"/>
              <a:gd name="T91" fmla="*/ 2147483647 h 319"/>
              <a:gd name="T92" fmla="*/ 2147483647 w 201"/>
              <a:gd name="T93" fmla="*/ 2147483647 h 319"/>
              <a:gd name="T94" fmla="*/ 2147483647 w 201"/>
              <a:gd name="T95" fmla="*/ 2147483647 h 319"/>
              <a:gd name="T96" fmla="*/ 2147483647 w 201"/>
              <a:gd name="T97" fmla="*/ 2147483647 h 319"/>
              <a:gd name="T98" fmla="*/ 2147483647 w 201"/>
              <a:gd name="T99" fmla="*/ 2147483647 h 319"/>
              <a:gd name="T100" fmla="*/ 2147483647 w 201"/>
              <a:gd name="T101" fmla="*/ 2147483647 h 319"/>
              <a:gd name="T102" fmla="*/ 2147483647 w 201"/>
              <a:gd name="T103" fmla="*/ 2147483647 h 319"/>
              <a:gd name="T104" fmla="*/ 2147483647 w 201"/>
              <a:gd name="T105" fmla="*/ 2147483647 h 319"/>
              <a:gd name="T106" fmla="*/ 2147483647 w 201"/>
              <a:gd name="T107" fmla="*/ 2147483647 h 319"/>
              <a:gd name="T108" fmla="*/ 2147483647 w 201"/>
              <a:gd name="T109" fmla="*/ 2147483647 h 319"/>
              <a:gd name="T110" fmla="*/ 2147483647 w 201"/>
              <a:gd name="T111" fmla="*/ 2147483647 h 31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1"/>
              <a:gd name="T169" fmla="*/ 0 h 319"/>
              <a:gd name="T170" fmla="*/ 201 w 201"/>
              <a:gd name="T171" fmla="*/ 319 h 31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1" h="319">
                <a:moveTo>
                  <a:pt x="84" y="267"/>
                </a:moveTo>
                <a:lnTo>
                  <a:pt x="88" y="270"/>
                </a:lnTo>
                <a:lnTo>
                  <a:pt x="93" y="277"/>
                </a:lnTo>
                <a:lnTo>
                  <a:pt x="97" y="283"/>
                </a:lnTo>
                <a:lnTo>
                  <a:pt x="95" y="290"/>
                </a:lnTo>
                <a:lnTo>
                  <a:pt x="88" y="294"/>
                </a:lnTo>
                <a:lnTo>
                  <a:pt x="82" y="296"/>
                </a:lnTo>
                <a:lnTo>
                  <a:pt x="78" y="301"/>
                </a:lnTo>
                <a:lnTo>
                  <a:pt x="80" y="308"/>
                </a:lnTo>
                <a:lnTo>
                  <a:pt x="82" y="315"/>
                </a:lnTo>
                <a:lnTo>
                  <a:pt x="85" y="318"/>
                </a:lnTo>
                <a:lnTo>
                  <a:pt x="92" y="319"/>
                </a:lnTo>
                <a:lnTo>
                  <a:pt x="104" y="319"/>
                </a:lnTo>
                <a:lnTo>
                  <a:pt x="116" y="319"/>
                </a:lnTo>
                <a:lnTo>
                  <a:pt x="123" y="318"/>
                </a:lnTo>
                <a:lnTo>
                  <a:pt x="129" y="316"/>
                </a:lnTo>
                <a:lnTo>
                  <a:pt x="136" y="312"/>
                </a:lnTo>
                <a:lnTo>
                  <a:pt x="144" y="309"/>
                </a:lnTo>
                <a:lnTo>
                  <a:pt x="151" y="305"/>
                </a:lnTo>
                <a:lnTo>
                  <a:pt x="158" y="304"/>
                </a:lnTo>
                <a:lnTo>
                  <a:pt x="164" y="304"/>
                </a:lnTo>
                <a:lnTo>
                  <a:pt x="171" y="306"/>
                </a:lnTo>
                <a:lnTo>
                  <a:pt x="176" y="306"/>
                </a:lnTo>
                <a:lnTo>
                  <a:pt x="182" y="305"/>
                </a:lnTo>
                <a:lnTo>
                  <a:pt x="187" y="300"/>
                </a:lnTo>
                <a:lnTo>
                  <a:pt x="191" y="294"/>
                </a:lnTo>
                <a:lnTo>
                  <a:pt x="197" y="289"/>
                </a:lnTo>
                <a:lnTo>
                  <a:pt x="198" y="285"/>
                </a:lnTo>
                <a:lnTo>
                  <a:pt x="191" y="279"/>
                </a:lnTo>
                <a:lnTo>
                  <a:pt x="180" y="273"/>
                </a:lnTo>
                <a:lnTo>
                  <a:pt x="173" y="270"/>
                </a:lnTo>
                <a:lnTo>
                  <a:pt x="169" y="266"/>
                </a:lnTo>
                <a:lnTo>
                  <a:pt x="172" y="263"/>
                </a:lnTo>
                <a:lnTo>
                  <a:pt x="177" y="259"/>
                </a:lnTo>
                <a:lnTo>
                  <a:pt x="181" y="256"/>
                </a:lnTo>
                <a:lnTo>
                  <a:pt x="182" y="251"/>
                </a:lnTo>
                <a:lnTo>
                  <a:pt x="182" y="244"/>
                </a:lnTo>
                <a:lnTo>
                  <a:pt x="180" y="238"/>
                </a:lnTo>
                <a:lnTo>
                  <a:pt x="179" y="235"/>
                </a:lnTo>
                <a:lnTo>
                  <a:pt x="179" y="232"/>
                </a:lnTo>
                <a:lnTo>
                  <a:pt x="182" y="227"/>
                </a:lnTo>
                <a:lnTo>
                  <a:pt x="188" y="219"/>
                </a:lnTo>
                <a:lnTo>
                  <a:pt x="195" y="209"/>
                </a:lnTo>
                <a:lnTo>
                  <a:pt x="197" y="197"/>
                </a:lnTo>
                <a:lnTo>
                  <a:pt x="190" y="187"/>
                </a:lnTo>
                <a:lnTo>
                  <a:pt x="177" y="179"/>
                </a:lnTo>
                <a:lnTo>
                  <a:pt x="168" y="173"/>
                </a:lnTo>
                <a:lnTo>
                  <a:pt x="165" y="168"/>
                </a:lnTo>
                <a:lnTo>
                  <a:pt x="168" y="162"/>
                </a:lnTo>
                <a:lnTo>
                  <a:pt x="177" y="156"/>
                </a:lnTo>
                <a:lnTo>
                  <a:pt x="188" y="149"/>
                </a:lnTo>
                <a:lnTo>
                  <a:pt x="195" y="139"/>
                </a:lnTo>
                <a:lnTo>
                  <a:pt x="195" y="130"/>
                </a:lnTo>
                <a:lnTo>
                  <a:pt x="192" y="120"/>
                </a:lnTo>
                <a:lnTo>
                  <a:pt x="194" y="109"/>
                </a:lnTo>
                <a:lnTo>
                  <a:pt x="195" y="100"/>
                </a:lnTo>
                <a:lnTo>
                  <a:pt x="196" y="90"/>
                </a:lnTo>
                <a:lnTo>
                  <a:pt x="197" y="77"/>
                </a:lnTo>
                <a:lnTo>
                  <a:pt x="199" y="65"/>
                </a:lnTo>
                <a:lnTo>
                  <a:pt x="201" y="55"/>
                </a:lnTo>
                <a:lnTo>
                  <a:pt x="196" y="52"/>
                </a:lnTo>
                <a:lnTo>
                  <a:pt x="189" y="54"/>
                </a:lnTo>
                <a:lnTo>
                  <a:pt x="183" y="54"/>
                </a:lnTo>
                <a:lnTo>
                  <a:pt x="183" y="51"/>
                </a:lnTo>
                <a:lnTo>
                  <a:pt x="190" y="40"/>
                </a:lnTo>
                <a:lnTo>
                  <a:pt x="197" y="29"/>
                </a:lnTo>
                <a:lnTo>
                  <a:pt x="199" y="18"/>
                </a:lnTo>
                <a:lnTo>
                  <a:pt x="198" y="10"/>
                </a:lnTo>
                <a:lnTo>
                  <a:pt x="194" y="6"/>
                </a:lnTo>
                <a:lnTo>
                  <a:pt x="192" y="5"/>
                </a:lnTo>
                <a:lnTo>
                  <a:pt x="190" y="5"/>
                </a:lnTo>
                <a:lnTo>
                  <a:pt x="189" y="5"/>
                </a:lnTo>
                <a:lnTo>
                  <a:pt x="187" y="5"/>
                </a:lnTo>
                <a:lnTo>
                  <a:pt x="179" y="6"/>
                </a:lnTo>
                <a:lnTo>
                  <a:pt x="173" y="3"/>
                </a:lnTo>
                <a:lnTo>
                  <a:pt x="168" y="1"/>
                </a:lnTo>
                <a:lnTo>
                  <a:pt x="164" y="0"/>
                </a:lnTo>
                <a:lnTo>
                  <a:pt x="163" y="0"/>
                </a:lnTo>
                <a:lnTo>
                  <a:pt x="161" y="0"/>
                </a:lnTo>
                <a:lnTo>
                  <a:pt x="160" y="1"/>
                </a:lnTo>
                <a:lnTo>
                  <a:pt x="159" y="2"/>
                </a:lnTo>
                <a:lnTo>
                  <a:pt x="156" y="5"/>
                </a:lnTo>
                <a:lnTo>
                  <a:pt x="151" y="6"/>
                </a:lnTo>
                <a:lnTo>
                  <a:pt x="145" y="6"/>
                </a:lnTo>
                <a:lnTo>
                  <a:pt x="139" y="7"/>
                </a:lnTo>
                <a:lnTo>
                  <a:pt x="135" y="8"/>
                </a:lnTo>
                <a:lnTo>
                  <a:pt x="129" y="9"/>
                </a:lnTo>
                <a:lnTo>
                  <a:pt x="126" y="10"/>
                </a:lnTo>
                <a:lnTo>
                  <a:pt x="123" y="14"/>
                </a:lnTo>
                <a:lnTo>
                  <a:pt x="121" y="17"/>
                </a:lnTo>
                <a:lnTo>
                  <a:pt x="119" y="18"/>
                </a:lnTo>
                <a:lnTo>
                  <a:pt x="115" y="18"/>
                </a:lnTo>
                <a:lnTo>
                  <a:pt x="108" y="20"/>
                </a:lnTo>
                <a:lnTo>
                  <a:pt x="100" y="23"/>
                </a:lnTo>
                <a:lnTo>
                  <a:pt x="93" y="26"/>
                </a:lnTo>
                <a:lnTo>
                  <a:pt x="87" y="31"/>
                </a:lnTo>
                <a:lnTo>
                  <a:pt x="82" y="39"/>
                </a:lnTo>
                <a:lnTo>
                  <a:pt x="80" y="47"/>
                </a:lnTo>
                <a:lnTo>
                  <a:pt x="81" y="54"/>
                </a:lnTo>
                <a:lnTo>
                  <a:pt x="81" y="59"/>
                </a:lnTo>
                <a:lnTo>
                  <a:pt x="80" y="60"/>
                </a:lnTo>
                <a:lnTo>
                  <a:pt x="74" y="61"/>
                </a:lnTo>
                <a:lnTo>
                  <a:pt x="67" y="62"/>
                </a:lnTo>
                <a:lnTo>
                  <a:pt x="60" y="66"/>
                </a:lnTo>
                <a:lnTo>
                  <a:pt x="59" y="70"/>
                </a:lnTo>
                <a:lnTo>
                  <a:pt x="57" y="74"/>
                </a:lnTo>
                <a:lnTo>
                  <a:pt x="52" y="77"/>
                </a:lnTo>
                <a:lnTo>
                  <a:pt x="46" y="81"/>
                </a:lnTo>
                <a:lnTo>
                  <a:pt x="43" y="84"/>
                </a:lnTo>
                <a:lnTo>
                  <a:pt x="40" y="89"/>
                </a:lnTo>
                <a:lnTo>
                  <a:pt x="37" y="93"/>
                </a:lnTo>
                <a:lnTo>
                  <a:pt x="35" y="99"/>
                </a:lnTo>
                <a:lnTo>
                  <a:pt x="38" y="107"/>
                </a:lnTo>
                <a:lnTo>
                  <a:pt x="44" y="115"/>
                </a:lnTo>
                <a:lnTo>
                  <a:pt x="47" y="122"/>
                </a:lnTo>
                <a:lnTo>
                  <a:pt x="49" y="128"/>
                </a:lnTo>
                <a:lnTo>
                  <a:pt x="47" y="132"/>
                </a:lnTo>
                <a:lnTo>
                  <a:pt x="45" y="138"/>
                </a:lnTo>
                <a:lnTo>
                  <a:pt x="44" y="143"/>
                </a:lnTo>
                <a:lnTo>
                  <a:pt x="43" y="143"/>
                </a:lnTo>
                <a:lnTo>
                  <a:pt x="38" y="136"/>
                </a:lnTo>
                <a:lnTo>
                  <a:pt x="34" y="126"/>
                </a:lnTo>
                <a:lnTo>
                  <a:pt x="31" y="118"/>
                </a:lnTo>
                <a:lnTo>
                  <a:pt x="28" y="113"/>
                </a:lnTo>
                <a:lnTo>
                  <a:pt x="24" y="114"/>
                </a:lnTo>
                <a:lnTo>
                  <a:pt x="21" y="118"/>
                </a:lnTo>
                <a:lnTo>
                  <a:pt x="16" y="123"/>
                </a:lnTo>
                <a:lnTo>
                  <a:pt x="12" y="128"/>
                </a:lnTo>
                <a:lnTo>
                  <a:pt x="9" y="132"/>
                </a:lnTo>
                <a:lnTo>
                  <a:pt x="7" y="141"/>
                </a:lnTo>
                <a:lnTo>
                  <a:pt x="4" y="153"/>
                </a:lnTo>
                <a:lnTo>
                  <a:pt x="0" y="166"/>
                </a:lnTo>
                <a:lnTo>
                  <a:pt x="0" y="176"/>
                </a:lnTo>
                <a:lnTo>
                  <a:pt x="1" y="184"/>
                </a:lnTo>
                <a:lnTo>
                  <a:pt x="2" y="190"/>
                </a:lnTo>
                <a:lnTo>
                  <a:pt x="6" y="195"/>
                </a:lnTo>
                <a:lnTo>
                  <a:pt x="12" y="198"/>
                </a:lnTo>
                <a:lnTo>
                  <a:pt x="19" y="199"/>
                </a:lnTo>
                <a:lnTo>
                  <a:pt x="23" y="200"/>
                </a:lnTo>
                <a:lnTo>
                  <a:pt x="27" y="200"/>
                </a:lnTo>
                <a:lnTo>
                  <a:pt x="30" y="199"/>
                </a:lnTo>
                <a:lnTo>
                  <a:pt x="31" y="200"/>
                </a:lnTo>
                <a:lnTo>
                  <a:pt x="30" y="205"/>
                </a:lnTo>
                <a:lnTo>
                  <a:pt x="28" y="211"/>
                </a:lnTo>
                <a:lnTo>
                  <a:pt x="24" y="215"/>
                </a:lnTo>
                <a:lnTo>
                  <a:pt x="23" y="219"/>
                </a:lnTo>
                <a:lnTo>
                  <a:pt x="24" y="224"/>
                </a:lnTo>
                <a:lnTo>
                  <a:pt x="28" y="229"/>
                </a:lnTo>
                <a:lnTo>
                  <a:pt x="31" y="234"/>
                </a:lnTo>
                <a:lnTo>
                  <a:pt x="36" y="238"/>
                </a:lnTo>
                <a:lnTo>
                  <a:pt x="44" y="245"/>
                </a:lnTo>
                <a:lnTo>
                  <a:pt x="54" y="248"/>
                </a:lnTo>
                <a:lnTo>
                  <a:pt x="63" y="244"/>
                </a:lnTo>
                <a:lnTo>
                  <a:pt x="70" y="237"/>
                </a:lnTo>
                <a:lnTo>
                  <a:pt x="75" y="232"/>
                </a:lnTo>
                <a:lnTo>
                  <a:pt x="77" y="229"/>
                </a:lnTo>
                <a:lnTo>
                  <a:pt x="82" y="230"/>
                </a:lnTo>
                <a:lnTo>
                  <a:pt x="88" y="234"/>
                </a:lnTo>
                <a:lnTo>
                  <a:pt x="96" y="240"/>
                </a:lnTo>
                <a:lnTo>
                  <a:pt x="104" y="247"/>
                </a:lnTo>
                <a:lnTo>
                  <a:pt x="111" y="256"/>
                </a:lnTo>
                <a:lnTo>
                  <a:pt x="113" y="263"/>
                </a:lnTo>
                <a:lnTo>
                  <a:pt x="113" y="264"/>
                </a:lnTo>
                <a:lnTo>
                  <a:pt x="110" y="262"/>
                </a:lnTo>
                <a:lnTo>
                  <a:pt x="103" y="256"/>
                </a:lnTo>
                <a:lnTo>
                  <a:pt x="93" y="252"/>
                </a:lnTo>
                <a:lnTo>
                  <a:pt x="85" y="252"/>
                </a:lnTo>
                <a:lnTo>
                  <a:pt x="82" y="258"/>
                </a:lnTo>
                <a:lnTo>
                  <a:pt x="84" y="267"/>
                </a:lnTo>
                <a:close/>
              </a:path>
            </a:pathLst>
          </a:custGeom>
          <a:solidFill>
            <a:schemeClr val="bg1"/>
          </a:solidFill>
          <a:ln w="9525">
            <a:solidFill>
              <a:schemeClr val="bg2"/>
            </a:solidFill>
            <a:round/>
            <a:headEnd/>
            <a:tailEnd/>
          </a:ln>
        </p:spPr>
        <p:txBody>
          <a:bodyPr/>
          <a:lstStyle/>
          <a:p>
            <a:endParaRPr lang="el-GR"/>
          </a:p>
        </p:txBody>
      </p:sp>
      <p:sp>
        <p:nvSpPr>
          <p:cNvPr id="14507" name="Freeform 440"/>
          <p:cNvSpPr>
            <a:spLocks/>
          </p:cNvSpPr>
          <p:nvPr/>
        </p:nvSpPr>
        <p:spPr bwMode="auto">
          <a:xfrm>
            <a:off x="2076450" y="1930400"/>
            <a:ext cx="36513" cy="17463"/>
          </a:xfrm>
          <a:custGeom>
            <a:avLst/>
            <a:gdLst>
              <a:gd name="T0" fmla="*/ 2147483647 w 34"/>
              <a:gd name="T1" fmla="*/ 0 h 18"/>
              <a:gd name="T2" fmla="*/ 2147483647 w 34"/>
              <a:gd name="T3" fmla="*/ 2147483647 h 18"/>
              <a:gd name="T4" fmla="*/ 2147483647 w 34"/>
              <a:gd name="T5" fmla="*/ 2147483647 h 18"/>
              <a:gd name="T6" fmla="*/ 2147483647 w 34"/>
              <a:gd name="T7" fmla="*/ 2147483647 h 18"/>
              <a:gd name="T8" fmla="*/ 2147483647 w 34"/>
              <a:gd name="T9" fmla="*/ 2147483647 h 18"/>
              <a:gd name="T10" fmla="*/ 2147483647 w 34"/>
              <a:gd name="T11" fmla="*/ 2147483647 h 18"/>
              <a:gd name="T12" fmla="*/ 2147483647 w 34"/>
              <a:gd name="T13" fmla="*/ 2147483647 h 18"/>
              <a:gd name="T14" fmla="*/ 2147483647 w 34"/>
              <a:gd name="T15" fmla="*/ 2147483647 h 18"/>
              <a:gd name="T16" fmla="*/ 2147483647 w 34"/>
              <a:gd name="T17" fmla="*/ 2147483647 h 18"/>
              <a:gd name="T18" fmla="*/ 2147483647 w 34"/>
              <a:gd name="T19" fmla="*/ 2147483647 h 18"/>
              <a:gd name="T20" fmla="*/ 0 w 34"/>
              <a:gd name="T21" fmla="*/ 2147483647 h 18"/>
              <a:gd name="T22" fmla="*/ 0 w 34"/>
              <a:gd name="T23" fmla="*/ 2147483647 h 18"/>
              <a:gd name="T24" fmla="*/ 2147483647 w 34"/>
              <a:gd name="T25" fmla="*/ 2147483647 h 18"/>
              <a:gd name="T26" fmla="*/ 2147483647 w 34"/>
              <a:gd name="T27" fmla="*/ 2147483647 h 18"/>
              <a:gd name="T28" fmla="*/ 2147483647 w 34"/>
              <a:gd name="T29" fmla="*/ 2147483647 h 18"/>
              <a:gd name="T30" fmla="*/ 2147483647 w 34"/>
              <a:gd name="T31" fmla="*/ 2147483647 h 18"/>
              <a:gd name="T32" fmla="*/ 2147483647 w 34"/>
              <a:gd name="T33" fmla="*/ 0 h 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4"/>
              <a:gd name="T52" fmla="*/ 0 h 18"/>
              <a:gd name="T53" fmla="*/ 34 w 34"/>
              <a:gd name="T54" fmla="*/ 18 h 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4" h="18">
                <a:moveTo>
                  <a:pt x="31" y="0"/>
                </a:moveTo>
                <a:lnTo>
                  <a:pt x="32" y="1"/>
                </a:lnTo>
                <a:lnTo>
                  <a:pt x="34" y="3"/>
                </a:lnTo>
                <a:lnTo>
                  <a:pt x="34" y="6"/>
                </a:lnTo>
                <a:lnTo>
                  <a:pt x="30" y="10"/>
                </a:lnTo>
                <a:lnTo>
                  <a:pt x="24" y="14"/>
                </a:lnTo>
                <a:lnTo>
                  <a:pt x="22" y="16"/>
                </a:lnTo>
                <a:lnTo>
                  <a:pt x="19" y="18"/>
                </a:lnTo>
                <a:lnTo>
                  <a:pt x="12" y="18"/>
                </a:lnTo>
                <a:lnTo>
                  <a:pt x="4" y="16"/>
                </a:lnTo>
                <a:lnTo>
                  <a:pt x="0" y="13"/>
                </a:lnTo>
                <a:lnTo>
                  <a:pt x="0" y="9"/>
                </a:lnTo>
                <a:lnTo>
                  <a:pt x="4" y="7"/>
                </a:lnTo>
                <a:lnTo>
                  <a:pt x="14" y="4"/>
                </a:lnTo>
                <a:lnTo>
                  <a:pt x="22" y="2"/>
                </a:lnTo>
                <a:lnTo>
                  <a:pt x="29" y="1"/>
                </a:lnTo>
                <a:lnTo>
                  <a:pt x="31" y="0"/>
                </a:lnTo>
                <a:close/>
              </a:path>
            </a:pathLst>
          </a:custGeom>
          <a:solidFill>
            <a:schemeClr val="bg1"/>
          </a:solidFill>
          <a:ln w="9525">
            <a:solidFill>
              <a:schemeClr val="bg2"/>
            </a:solidFill>
            <a:round/>
            <a:headEnd/>
            <a:tailEnd/>
          </a:ln>
        </p:spPr>
        <p:txBody>
          <a:bodyPr/>
          <a:lstStyle/>
          <a:p>
            <a:endParaRPr lang="el-GR"/>
          </a:p>
        </p:txBody>
      </p:sp>
      <p:sp>
        <p:nvSpPr>
          <p:cNvPr id="14508" name="Freeform 441"/>
          <p:cNvSpPr>
            <a:spLocks/>
          </p:cNvSpPr>
          <p:nvPr/>
        </p:nvSpPr>
        <p:spPr bwMode="auto">
          <a:xfrm>
            <a:off x="2057400" y="1884363"/>
            <a:ext cx="33338" cy="47625"/>
          </a:xfrm>
          <a:custGeom>
            <a:avLst/>
            <a:gdLst>
              <a:gd name="T0" fmla="*/ 2147483647 w 34"/>
              <a:gd name="T1" fmla="*/ 2147483647 h 46"/>
              <a:gd name="T2" fmla="*/ 2147483647 w 34"/>
              <a:gd name="T3" fmla="*/ 2147483647 h 46"/>
              <a:gd name="T4" fmla="*/ 2147483647 w 34"/>
              <a:gd name="T5" fmla="*/ 2147483647 h 46"/>
              <a:gd name="T6" fmla="*/ 2147483647 w 34"/>
              <a:gd name="T7" fmla="*/ 0 h 46"/>
              <a:gd name="T8" fmla="*/ 2147483647 w 34"/>
              <a:gd name="T9" fmla="*/ 0 h 46"/>
              <a:gd name="T10" fmla="*/ 2147483647 w 34"/>
              <a:gd name="T11" fmla="*/ 2147483647 h 46"/>
              <a:gd name="T12" fmla="*/ 0 w 34"/>
              <a:gd name="T13" fmla="*/ 2147483647 h 46"/>
              <a:gd name="T14" fmla="*/ 2147483647 w 34"/>
              <a:gd name="T15" fmla="*/ 2147483647 h 46"/>
              <a:gd name="T16" fmla="*/ 2147483647 w 34"/>
              <a:gd name="T17" fmla="*/ 2147483647 h 46"/>
              <a:gd name="T18" fmla="*/ 2147483647 w 34"/>
              <a:gd name="T19" fmla="*/ 2147483647 h 46"/>
              <a:gd name="T20" fmla="*/ 2147483647 w 34"/>
              <a:gd name="T21" fmla="*/ 2147483647 h 46"/>
              <a:gd name="T22" fmla="*/ 2147483647 w 34"/>
              <a:gd name="T23" fmla="*/ 2147483647 h 46"/>
              <a:gd name="T24" fmla="*/ 2147483647 w 34"/>
              <a:gd name="T25" fmla="*/ 2147483647 h 46"/>
              <a:gd name="T26" fmla="*/ 2147483647 w 34"/>
              <a:gd name="T27" fmla="*/ 2147483647 h 46"/>
              <a:gd name="T28" fmla="*/ 2147483647 w 34"/>
              <a:gd name="T29" fmla="*/ 2147483647 h 46"/>
              <a:gd name="T30" fmla="*/ 2147483647 w 34"/>
              <a:gd name="T31" fmla="*/ 2147483647 h 46"/>
              <a:gd name="T32" fmla="*/ 2147483647 w 34"/>
              <a:gd name="T33" fmla="*/ 2147483647 h 46"/>
              <a:gd name="T34" fmla="*/ 2147483647 w 34"/>
              <a:gd name="T35" fmla="*/ 2147483647 h 46"/>
              <a:gd name="T36" fmla="*/ 2147483647 w 34"/>
              <a:gd name="T37" fmla="*/ 2147483647 h 46"/>
              <a:gd name="T38" fmla="*/ 2147483647 w 34"/>
              <a:gd name="T39" fmla="*/ 2147483647 h 46"/>
              <a:gd name="T40" fmla="*/ 2147483647 w 34"/>
              <a:gd name="T41" fmla="*/ 2147483647 h 46"/>
              <a:gd name="T42" fmla="*/ 2147483647 w 34"/>
              <a:gd name="T43" fmla="*/ 2147483647 h 46"/>
              <a:gd name="T44" fmla="*/ 2147483647 w 34"/>
              <a:gd name="T45" fmla="*/ 2147483647 h 46"/>
              <a:gd name="T46" fmla="*/ 2147483647 w 34"/>
              <a:gd name="T47" fmla="*/ 2147483647 h 46"/>
              <a:gd name="T48" fmla="*/ 2147483647 w 34"/>
              <a:gd name="T49" fmla="*/ 2147483647 h 4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46"/>
              <a:gd name="T77" fmla="*/ 34 w 34"/>
              <a:gd name="T78" fmla="*/ 46 h 4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46">
                <a:moveTo>
                  <a:pt x="22" y="14"/>
                </a:moveTo>
                <a:lnTo>
                  <a:pt x="20" y="10"/>
                </a:lnTo>
                <a:lnTo>
                  <a:pt x="14" y="5"/>
                </a:lnTo>
                <a:lnTo>
                  <a:pt x="7" y="0"/>
                </a:lnTo>
                <a:lnTo>
                  <a:pt x="3" y="0"/>
                </a:lnTo>
                <a:lnTo>
                  <a:pt x="1" y="5"/>
                </a:lnTo>
                <a:lnTo>
                  <a:pt x="0" y="10"/>
                </a:lnTo>
                <a:lnTo>
                  <a:pt x="1" y="15"/>
                </a:lnTo>
                <a:lnTo>
                  <a:pt x="1" y="20"/>
                </a:lnTo>
                <a:lnTo>
                  <a:pt x="3" y="27"/>
                </a:lnTo>
                <a:lnTo>
                  <a:pt x="4" y="36"/>
                </a:lnTo>
                <a:lnTo>
                  <a:pt x="7" y="43"/>
                </a:lnTo>
                <a:lnTo>
                  <a:pt x="11" y="46"/>
                </a:lnTo>
                <a:lnTo>
                  <a:pt x="16" y="46"/>
                </a:lnTo>
                <a:lnTo>
                  <a:pt x="21" y="44"/>
                </a:lnTo>
                <a:lnTo>
                  <a:pt x="26" y="42"/>
                </a:lnTo>
                <a:lnTo>
                  <a:pt x="29" y="38"/>
                </a:lnTo>
                <a:lnTo>
                  <a:pt x="31" y="33"/>
                </a:lnTo>
                <a:lnTo>
                  <a:pt x="34" y="30"/>
                </a:lnTo>
                <a:lnTo>
                  <a:pt x="34" y="27"/>
                </a:lnTo>
                <a:lnTo>
                  <a:pt x="30" y="22"/>
                </a:lnTo>
                <a:lnTo>
                  <a:pt x="26" y="17"/>
                </a:lnTo>
                <a:lnTo>
                  <a:pt x="23" y="15"/>
                </a:lnTo>
                <a:lnTo>
                  <a:pt x="22" y="14"/>
                </a:lnTo>
                <a:close/>
              </a:path>
            </a:pathLst>
          </a:custGeom>
          <a:solidFill>
            <a:schemeClr val="bg1"/>
          </a:solidFill>
          <a:ln w="9525">
            <a:solidFill>
              <a:schemeClr val="bg2"/>
            </a:solidFill>
            <a:round/>
            <a:headEnd/>
            <a:tailEnd/>
          </a:ln>
        </p:spPr>
        <p:txBody>
          <a:bodyPr/>
          <a:lstStyle/>
          <a:p>
            <a:endParaRPr lang="el-GR"/>
          </a:p>
        </p:txBody>
      </p:sp>
      <p:sp>
        <p:nvSpPr>
          <p:cNvPr id="14509" name="Freeform 442"/>
          <p:cNvSpPr>
            <a:spLocks/>
          </p:cNvSpPr>
          <p:nvPr/>
        </p:nvSpPr>
        <p:spPr bwMode="auto">
          <a:xfrm>
            <a:off x="1990725" y="1862138"/>
            <a:ext cx="60325" cy="68262"/>
          </a:xfrm>
          <a:custGeom>
            <a:avLst/>
            <a:gdLst>
              <a:gd name="T0" fmla="*/ 2147483647 w 58"/>
              <a:gd name="T1" fmla="*/ 2147483647 h 67"/>
              <a:gd name="T2" fmla="*/ 2147483647 w 58"/>
              <a:gd name="T3" fmla="*/ 2147483647 h 67"/>
              <a:gd name="T4" fmla="*/ 2147483647 w 58"/>
              <a:gd name="T5" fmla="*/ 2147483647 h 67"/>
              <a:gd name="T6" fmla="*/ 2147483647 w 58"/>
              <a:gd name="T7" fmla="*/ 2147483647 h 67"/>
              <a:gd name="T8" fmla="*/ 2147483647 w 58"/>
              <a:gd name="T9" fmla="*/ 2147483647 h 67"/>
              <a:gd name="T10" fmla="*/ 2147483647 w 58"/>
              <a:gd name="T11" fmla="*/ 2147483647 h 67"/>
              <a:gd name="T12" fmla="*/ 2147483647 w 58"/>
              <a:gd name="T13" fmla="*/ 2147483647 h 67"/>
              <a:gd name="T14" fmla="*/ 2147483647 w 58"/>
              <a:gd name="T15" fmla="*/ 2147483647 h 67"/>
              <a:gd name="T16" fmla="*/ 2147483647 w 58"/>
              <a:gd name="T17" fmla="*/ 2147483647 h 67"/>
              <a:gd name="T18" fmla="*/ 2147483647 w 58"/>
              <a:gd name="T19" fmla="*/ 2147483647 h 67"/>
              <a:gd name="T20" fmla="*/ 2147483647 w 58"/>
              <a:gd name="T21" fmla="*/ 2147483647 h 67"/>
              <a:gd name="T22" fmla="*/ 2147483647 w 58"/>
              <a:gd name="T23" fmla="*/ 2147483647 h 67"/>
              <a:gd name="T24" fmla="*/ 2147483647 w 58"/>
              <a:gd name="T25" fmla="*/ 2147483647 h 67"/>
              <a:gd name="T26" fmla="*/ 2147483647 w 58"/>
              <a:gd name="T27" fmla="*/ 2147483647 h 67"/>
              <a:gd name="T28" fmla="*/ 2147483647 w 58"/>
              <a:gd name="T29" fmla="*/ 2147483647 h 67"/>
              <a:gd name="T30" fmla="*/ 2147483647 w 58"/>
              <a:gd name="T31" fmla="*/ 2147483647 h 67"/>
              <a:gd name="T32" fmla="*/ 2147483647 w 58"/>
              <a:gd name="T33" fmla="*/ 2147483647 h 67"/>
              <a:gd name="T34" fmla="*/ 2147483647 w 58"/>
              <a:gd name="T35" fmla="*/ 2147483647 h 67"/>
              <a:gd name="T36" fmla="*/ 2147483647 w 58"/>
              <a:gd name="T37" fmla="*/ 2147483647 h 67"/>
              <a:gd name="T38" fmla="*/ 2147483647 w 58"/>
              <a:gd name="T39" fmla="*/ 2147483647 h 67"/>
              <a:gd name="T40" fmla="*/ 2147483647 w 58"/>
              <a:gd name="T41" fmla="*/ 2147483647 h 67"/>
              <a:gd name="T42" fmla="*/ 2147483647 w 58"/>
              <a:gd name="T43" fmla="*/ 2147483647 h 67"/>
              <a:gd name="T44" fmla="*/ 2147483647 w 58"/>
              <a:gd name="T45" fmla="*/ 2147483647 h 67"/>
              <a:gd name="T46" fmla="*/ 0 w 58"/>
              <a:gd name="T47" fmla="*/ 2147483647 h 67"/>
              <a:gd name="T48" fmla="*/ 2147483647 w 58"/>
              <a:gd name="T49" fmla="*/ 0 h 67"/>
              <a:gd name="T50" fmla="*/ 2147483647 w 58"/>
              <a:gd name="T51" fmla="*/ 0 h 67"/>
              <a:gd name="T52" fmla="*/ 2147483647 w 58"/>
              <a:gd name="T53" fmla="*/ 0 h 67"/>
              <a:gd name="T54" fmla="*/ 2147483647 w 58"/>
              <a:gd name="T55" fmla="*/ 2147483647 h 67"/>
              <a:gd name="T56" fmla="*/ 2147483647 w 58"/>
              <a:gd name="T57" fmla="*/ 2147483647 h 67"/>
              <a:gd name="T58" fmla="*/ 2147483647 w 58"/>
              <a:gd name="T59" fmla="*/ 2147483647 h 67"/>
              <a:gd name="T60" fmla="*/ 2147483647 w 58"/>
              <a:gd name="T61" fmla="*/ 2147483647 h 67"/>
              <a:gd name="T62" fmla="*/ 2147483647 w 58"/>
              <a:gd name="T63" fmla="*/ 2147483647 h 67"/>
              <a:gd name="T64" fmla="*/ 2147483647 w 58"/>
              <a:gd name="T65" fmla="*/ 2147483647 h 67"/>
              <a:gd name="T66" fmla="*/ 2147483647 w 58"/>
              <a:gd name="T67" fmla="*/ 2147483647 h 67"/>
              <a:gd name="T68" fmla="*/ 2147483647 w 58"/>
              <a:gd name="T69" fmla="*/ 2147483647 h 67"/>
              <a:gd name="T70" fmla="*/ 2147483647 w 58"/>
              <a:gd name="T71" fmla="*/ 2147483647 h 67"/>
              <a:gd name="T72" fmla="*/ 2147483647 w 58"/>
              <a:gd name="T73" fmla="*/ 2147483647 h 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8"/>
              <a:gd name="T112" fmla="*/ 0 h 67"/>
              <a:gd name="T113" fmla="*/ 58 w 58"/>
              <a:gd name="T114" fmla="*/ 67 h 6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8" h="67">
                <a:moveTo>
                  <a:pt x="53" y="34"/>
                </a:moveTo>
                <a:lnTo>
                  <a:pt x="54" y="37"/>
                </a:lnTo>
                <a:lnTo>
                  <a:pt x="57" y="44"/>
                </a:lnTo>
                <a:lnTo>
                  <a:pt x="58" y="53"/>
                </a:lnTo>
                <a:lnTo>
                  <a:pt x="57" y="60"/>
                </a:lnTo>
                <a:lnTo>
                  <a:pt x="54" y="64"/>
                </a:lnTo>
                <a:lnTo>
                  <a:pt x="52" y="66"/>
                </a:lnTo>
                <a:lnTo>
                  <a:pt x="48" y="67"/>
                </a:lnTo>
                <a:lnTo>
                  <a:pt x="44" y="65"/>
                </a:lnTo>
                <a:lnTo>
                  <a:pt x="39" y="62"/>
                </a:lnTo>
                <a:lnTo>
                  <a:pt x="35" y="60"/>
                </a:lnTo>
                <a:lnTo>
                  <a:pt x="32" y="58"/>
                </a:lnTo>
                <a:lnTo>
                  <a:pt x="29" y="53"/>
                </a:lnTo>
                <a:lnTo>
                  <a:pt x="24" y="50"/>
                </a:lnTo>
                <a:lnTo>
                  <a:pt x="17" y="49"/>
                </a:lnTo>
                <a:lnTo>
                  <a:pt x="12" y="47"/>
                </a:lnTo>
                <a:lnTo>
                  <a:pt x="8" y="42"/>
                </a:lnTo>
                <a:lnTo>
                  <a:pt x="9" y="37"/>
                </a:lnTo>
                <a:lnTo>
                  <a:pt x="13" y="37"/>
                </a:lnTo>
                <a:lnTo>
                  <a:pt x="15" y="36"/>
                </a:lnTo>
                <a:lnTo>
                  <a:pt x="13" y="30"/>
                </a:lnTo>
                <a:lnTo>
                  <a:pt x="7" y="20"/>
                </a:lnTo>
                <a:lnTo>
                  <a:pt x="2" y="11"/>
                </a:lnTo>
                <a:lnTo>
                  <a:pt x="0" y="4"/>
                </a:lnTo>
                <a:lnTo>
                  <a:pt x="4" y="0"/>
                </a:lnTo>
                <a:lnTo>
                  <a:pt x="9" y="0"/>
                </a:lnTo>
                <a:lnTo>
                  <a:pt x="14" y="0"/>
                </a:lnTo>
                <a:lnTo>
                  <a:pt x="19" y="2"/>
                </a:lnTo>
                <a:lnTo>
                  <a:pt x="23" y="8"/>
                </a:lnTo>
                <a:lnTo>
                  <a:pt x="28" y="13"/>
                </a:lnTo>
                <a:lnTo>
                  <a:pt x="34" y="15"/>
                </a:lnTo>
                <a:lnTo>
                  <a:pt x="38" y="16"/>
                </a:lnTo>
                <a:lnTo>
                  <a:pt x="40" y="19"/>
                </a:lnTo>
                <a:lnTo>
                  <a:pt x="43" y="24"/>
                </a:lnTo>
                <a:lnTo>
                  <a:pt x="47" y="29"/>
                </a:lnTo>
                <a:lnTo>
                  <a:pt x="51" y="32"/>
                </a:lnTo>
                <a:lnTo>
                  <a:pt x="53" y="34"/>
                </a:lnTo>
                <a:close/>
              </a:path>
            </a:pathLst>
          </a:custGeom>
          <a:solidFill>
            <a:schemeClr val="bg1"/>
          </a:solidFill>
          <a:ln w="9525">
            <a:solidFill>
              <a:schemeClr val="bg2"/>
            </a:solidFill>
            <a:round/>
            <a:headEnd/>
            <a:tailEnd/>
          </a:ln>
        </p:spPr>
        <p:txBody>
          <a:bodyPr/>
          <a:lstStyle/>
          <a:p>
            <a:endParaRPr lang="el-GR"/>
          </a:p>
        </p:txBody>
      </p:sp>
      <p:sp>
        <p:nvSpPr>
          <p:cNvPr id="14510" name="Freeform 443"/>
          <p:cNvSpPr>
            <a:spLocks/>
          </p:cNvSpPr>
          <p:nvPr/>
        </p:nvSpPr>
        <p:spPr bwMode="auto">
          <a:xfrm>
            <a:off x="1747838" y="2109788"/>
            <a:ext cx="269875" cy="234950"/>
          </a:xfrm>
          <a:custGeom>
            <a:avLst/>
            <a:gdLst>
              <a:gd name="T0" fmla="*/ 2147483647 w 249"/>
              <a:gd name="T1" fmla="*/ 2147483647 h 231"/>
              <a:gd name="T2" fmla="*/ 2147483647 w 249"/>
              <a:gd name="T3" fmla="*/ 2147483647 h 231"/>
              <a:gd name="T4" fmla="*/ 2147483647 w 249"/>
              <a:gd name="T5" fmla="*/ 2147483647 h 231"/>
              <a:gd name="T6" fmla="*/ 2147483647 w 249"/>
              <a:gd name="T7" fmla="*/ 2147483647 h 231"/>
              <a:gd name="T8" fmla="*/ 2147483647 w 249"/>
              <a:gd name="T9" fmla="*/ 2147483647 h 231"/>
              <a:gd name="T10" fmla="*/ 2147483647 w 249"/>
              <a:gd name="T11" fmla="*/ 2147483647 h 231"/>
              <a:gd name="T12" fmla="*/ 2147483647 w 249"/>
              <a:gd name="T13" fmla="*/ 2147483647 h 231"/>
              <a:gd name="T14" fmla="*/ 2147483647 w 249"/>
              <a:gd name="T15" fmla="*/ 2147483647 h 231"/>
              <a:gd name="T16" fmla="*/ 2147483647 w 249"/>
              <a:gd name="T17" fmla="*/ 2147483647 h 231"/>
              <a:gd name="T18" fmla="*/ 2147483647 w 249"/>
              <a:gd name="T19" fmla="*/ 2147483647 h 231"/>
              <a:gd name="T20" fmla="*/ 2147483647 w 249"/>
              <a:gd name="T21" fmla="*/ 2147483647 h 231"/>
              <a:gd name="T22" fmla="*/ 2147483647 w 249"/>
              <a:gd name="T23" fmla="*/ 2147483647 h 231"/>
              <a:gd name="T24" fmla="*/ 2147483647 w 249"/>
              <a:gd name="T25" fmla="*/ 2147483647 h 231"/>
              <a:gd name="T26" fmla="*/ 2147483647 w 249"/>
              <a:gd name="T27" fmla="*/ 2147483647 h 231"/>
              <a:gd name="T28" fmla="*/ 2147483647 w 249"/>
              <a:gd name="T29" fmla="*/ 2147483647 h 231"/>
              <a:gd name="T30" fmla="*/ 2147483647 w 249"/>
              <a:gd name="T31" fmla="*/ 2147483647 h 231"/>
              <a:gd name="T32" fmla="*/ 2147483647 w 249"/>
              <a:gd name="T33" fmla="*/ 2147483647 h 231"/>
              <a:gd name="T34" fmla="*/ 2147483647 w 249"/>
              <a:gd name="T35" fmla="*/ 2147483647 h 231"/>
              <a:gd name="T36" fmla="*/ 2147483647 w 249"/>
              <a:gd name="T37" fmla="*/ 2147483647 h 231"/>
              <a:gd name="T38" fmla="*/ 2147483647 w 249"/>
              <a:gd name="T39" fmla="*/ 2147483647 h 231"/>
              <a:gd name="T40" fmla="*/ 2147483647 w 249"/>
              <a:gd name="T41" fmla="*/ 2147483647 h 231"/>
              <a:gd name="T42" fmla="*/ 2147483647 w 249"/>
              <a:gd name="T43" fmla="*/ 2147483647 h 231"/>
              <a:gd name="T44" fmla="*/ 2147483647 w 249"/>
              <a:gd name="T45" fmla="*/ 2147483647 h 231"/>
              <a:gd name="T46" fmla="*/ 2147483647 w 249"/>
              <a:gd name="T47" fmla="*/ 2147483647 h 231"/>
              <a:gd name="T48" fmla="*/ 2147483647 w 249"/>
              <a:gd name="T49" fmla="*/ 2147483647 h 231"/>
              <a:gd name="T50" fmla="*/ 2147483647 w 249"/>
              <a:gd name="T51" fmla="*/ 2147483647 h 231"/>
              <a:gd name="T52" fmla="*/ 2147483647 w 249"/>
              <a:gd name="T53" fmla="*/ 2147483647 h 231"/>
              <a:gd name="T54" fmla="*/ 2147483647 w 249"/>
              <a:gd name="T55" fmla="*/ 2147483647 h 231"/>
              <a:gd name="T56" fmla="*/ 2147483647 w 249"/>
              <a:gd name="T57" fmla="*/ 2147483647 h 231"/>
              <a:gd name="T58" fmla="*/ 2147483647 w 249"/>
              <a:gd name="T59" fmla="*/ 2147483647 h 231"/>
              <a:gd name="T60" fmla="*/ 2147483647 w 249"/>
              <a:gd name="T61" fmla="*/ 2147483647 h 231"/>
              <a:gd name="T62" fmla="*/ 2147483647 w 249"/>
              <a:gd name="T63" fmla="*/ 2147483647 h 231"/>
              <a:gd name="T64" fmla="*/ 2147483647 w 249"/>
              <a:gd name="T65" fmla="*/ 2147483647 h 231"/>
              <a:gd name="T66" fmla="*/ 2147483647 w 249"/>
              <a:gd name="T67" fmla="*/ 2147483647 h 231"/>
              <a:gd name="T68" fmla="*/ 2147483647 w 249"/>
              <a:gd name="T69" fmla="*/ 2147483647 h 231"/>
              <a:gd name="T70" fmla="*/ 2147483647 w 249"/>
              <a:gd name="T71" fmla="*/ 2147483647 h 231"/>
              <a:gd name="T72" fmla="*/ 2147483647 w 249"/>
              <a:gd name="T73" fmla="*/ 2147483647 h 231"/>
              <a:gd name="T74" fmla="*/ 2147483647 w 249"/>
              <a:gd name="T75" fmla="*/ 2147483647 h 231"/>
              <a:gd name="T76" fmla="*/ 2147483647 w 249"/>
              <a:gd name="T77" fmla="*/ 2147483647 h 231"/>
              <a:gd name="T78" fmla="*/ 2147483647 w 249"/>
              <a:gd name="T79" fmla="*/ 2147483647 h 231"/>
              <a:gd name="T80" fmla="*/ 2147483647 w 249"/>
              <a:gd name="T81" fmla="*/ 2147483647 h 231"/>
              <a:gd name="T82" fmla="*/ 2147483647 w 249"/>
              <a:gd name="T83" fmla="*/ 2147483647 h 231"/>
              <a:gd name="T84" fmla="*/ 2147483647 w 249"/>
              <a:gd name="T85" fmla="*/ 2147483647 h 231"/>
              <a:gd name="T86" fmla="*/ 2147483647 w 249"/>
              <a:gd name="T87" fmla="*/ 2147483647 h 231"/>
              <a:gd name="T88" fmla="*/ 2147483647 w 249"/>
              <a:gd name="T89" fmla="*/ 2147483647 h 231"/>
              <a:gd name="T90" fmla="*/ 2147483647 w 249"/>
              <a:gd name="T91" fmla="*/ 2147483647 h 231"/>
              <a:gd name="T92" fmla="*/ 2147483647 w 249"/>
              <a:gd name="T93" fmla="*/ 2147483647 h 231"/>
              <a:gd name="T94" fmla="*/ 2147483647 w 249"/>
              <a:gd name="T95" fmla="*/ 2147483647 h 231"/>
              <a:gd name="T96" fmla="*/ 2147483647 w 249"/>
              <a:gd name="T97" fmla="*/ 2147483647 h 23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49"/>
              <a:gd name="T148" fmla="*/ 0 h 231"/>
              <a:gd name="T149" fmla="*/ 249 w 249"/>
              <a:gd name="T150" fmla="*/ 231 h 23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49" h="231">
                <a:moveTo>
                  <a:pt x="239" y="162"/>
                </a:moveTo>
                <a:lnTo>
                  <a:pt x="241" y="164"/>
                </a:lnTo>
                <a:lnTo>
                  <a:pt x="246" y="168"/>
                </a:lnTo>
                <a:lnTo>
                  <a:pt x="249" y="175"/>
                </a:lnTo>
                <a:lnTo>
                  <a:pt x="248" y="182"/>
                </a:lnTo>
                <a:lnTo>
                  <a:pt x="244" y="187"/>
                </a:lnTo>
                <a:lnTo>
                  <a:pt x="239" y="188"/>
                </a:lnTo>
                <a:lnTo>
                  <a:pt x="236" y="187"/>
                </a:lnTo>
                <a:lnTo>
                  <a:pt x="232" y="187"/>
                </a:lnTo>
                <a:lnTo>
                  <a:pt x="229" y="187"/>
                </a:lnTo>
                <a:lnTo>
                  <a:pt x="226" y="187"/>
                </a:lnTo>
                <a:lnTo>
                  <a:pt x="226" y="189"/>
                </a:lnTo>
                <a:lnTo>
                  <a:pt x="228" y="195"/>
                </a:lnTo>
                <a:lnTo>
                  <a:pt x="230" y="204"/>
                </a:lnTo>
                <a:lnTo>
                  <a:pt x="232" y="213"/>
                </a:lnTo>
                <a:lnTo>
                  <a:pt x="231" y="220"/>
                </a:lnTo>
                <a:lnTo>
                  <a:pt x="224" y="225"/>
                </a:lnTo>
                <a:lnTo>
                  <a:pt x="216" y="227"/>
                </a:lnTo>
                <a:lnTo>
                  <a:pt x="211" y="230"/>
                </a:lnTo>
                <a:lnTo>
                  <a:pt x="205" y="231"/>
                </a:lnTo>
                <a:lnTo>
                  <a:pt x="195" y="225"/>
                </a:lnTo>
                <a:lnTo>
                  <a:pt x="190" y="220"/>
                </a:lnTo>
                <a:lnTo>
                  <a:pt x="184" y="215"/>
                </a:lnTo>
                <a:lnTo>
                  <a:pt x="178" y="210"/>
                </a:lnTo>
                <a:lnTo>
                  <a:pt x="173" y="205"/>
                </a:lnTo>
                <a:lnTo>
                  <a:pt x="170" y="202"/>
                </a:lnTo>
                <a:lnTo>
                  <a:pt x="165" y="198"/>
                </a:lnTo>
                <a:lnTo>
                  <a:pt x="163" y="196"/>
                </a:lnTo>
                <a:lnTo>
                  <a:pt x="161" y="195"/>
                </a:lnTo>
                <a:lnTo>
                  <a:pt x="158" y="194"/>
                </a:lnTo>
                <a:lnTo>
                  <a:pt x="157" y="194"/>
                </a:lnTo>
                <a:lnTo>
                  <a:pt x="154" y="196"/>
                </a:lnTo>
                <a:lnTo>
                  <a:pt x="146" y="202"/>
                </a:lnTo>
                <a:lnTo>
                  <a:pt x="140" y="206"/>
                </a:lnTo>
                <a:lnTo>
                  <a:pt x="132" y="210"/>
                </a:lnTo>
                <a:lnTo>
                  <a:pt x="123" y="213"/>
                </a:lnTo>
                <a:lnTo>
                  <a:pt x="114" y="216"/>
                </a:lnTo>
                <a:lnTo>
                  <a:pt x="104" y="219"/>
                </a:lnTo>
                <a:lnTo>
                  <a:pt x="95" y="220"/>
                </a:lnTo>
                <a:lnTo>
                  <a:pt x="89" y="221"/>
                </a:lnTo>
                <a:lnTo>
                  <a:pt x="85" y="223"/>
                </a:lnTo>
                <a:lnTo>
                  <a:pt x="81" y="223"/>
                </a:lnTo>
                <a:lnTo>
                  <a:pt x="78" y="223"/>
                </a:lnTo>
                <a:lnTo>
                  <a:pt x="73" y="221"/>
                </a:lnTo>
                <a:lnTo>
                  <a:pt x="67" y="219"/>
                </a:lnTo>
                <a:lnTo>
                  <a:pt x="62" y="218"/>
                </a:lnTo>
                <a:lnTo>
                  <a:pt x="57" y="216"/>
                </a:lnTo>
                <a:lnTo>
                  <a:pt x="52" y="215"/>
                </a:lnTo>
                <a:lnTo>
                  <a:pt x="49" y="215"/>
                </a:lnTo>
                <a:lnTo>
                  <a:pt x="46" y="213"/>
                </a:lnTo>
                <a:lnTo>
                  <a:pt x="44" y="210"/>
                </a:lnTo>
                <a:lnTo>
                  <a:pt x="44" y="204"/>
                </a:lnTo>
                <a:lnTo>
                  <a:pt x="43" y="197"/>
                </a:lnTo>
                <a:lnTo>
                  <a:pt x="40" y="188"/>
                </a:lnTo>
                <a:lnTo>
                  <a:pt x="33" y="180"/>
                </a:lnTo>
                <a:lnTo>
                  <a:pt x="25" y="173"/>
                </a:lnTo>
                <a:lnTo>
                  <a:pt x="16" y="167"/>
                </a:lnTo>
                <a:lnTo>
                  <a:pt x="9" y="164"/>
                </a:lnTo>
                <a:lnTo>
                  <a:pt x="3" y="162"/>
                </a:lnTo>
                <a:lnTo>
                  <a:pt x="1" y="157"/>
                </a:lnTo>
                <a:lnTo>
                  <a:pt x="0" y="151"/>
                </a:lnTo>
                <a:lnTo>
                  <a:pt x="0" y="143"/>
                </a:lnTo>
                <a:lnTo>
                  <a:pt x="0" y="136"/>
                </a:lnTo>
                <a:lnTo>
                  <a:pt x="1" y="130"/>
                </a:lnTo>
                <a:lnTo>
                  <a:pt x="5" y="129"/>
                </a:lnTo>
                <a:lnTo>
                  <a:pt x="12" y="129"/>
                </a:lnTo>
                <a:lnTo>
                  <a:pt x="20" y="128"/>
                </a:lnTo>
                <a:lnTo>
                  <a:pt x="27" y="129"/>
                </a:lnTo>
                <a:lnTo>
                  <a:pt x="36" y="132"/>
                </a:lnTo>
                <a:lnTo>
                  <a:pt x="42" y="135"/>
                </a:lnTo>
                <a:lnTo>
                  <a:pt x="49" y="138"/>
                </a:lnTo>
                <a:lnTo>
                  <a:pt x="57" y="142"/>
                </a:lnTo>
                <a:lnTo>
                  <a:pt x="65" y="147"/>
                </a:lnTo>
                <a:lnTo>
                  <a:pt x="72" y="149"/>
                </a:lnTo>
                <a:lnTo>
                  <a:pt x="79" y="151"/>
                </a:lnTo>
                <a:lnTo>
                  <a:pt x="82" y="151"/>
                </a:lnTo>
                <a:lnTo>
                  <a:pt x="85" y="149"/>
                </a:lnTo>
                <a:lnTo>
                  <a:pt x="86" y="141"/>
                </a:lnTo>
                <a:lnTo>
                  <a:pt x="86" y="133"/>
                </a:lnTo>
                <a:lnTo>
                  <a:pt x="81" y="126"/>
                </a:lnTo>
                <a:lnTo>
                  <a:pt x="69" y="121"/>
                </a:lnTo>
                <a:lnTo>
                  <a:pt x="56" y="118"/>
                </a:lnTo>
                <a:lnTo>
                  <a:pt x="50" y="117"/>
                </a:lnTo>
                <a:lnTo>
                  <a:pt x="44" y="117"/>
                </a:lnTo>
                <a:lnTo>
                  <a:pt x="35" y="115"/>
                </a:lnTo>
                <a:lnTo>
                  <a:pt x="24" y="115"/>
                </a:lnTo>
                <a:lnTo>
                  <a:pt x="17" y="115"/>
                </a:lnTo>
                <a:lnTo>
                  <a:pt x="12" y="114"/>
                </a:lnTo>
                <a:lnTo>
                  <a:pt x="8" y="111"/>
                </a:lnTo>
                <a:lnTo>
                  <a:pt x="3" y="104"/>
                </a:lnTo>
                <a:lnTo>
                  <a:pt x="2" y="96"/>
                </a:lnTo>
                <a:lnTo>
                  <a:pt x="2" y="90"/>
                </a:lnTo>
                <a:lnTo>
                  <a:pt x="4" y="86"/>
                </a:lnTo>
                <a:lnTo>
                  <a:pt x="11" y="84"/>
                </a:lnTo>
                <a:lnTo>
                  <a:pt x="20" y="86"/>
                </a:lnTo>
                <a:lnTo>
                  <a:pt x="28" y="84"/>
                </a:lnTo>
                <a:lnTo>
                  <a:pt x="29" y="79"/>
                </a:lnTo>
                <a:lnTo>
                  <a:pt x="26" y="73"/>
                </a:lnTo>
                <a:lnTo>
                  <a:pt x="23" y="71"/>
                </a:lnTo>
                <a:lnTo>
                  <a:pt x="19" y="68"/>
                </a:lnTo>
                <a:lnTo>
                  <a:pt x="13" y="62"/>
                </a:lnTo>
                <a:lnTo>
                  <a:pt x="8" y="54"/>
                </a:lnTo>
                <a:lnTo>
                  <a:pt x="3" y="49"/>
                </a:lnTo>
                <a:lnTo>
                  <a:pt x="3" y="44"/>
                </a:lnTo>
                <a:lnTo>
                  <a:pt x="8" y="39"/>
                </a:lnTo>
                <a:lnTo>
                  <a:pt x="14" y="37"/>
                </a:lnTo>
                <a:lnTo>
                  <a:pt x="19" y="35"/>
                </a:lnTo>
                <a:lnTo>
                  <a:pt x="21" y="33"/>
                </a:lnTo>
                <a:lnTo>
                  <a:pt x="24" y="27"/>
                </a:lnTo>
                <a:lnTo>
                  <a:pt x="25" y="21"/>
                </a:lnTo>
                <a:lnTo>
                  <a:pt x="25" y="18"/>
                </a:lnTo>
                <a:lnTo>
                  <a:pt x="28" y="15"/>
                </a:lnTo>
                <a:lnTo>
                  <a:pt x="33" y="14"/>
                </a:lnTo>
                <a:lnTo>
                  <a:pt x="40" y="13"/>
                </a:lnTo>
                <a:lnTo>
                  <a:pt x="46" y="9"/>
                </a:lnTo>
                <a:lnTo>
                  <a:pt x="51" y="7"/>
                </a:lnTo>
                <a:lnTo>
                  <a:pt x="61" y="5"/>
                </a:lnTo>
                <a:lnTo>
                  <a:pt x="72" y="3"/>
                </a:lnTo>
                <a:lnTo>
                  <a:pt x="81" y="0"/>
                </a:lnTo>
                <a:lnTo>
                  <a:pt x="88" y="3"/>
                </a:lnTo>
                <a:lnTo>
                  <a:pt x="88" y="9"/>
                </a:lnTo>
                <a:lnTo>
                  <a:pt x="85" y="18"/>
                </a:lnTo>
                <a:lnTo>
                  <a:pt x="81" y="23"/>
                </a:lnTo>
                <a:lnTo>
                  <a:pt x="82" y="27"/>
                </a:lnTo>
                <a:lnTo>
                  <a:pt x="88" y="26"/>
                </a:lnTo>
                <a:lnTo>
                  <a:pt x="95" y="23"/>
                </a:lnTo>
                <a:lnTo>
                  <a:pt x="100" y="24"/>
                </a:lnTo>
                <a:lnTo>
                  <a:pt x="102" y="27"/>
                </a:lnTo>
                <a:lnTo>
                  <a:pt x="104" y="34"/>
                </a:lnTo>
                <a:lnTo>
                  <a:pt x="110" y="41"/>
                </a:lnTo>
                <a:lnTo>
                  <a:pt x="117" y="46"/>
                </a:lnTo>
                <a:lnTo>
                  <a:pt x="124" y="47"/>
                </a:lnTo>
                <a:lnTo>
                  <a:pt x="127" y="45"/>
                </a:lnTo>
                <a:lnTo>
                  <a:pt x="127" y="38"/>
                </a:lnTo>
                <a:lnTo>
                  <a:pt x="126" y="31"/>
                </a:lnTo>
                <a:lnTo>
                  <a:pt x="125" y="27"/>
                </a:lnTo>
                <a:lnTo>
                  <a:pt x="129" y="27"/>
                </a:lnTo>
                <a:lnTo>
                  <a:pt x="134" y="33"/>
                </a:lnTo>
                <a:lnTo>
                  <a:pt x="140" y="39"/>
                </a:lnTo>
                <a:lnTo>
                  <a:pt x="145" y="47"/>
                </a:lnTo>
                <a:lnTo>
                  <a:pt x="146" y="58"/>
                </a:lnTo>
                <a:lnTo>
                  <a:pt x="147" y="69"/>
                </a:lnTo>
                <a:lnTo>
                  <a:pt x="148" y="80"/>
                </a:lnTo>
                <a:lnTo>
                  <a:pt x="152" y="83"/>
                </a:lnTo>
                <a:lnTo>
                  <a:pt x="155" y="75"/>
                </a:lnTo>
                <a:lnTo>
                  <a:pt x="158" y="64"/>
                </a:lnTo>
                <a:lnTo>
                  <a:pt x="161" y="57"/>
                </a:lnTo>
                <a:lnTo>
                  <a:pt x="162" y="51"/>
                </a:lnTo>
                <a:lnTo>
                  <a:pt x="160" y="46"/>
                </a:lnTo>
                <a:lnTo>
                  <a:pt x="157" y="39"/>
                </a:lnTo>
                <a:lnTo>
                  <a:pt x="156" y="33"/>
                </a:lnTo>
                <a:lnTo>
                  <a:pt x="157" y="27"/>
                </a:lnTo>
                <a:lnTo>
                  <a:pt x="160" y="22"/>
                </a:lnTo>
                <a:lnTo>
                  <a:pt x="164" y="20"/>
                </a:lnTo>
                <a:lnTo>
                  <a:pt x="169" y="21"/>
                </a:lnTo>
                <a:lnTo>
                  <a:pt x="173" y="23"/>
                </a:lnTo>
                <a:lnTo>
                  <a:pt x="179" y="26"/>
                </a:lnTo>
                <a:lnTo>
                  <a:pt x="181" y="24"/>
                </a:lnTo>
                <a:lnTo>
                  <a:pt x="183" y="22"/>
                </a:lnTo>
                <a:lnTo>
                  <a:pt x="181" y="19"/>
                </a:lnTo>
                <a:lnTo>
                  <a:pt x="181" y="18"/>
                </a:lnTo>
                <a:lnTo>
                  <a:pt x="179" y="15"/>
                </a:lnTo>
                <a:lnTo>
                  <a:pt x="175" y="11"/>
                </a:lnTo>
                <a:lnTo>
                  <a:pt x="172" y="7"/>
                </a:lnTo>
                <a:lnTo>
                  <a:pt x="179" y="5"/>
                </a:lnTo>
                <a:lnTo>
                  <a:pt x="185" y="5"/>
                </a:lnTo>
                <a:lnTo>
                  <a:pt x="192" y="5"/>
                </a:lnTo>
                <a:lnTo>
                  <a:pt x="198" y="5"/>
                </a:lnTo>
                <a:lnTo>
                  <a:pt x="203" y="6"/>
                </a:lnTo>
                <a:lnTo>
                  <a:pt x="208" y="8"/>
                </a:lnTo>
                <a:lnTo>
                  <a:pt x="211" y="11"/>
                </a:lnTo>
                <a:lnTo>
                  <a:pt x="213" y="15"/>
                </a:lnTo>
                <a:lnTo>
                  <a:pt x="211" y="21"/>
                </a:lnTo>
                <a:lnTo>
                  <a:pt x="207" y="31"/>
                </a:lnTo>
                <a:lnTo>
                  <a:pt x="203" y="37"/>
                </a:lnTo>
                <a:lnTo>
                  <a:pt x="199" y="39"/>
                </a:lnTo>
                <a:lnTo>
                  <a:pt x="195" y="42"/>
                </a:lnTo>
                <a:lnTo>
                  <a:pt x="192" y="45"/>
                </a:lnTo>
                <a:lnTo>
                  <a:pt x="193" y="52"/>
                </a:lnTo>
                <a:lnTo>
                  <a:pt x="195" y="60"/>
                </a:lnTo>
                <a:lnTo>
                  <a:pt x="196" y="69"/>
                </a:lnTo>
                <a:lnTo>
                  <a:pt x="198" y="79"/>
                </a:lnTo>
                <a:lnTo>
                  <a:pt x="199" y="89"/>
                </a:lnTo>
                <a:lnTo>
                  <a:pt x="201" y="98"/>
                </a:lnTo>
                <a:lnTo>
                  <a:pt x="201" y="105"/>
                </a:lnTo>
                <a:lnTo>
                  <a:pt x="200" y="110"/>
                </a:lnTo>
                <a:lnTo>
                  <a:pt x="199" y="112"/>
                </a:lnTo>
                <a:lnTo>
                  <a:pt x="198" y="115"/>
                </a:lnTo>
                <a:lnTo>
                  <a:pt x="198" y="122"/>
                </a:lnTo>
                <a:lnTo>
                  <a:pt x="201" y="130"/>
                </a:lnTo>
                <a:lnTo>
                  <a:pt x="205" y="136"/>
                </a:lnTo>
                <a:lnTo>
                  <a:pt x="209" y="141"/>
                </a:lnTo>
                <a:lnTo>
                  <a:pt x="216" y="147"/>
                </a:lnTo>
                <a:lnTo>
                  <a:pt x="224" y="153"/>
                </a:lnTo>
                <a:lnTo>
                  <a:pt x="231" y="158"/>
                </a:lnTo>
                <a:lnTo>
                  <a:pt x="237" y="160"/>
                </a:lnTo>
                <a:lnTo>
                  <a:pt x="239" y="162"/>
                </a:lnTo>
                <a:close/>
              </a:path>
            </a:pathLst>
          </a:custGeom>
          <a:solidFill>
            <a:schemeClr val="bg1"/>
          </a:solidFill>
          <a:ln w="9525">
            <a:solidFill>
              <a:schemeClr val="bg2"/>
            </a:solidFill>
            <a:round/>
            <a:headEnd/>
            <a:tailEnd/>
          </a:ln>
        </p:spPr>
        <p:txBody>
          <a:bodyPr/>
          <a:lstStyle/>
          <a:p>
            <a:endParaRPr lang="el-GR"/>
          </a:p>
        </p:txBody>
      </p:sp>
      <p:sp>
        <p:nvSpPr>
          <p:cNvPr id="14511" name="Freeform 444"/>
          <p:cNvSpPr>
            <a:spLocks/>
          </p:cNvSpPr>
          <p:nvPr/>
        </p:nvSpPr>
        <p:spPr bwMode="auto">
          <a:xfrm>
            <a:off x="2654300" y="5208588"/>
            <a:ext cx="403225" cy="1014412"/>
          </a:xfrm>
          <a:custGeom>
            <a:avLst/>
            <a:gdLst>
              <a:gd name="T0" fmla="*/ 2147483647 w 146"/>
              <a:gd name="T1" fmla="*/ 2147483647 h 367"/>
              <a:gd name="T2" fmla="*/ 2147483647 w 146"/>
              <a:gd name="T3" fmla="*/ 0 h 367"/>
              <a:gd name="T4" fmla="*/ 2147483647 w 146"/>
              <a:gd name="T5" fmla="*/ 2147483647 h 367"/>
              <a:gd name="T6" fmla="*/ 2147483647 w 146"/>
              <a:gd name="T7" fmla="*/ 2147483647 h 367"/>
              <a:gd name="T8" fmla="*/ 2147483647 w 146"/>
              <a:gd name="T9" fmla="*/ 2147483647 h 367"/>
              <a:gd name="T10" fmla="*/ 2147483647 w 146"/>
              <a:gd name="T11" fmla="*/ 2147483647 h 367"/>
              <a:gd name="T12" fmla="*/ 2147483647 w 146"/>
              <a:gd name="T13" fmla="*/ 2147483647 h 367"/>
              <a:gd name="T14" fmla="*/ 2147483647 w 146"/>
              <a:gd name="T15" fmla="*/ 2147483647 h 367"/>
              <a:gd name="T16" fmla="*/ 2147483647 w 146"/>
              <a:gd name="T17" fmla="*/ 2147483647 h 367"/>
              <a:gd name="T18" fmla="*/ 2147483647 w 146"/>
              <a:gd name="T19" fmla="*/ 2147483647 h 367"/>
              <a:gd name="T20" fmla="*/ 2147483647 w 146"/>
              <a:gd name="T21" fmla="*/ 2147483647 h 367"/>
              <a:gd name="T22" fmla="*/ 2147483647 w 146"/>
              <a:gd name="T23" fmla="*/ 2147483647 h 367"/>
              <a:gd name="T24" fmla="*/ 2147483647 w 146"/>
              <a:gd name="T25" fmla="*/ 2147483647 h 367"/>
              <a:gd name="T26" fmla="*/ 2147483647 w 146"/>
              <a:gd name="T27" fmla="*/ 2147483647 h 367"/>
              <a:gd name="T28" fmla="*/ 2147483647 w 146"/>
              <a:gd name="T29" fmla="*/ 2147483647 h 367"/>
              <a:gd name="T30" fmla="*/ 2147483647 w 146"/>
              <a:gd name="T31" fmla="*/ 2147483647 h 367"/>
              <a:gd name="T32" fmla="*/ 2147483647 w 146"/>
              <a:gd name="T33" fmla="*/ 2147483647 h 367"/>
              <a:gd name="T34" fmla="*/ 2147483647 w 146"/>
              <a:gd name="T35" fmla="*/ 2147483647 h 367"/>
              <a:gd name="T36" fmla="*/ 2147483647 w 146"/>
              <a:gd name="T37" fmla="*/ 2147483647 h 367"/>
              <a:gd name="T38" fmla="*/ 2147483647 w 146"/>
              <a:gd name="T39" fmla="*/ 2147483647 h 367"/>
              <a:gd name="T40" fmla="*/ 2147483647 w 146"/>
              <a:gd name="T41" fmla="*/ 2147483647 h 367"/>
              <a:gd name="T42" fmla="*/ 2147483647 w 146"/>
              <a:gd name="T43" fmla="*/ 2147483647 h 367"/>
              <a:gd name="T44" fmla="*/ 2147483647 w 146"/>
              <a:gd name="T45" fmla="*/ 2147483647 h 367"/>
              <a:gd name="T46" fmla="*/ 2147483647 w 146"/>
              <a:gd name="T47" fmla="*/ 2147483647 h 367"/>
              <a:gd name="T48" fmla="*/ 2147483647 w 146"/>
              <a:gd name="T49" fmla="*/ 2147483647 h 367"/>
              <a:gd name="T50" fmla="*/ 2147483647 w 146"/>
              <a:gd name="T51" fmla="*/ 2147483647 h 367"/>
              <a:gd name="T52" fmla="*/ 2147483647 w 146"/>
              <a:gd name="T53" fmla="*/ 2147483647 h 367"/>
              <a:gd name="T54" fmla="*/ 2147483647 w 146"/>
              <a:gd name="T55" fmla="*/ 2147483647 h 367"/>
              <a:gd name="T56" fmla="*/ 2147483647 w 146"/>
              <a:gd name="T57" fmla="*/ 2147483647 h 367"/>
              <a:gd name="T58" fmla="*/ 2147483647 w 146"/>
              <a:gd name="T59" fmla="*/ 2147483647 h 367"/>
              <a:gd name="T60" fmla="*/ 0 w 146"/>
              <a:gd name="T61" fmla="*/ 2147483647 h 367"/>
              <a:gd name="T62" fmla="*/ 2147483647 w 146"/>
              <a:gd name="T63" fmla="*/ 2147483647 h 367"/>
              <a:gd name="T64" fmla="*/ 2147483647 w 146"/>
              <a:gd name="T65" fmla="*/ 2147483647 h 367"/>
              <a:gd name="T66" fmla="*/ 2147483647 w 146"/>
              <a:gd name="T67" fmla="*/ 2147483647 h 367"/>
              <a:gd name="T68" fmla="*/ 2147483647 w 146"/>
              <a:gd name="T69" fmla="*/ 2147483647 h 367"/>
              <a:gd name="T70" fmla="*/ 2147483647 w 146"/>
              <a:gd name="T71" fmla="*/ 2147483647 h 367"/>
              <a:gd name="T72" fmla="*/ 2147483647 w 146"/>
              <a:gd name="T73" fmla="*/ 2147483647 h 36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6"/>
              <a:gd name="T112" fmla="*/ 0 h 367"/>
              <a:gd name="T113" fmla="*/ 146 w 146"/>
              <a:gd name="T114" fmla="*/ 367 h 36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6" h="367">
                <a:moveTo>
                  <a:pt x="54" y="7"/>
                </a:moveTo>
                <a:lnTo>
                  <a:pt x="68" y="0"/>
                </a:lnTo>
                <a:lnTo>
                  <a:pt x="77" y="16"/>
                </a:lnTo>
                <a:lnTo>
                  <a:pt x="107" y="31"/>
                </a:lnTo>
                <a:lnTo>
                  <a:pt x="110" y="48"/>
                </a:lnTo>
                <a:lnTo>
                  <a:pt x="116" y="57"/>
                </a:lnTo>
                <a:lnTo>
                  <a:pt x="146" y="43"/>
                </a:lnTo>
                <a:lnTo>
                  <a:pt x="140" y="64"/>
                </a:lnTo>
                <a:lnTo>
                  <a:pt x="114" y="85"/>
                </a:lnTo>
                <a:lnTo>
                  <a:pt x="107" y="99"/>
                </a:lnTo>
                <a:lnTo>
                  <a:pt x="110" y="121"/>
                </a:lnTo>
                <a:lnTo>
                  <a:pt x="117" y="129"/>
                </a:lnTo>
                <a:lnTo>
                  <a:pt x="105" y="129"/>
                </a:lnTo>
                <a:lnTo>
                  <a:pt x="125" y="141"/>
                </a:lnTo>
                <a:lnTo>
                  <a:pt x="122" y="162"/>
                </a:lnTo>
                <a:lnTo>
                  <a:pt x="111" y="169"/>
                </a:lnTo>
                <a:lnTo>
                  <a:pt x="84" y="178"/>
                </a:lnTo>
                <a:lnTo>
                  <a:pt x="69" y="202"/>
                </a:lnTo>
                <a:lnTo>
                  <a:pt x="56" y="207"/>
                </a:lnTo>
                <a:lnTo>
                  <a:pt x="62" y="216"/>
                </a:lnTo>
                <a:lnTo>
                  <a:pt x="53" y="238"/>
                </a:lnTo>
                <a:lnTo>
                  <a:pt x="33" y="261"/>
                </a:lnTo>
                <a:lnTo>
                  <a:pt x="35" y="274"/>
                </a:lnTo>
                <a:lnTo>
                  <a:pt x="42" y="282"/>
                </a:lnTo>
                <a:lnTo>
                  <a:pt x="38" y="300"/>
                </a:lnTo>
                <a:lnTo>
                  <a:pt x="26" y="318"/>
                </a:lnTo>
                <a:lnTo>
                  <a:pt x="14" y="336"/>
                </a:lnTo>
                <a:lnTo>
                  <a:pt x="29" y="367"/>
                </a:lnTo>
                <a:lnTo>
                  <a:pt x="7" y="345"/>
                </a:lnTo>
                <a:lnTo>
                  <a:pt x="1" y="338"/>
                </a:lnTo>
                <a:lnTo>
                  <a:pt x="0" y="306"/>
                </a:lnTo>
                <a:lnTo>
                  <a:pt x="24" y="154"/>
                </a:lnTo>
                <a:lnTo>
                  <a:pt x="12" y="224"/>
                </a:lnTo>
                <a:lnTo>
                  <a:pt x="35" y="87"/>
                </a:lnTo>
                <a:lnTo>
                  <a:pt x="47" y="52"/>
                </a:lnTo>
                <a:lnTo>
                  <a:pt x="57" y="33"/>
                </a:lnTo>
                <a:lnTo>
                  <a:pt x="54" y="7"/>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12" name="Freeform 445"/>
          <p:cNvSpPr>
            <a:spLocks/>
          </p:cNvSpPr>
          <p:nvPr/>
        </p:nvSpPr>
        <p:spPr bwMode="auto">
          <a:xfrm>
            <a:off x="2776538" y="4244975"/>
            <a:ext cx="36512" cy="19050"/>
          </a:xfrm>
          <a:custGeom>
            <a:avLst/>
            <a:gdLst>
              <a:gd name="T0" fmla="*/ 2147483647 w 23"/>
              <a:gd name="T1" fmla="*/ 0 h 18"/>
              <a:gd name="T2" fmla="*/ 2147483647 w 23"/>
              <a:gd name="T3" fmla="*/ 2147483647 h 18"/>
              <a:gd name="T4" fmla="*/ 2147483647 w 23"/>
              <a:gd name="T5" fmla="*/ 2147483647 h 18"/>
              <a:gd name="T6" fmla="*/ 0 w 23"/>
              <a:gd name="T7" fmla="*/ 2147483647 h 18"/>
              <a:gd name="T8" fmla="*/ 2147483647 w 23"/>
              <a:gd name="T9" fmla="*/ 0 h 18"/>
              <a:gd name="T10" fmla="*/ 0 60000 65536"/>
              <a:gd name="T11" fmla="*/ 0 60000 65536"/>
              <a:gd name="T12" fmla="*/ 0 60000 65536"/>
              <a:gd name="T13" fmla="*/ 0 60000 65536"/>
              <a:gd name="T14" fmla="*/ 0 60000 65536"/>
              <a:gd name="T15" fmla="*/ 0 w 23"/>
              <a:gd name="T16" fmla="*/ 0 h 18"/>
              <a:gd name="T17" fmla="*/ 23 w 23"/>
              <a:gd name="T18" fmla="*/ 18 h 18"/>
            </a:gdLst>
            <a:ahLst/>
            <a:cxnLst>
              <a:cxn ang="T10">
                <a:pos x="T0" y="T1"/>
              </a:cxn>
              <a:cxn ang="T11">
                <a:pos x="T2" y="T3"/>
              </a:cxn>
              <a:cxn ang="T12">
                <a:pos x="T4" y="T5"/>
              </a:cxn>
              <a:cxn ang="T13">
                <a:pos x="T6" y="T7"/>
              </a:cxn>
              <a:cxn ang="T14">
                <a:pos x="T8" y="T9"/>
              </a:cxn>
            </a:cxnLst>
            <a:rect l="T15" t="T16" r="T17" b="T18"/>
            <a:pathLst>
              <a:path w="23" h="18">
                <a:moveTo>
                  <a:pt x="2" y="0"/>
                </a:moveTo>
                <a:lnTo>
                  <a:pt x="23" y="1"/>
                </a:lnTo>
                <a:lnTo>
                  <a:pt x="21" y="18"/>
                </a:lnTo>
                <a:lnTo>
                  <a:pt x="0" y="13"/>
                </a:lnTo>
                <a:lnTo>
                  <a:pt x="2" y="0"/>
                </a:lnTo>
                <a:close/>
              </a:path>
            </a:pathLst>
          </a:custGeom>
          <a:solidFill>
            <a:schemeClr val="bg1"/>
          </a:solidFill>
          <a:ln w="6350" cap="flat" cmpd="sng">
            <a:solidFill>
              <a:schemeClr val="bg2"/>
            </a:solidFill>
            <a:prstDash val="solid"/>
            <a:round/>
            <a:headEnd type="none" w="med" len="med"/>
            <a:tailEnd type="none" w="med" len="med"/>
          </a:ln>
        </p:spPr>
        <p:txBody>
          <a:bodyPr/>
          <a:lstStyle/>
          <a:p>
            <a:endParaRPr lang="el-GR"/>
          </a:p>
        </p:txBody>
      </p:sp>
      <p:sp>
        <p:nvSpPr>
          <p:cNvPr id="14513" name="Freeform 448"/>
          <p:cNvSpPr>
            <a:spLocks/>
          </p:cNvSpPr>
          <p:nvPr/>
        </p:nvSpPr>
        <p:spPr bwMode="auto">
          <a:xfrm>
            <a:off x="7019925" y="4484688"/>
            <a:ext cx="115888" cy="133350"/>
          </a:xfrm>
          <a:custGeom>
            <a:avLst/>
            <a:gdLst>
              <a:gd name="T0" fmla="*/ 0 w 675"/>
              <a:gd name="T1" fmla="*/ 2147483647 h 773"/>
              <a:gd name="T2" fmla="*/ 2147483647 w 675"/>
              <a:gd name="T3" fmla="*/ 2147483647 h 773"/>
              <a:gd name="T4" fmla="*/ 2147483647 w 675"/>
              <a:gd name="T5" fmla="*/ 2147483647 h 773"/>
              <a:gd name="T6" fmla="*/ 2147483647 w 675"/>
              <a:gd name="T7" fmla="*/ 2147483647 h 773"/>
              <a:gd name="T8" fmla="*/ 2147483647 w 675"/>
              <a:gd name="T9" fmla="*/ 2147483647 h 773"/>
              <a:gd name="T10" fmla="*/ 2147483647 w 675"/>
              <a:gd name="T11" fmla="*/ 2147483647 h 773"/>
              <a:gd name="T12" fmla="*/ 2147483647 w 675"/>
              <a:gd name="T13" fmla="*/ 2147483647 h 773"/>
              <a:gd name="T14" fmla="*/ 2147483647 w 675"/>
              <a:gd name="T15" fmla="*/ 2147483647 h 773"/>
              <a:gd name="T16" fmla="*/ 2147483647 w 675"/>
              <a:gd name="T17" fmla="*/ 2147483647 h 773"/>
              <a:gd name="T18" fmla="*/ 2147483647 w 675"/>
              <a:gd name="T19" fmla="*/ 2147483647 h 773"/>
              <a:gd name="T20" fmla="*/ 2147483647 w 675"/>
              <a:gd name="T21" fmla="*/ 2147483647 h 773"/>
              <a:gd name="T22" fmla="*/ 2147483647 w 675"/>
              <a:gd name="T23" fmla="*/ 2147483647 h 773"/>
              <a:gd name="T24" fmla="*/ 2147483647 w 675"/>
              <a:gd name="T25" fmla="*/ 2147483647 h 773"/>
              <a:gd name="T26" fmla="*/ 2147483647 w 675"/>
              <a:gd name="T27" fmla="*/ 0 h 773"/>
              <a:gd name="T28" fmla="*/ 0 w 675"/>
              <a:gd name="T29" fmla="*/ 2147483647 h 7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75"/>
              <a:gd name="T46" fmla="*/ 0 h 773"/>
              <a:gd name="T47" fmla="*/ 675 w 675"/>
              <a:gd name="T48" fmla="*/ 773 h 77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75" h="773">
                <a:moveTo>
                  <a:pt x="0" y="41"/>
                </a:moveTo>
                <a:lnTo>
                  <a:pt x="75" y="339"/>
                </a:lnTo>
                <a:lnTo>
                  <a:pt x="273" y="579"/>
                </a:lnTo>
                <a:lnTo>
                  <a:pt x="605" y="769"/>
                </a:lnTo>
                <a:lnTo>
                  <a:pt x="675" y="773"/>
                </a:lnTo>
                <a:lnTo>
                  <a:pt x="563" y="583"/>
                </a:lnTo>
                <a:lnTo>
                  <a:pt x="493" y="521"/>
                </a:lnTo>
                <a:lnTo>
                  <a:pt x="493" y="269"/>
                </a:lnTo>
                <a:lnTo>
                  <a:pt x="323" y="78"/>
                </a:lnTo>
                <a:lnTo>
                  <a:pt x="286" y="58"/>
                </a:lnTo>
                <a:lnTo>
                  <a:pt x="253" y="111"/>
                </a:lnTo>
                <a:lnTo>
                  <a:pt x="141" y="128"/>
                </a:lnTo>
                <a:lnTo>
                  <a:pt x="145" y="70"/>
                </a:lnTo>
                <a:lnTo>
                  <a:pt x="17" y="0"/>
                </a:lnTo>
                <a:lnTo>
                  <a:pt x="0" y="41"/>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14" name="Freeform 450"/>
          <p:cNvSpPr>
            <a:spLocks/>
          </p:cNvSpPr>
          <p:nvPr/>
        </p:nvSpPr>
        <p:spPr bwMode="auto">
          <a:xfrm>
            <a:off x="3819525" y="2471738"/>
            <a:ext cx="131763" cy="50800"/>
          </a:xfrm>
          <a:custGeom>
            <a:avLst/>
            <a:gdLst>
              <a:gd name="T0" fmla="*/ 2147483647 w 114"/>
              <a:gd name="T1" fmla="*/ 0 h 54"/>
              <a:gd name="T2" fmla="*/ 2147483647 w 114"/>
              <a:gd name="T3" fmla="*/ 2147483647 h 54"/>
              <a:gd name="T4" fmla="*/ 2147483647 w 114"/>
              <a:gd name="T5" fmla="*/ 2147483647 h 54"/>
              <a:gd name="T6" fmla="*/ 2147483647 w 114"/>
              <a:gd name="T7" fmla="*/ 0 h 54"/>
              <a:gd name="T8" fmla="*/ 2147483647 w 114"/>
              <a:gd name="T9" fmla="*/ 2147483647 h 54"/>
              <a:gd name="T10" fmla="*/ 2147483647 w 114"/>
              <a:gd name="T11" fmla="*/ 2147483647 h 54"/>
              <a:gd name="T12" fmla="*/ 2147483647 w 114"/>
              <a:gd name="T13" fmla="*/ 2147483647 h 54"/>
              <a:gd name="T14" fmla="*/ 2147483647 w 114"/>
              <a:gd name="T15" fmla="*/ 2147483647 h 54"/>
              <a:gd name="T16" fmla="*/ 2147483647 w 114"/>
              <a:gd name="T17" fmla="*/ 2147483647 h 54"/>
              <a:gd name="T18" fmla="*/ 2147483647 w 114"/>
              <a:gd name="T19" fmla="*/ 2147483647 h 54"/>
              <a:gd name="T20" fmla="*/ 2147483647 w 114"/>
              <a:gd name="T21" fmla="*/ 2147483647 h 54"/>
              <a:gd name="T22" fmla="*/ 0 w 114"/>
              <a:gd name="T23" fmla="*/ 2147483647 h 54"/>
              <a:gd name="T24" fmla="*/ 2147483647 w 114"/>
              <a:gd name="T25" fmla="*/ 0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4"/>
              <a:gd name="T40" fmla="*/ 0 h 54"/>
              <a:gd name="T41" fmla="*/ 114 w 114"/>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4" h="54">
                <a:moveTo>
                  <a:pt x="14" y="0"/>
                </a:moveTo>
                <a:lnTo>
                  <a:pt x="26" y="14"/>
                </a:lnTo>
                <a:lnTo>
                  <a:pt x="54" y="4"/>
                </a:lnTo>
                <a:lnTo>
                  <a:pt x="88" y="0"/>
                </a:lnTo>
                <a:lnTo>
                  <a:pt x="114" y="18"/>
                </a:lnTo>
                <a:lnTo>
                  <a:pt x="96" y="38"/>
                </a:lnTo>
                <a:lnTo>
                  <a:pt x="68" y="54"/>
                </a:lnTo>
                <a:lnTo>
                  <a:pt x="30" y="42"/>
                </a:lnTo>
                <a:lnTo>
                  <a:pt x="10" y="44"/>
                </a:lnTo>
                <a:lnTo>
                  <a:pt x="26" y="36"/>
                </a:lnTo>
                <a:lnTo>
                  <a:pt x="16" y="22"/>
                </a:lnTo>
                <a:lnTo>
                  <a:pt x="0" y="16"/>
                </a:lnTo>
                <a:lnTo>
                  <a:pt x="14" y="0"/>
                </a:lnTo>
                <a:close/>
              </a:path>
            </a:pathLst>
          </a:custGeom>
          <a:solidFill>
            <a:schemeClr val="bg1"/>
          </a:solidFill>
          <a:ln w="9525" cap="flat" cmpd="sng">
            <a:solidFill>
              <a:schemeClr val="bg2"/>
            </a:solidFill>
            <a:prstDash val="solid"/>
            <a:round/>
            <a:headEnd/>
            <a:tailEnd/>
          </a:ln>
        </p:spPr>
        <p:txBody>
          <a:bodyPr anchor="ctr"/>
          <a:lstStyle/>
          <a:p>
            <a:endParaRPr lang="el-GR"/>
          </a:p>
        </p:txBody>
      </p:sp>
      <p:sp>
        <p:nvSpPr>
          <p:cNvPr id="14515" name="Freeform 451"/>
          <p:cNvSpPr>
            <a:spLocks/>
          </p:cNvSpPr>
          <p:nvPr/>
        </p:nvSpPr>
        <p:spPr bwMode="auto">
          <a:xfrm>
            <a:off x="7815263" y="4605338"/>
            <a:ext cx="215900" cy="185737"/>
          </a:xfrm>
          <a:custGeom>
            <a:avLst/>
            <a:gdLst>
              <a:gd name="T0" fmla="*/ 2147483647 w 575"/>
              <a:gd name="T1" fmla="*/ 2147483647 h 488"/>
              <a:gd name="T2" fmla="*/ 2147483647 w 575"/>
              <a:gd name="T3" fmla="*/ 2147483647 h 488"/>
              <a:gd name="T4" fmla="*/ 2147483647 w 575"/>
              <a:gd name="T5" fmla="*/ 2147483647 h 488"/>
              <a:gd name="T6" fmla="*/ 2147483647 w 575"/>
              <a:gd name="T7" fmla="*/ 2147483647 h 488"/>
              <a:gd name="T8" fmla="*/ 2147483647 w 575"/>
              <a:gd name="T9" fmla="*/ 0 h 488"/>
              <a:gd name="T10" fmla="*/ 2147483647 w 575"/>
              <a:gd name="T11" fmla="*/ 2147483647 h 488"/>
              <a:gd name="T12" fmla="*/ 0 w 575"/>
              <a:gd name="T13" fmla="*/ 2147483647 h 488"/>
              <a:gd name="T14" fmla="*/ 2147483647 w 575"/>
              <a:gd name="T15" fmla="*/ 2147483647 h 488"/>
              <a:gd name="T16" fmla="*/ 2147483647 w 575"/>
              <a:gd name="T17" fmla="*/ 2147483647 h 488"/>
              <a:gd name="T18" fmla="*/ 2147483647 w 575"/>
              <a:gd name="T19" fmla="*/ 2147483647 h 488"/>
              <a:gd name="T20" fmla="*/ 2147483647 w 575"/>
              <a:gd name="T21" fmla="*/ 2147483647 h 488"/>
              <a:gd name="T22" fmla="*/ 2147483647 w 575"/>
              <a:gd name="T23" fmla="*/ 2147483647 h 488"/>
              <a:gd name="T24" fmla="*/ 2147483647 w 575"/>
              <a:gd name="T25" fmla="*/ 2147483647 h 488"/>
              <a:gd name="T26" fmla="*/ 2147483647 w 575"/>
              <a:gd name="T27" fmla="*/ 2147483647 h 488"/>
              <a:gd name="T28" fmla="*/ 2147483647 w 575"/>
              <a:gd name="T29" fmla="*/ 2147483647 h 488"/>
              <a:gd name="T30" fmla="*/ 2147483647 w 575"/>
              <a:gd name="T31" fmla="*/ 2147483647 h 488"/>
              <a:gd name="T32" fmla="*/ 2147483647 w 575"/>
              <a:gd name="T33" fmla="*/ 2147483647 h 488"/>
              <a:gd name="T34" fmla="*/ 2147483647 w 575"/>
              <a:gd name="T35" fmla="*/ 2147483647 h 488"/>
              <a:gd name="T36" fmla="*/ 2147483647 w 575"/>
              <a:gd name="T37" fmla="*/ 2147483647 h 488"/>
              <a:gd name="T38" fmla="*/ 2147483647 w 575"/>
              <a:gd name="T39" fmla="*/ 2147483647 h 488"/>
              <a:gd name="T40" fmla="*/ 2147483647 w 575"/>
              <a:gd name="T41" fmla="*/ 2147483647 h 48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5"/>
              <a:gd name="T64" fmla="*/ 0 h 488"/>
              <a:gd name="T65" fmla="*/ 575 w 575"/>
              <a:gd name="T66" fmla="*/ 488 h 48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5" h="488">
                <a:moveTo>
                  <a:pt x="410" y="71"/>
                </a:moveTo>
                <a:lnTo>
                  <a:pt x="321" y="142"/>
                </a:lnTo>
                <a:lnTo>
                  <a:pt x="233" y="142"/>
                </a:lnTo>
                <a:lnTo>
                  <a:pt x="178" y="71"/>
                </a:lnTo>
                <a:lnTo>
                  <a:pt x="107" y="0"/>
                </a:lnTo>
                <a:lnTo>
                  <a:pt x="36" y="19"/>
                </a:lnTo>
                <a:lnTo>
                  <a:pt x="0" y="90"/>
                </a:lnTo>
                <a:lnTo>
                  <a:pt x="72" y="124"/>
                </a:lnTo>
                <a:lnTo>
                  <a:pt x="89" y="159"/>
                </a:lnTo>
                <a:lnTo>
                  <a:pt x="107" y="213"/>
                </a:lnTo>
                <a:lnTo>
                  <a:pt x="160" y="213"/>
                </a:lnTo>
                <a:lnTo>
                  <a:pt x="197" y="230"/>
                </a:lnTo>
                <a:lnTo>
                  <a:pt x="321" y="283"/>
                </a:lnTo>
                <a:lnTo>
                  <a:pt x="446" y="353"/>
                </a:lnTo>
                <a:lnTo>
                  <a:pt x="465" y="389"/>
                </a:lnTo>
                <a:lnTo>
                  <a:pt x="393" y="424"/>
                </a:lnTo>
                <a:lnTo>
                  <a:pt x="465" y="442"/>
                </a:lnTo>
                <a:lnTo>
                  <a:pt x="518" y="459"/>
                </a:lnTo>
                <a:lnTo>
                  <a:pt x="575" y="488"/>
                </a:lnTo>
                <a:lnTo>
                  <a:pt x="575" y="122"/>
                </a:lnTo>
                <a:lnTo>
                  <a:pt x="410" y="71"/>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16" name="Freeform 452"/>
          <p:cNvSpPr>
            <a:spLocks/>
          </p:cNvSpPr>
          <p:nvPr/>
        </p:nvSpPr>
        <p:spPr bwMode="auto">
          <a:xfrm>
            <a:off x="8031163" y="4649788"/>
            <a:ext cx="174625" cy="169862"/>
          </a:xfrm>
          <a:custGeom>
            <a:avLst/>
            <a:gdLst>
              <a:gd name="T0" fmla="*/ 2147483647 w 460"/>
              <a:gd name="T1" fmla="*/ 2147483647 h 443"/>
              <a:gd name="T2" fmla="*/ 2147483647 w 460"/>
              <a:gd name="T3" fmla="*/ 2147483647 h 443"/>
              <a:gd name="T4" fmla="*/ 2147483647 w 460"/>
              <a:gd name="T5" fmla="*/ 2147483647 h 443"/>
              <a:gd name="T6" fmla="*/ 2147483647 w 460"/>
              <a:gd name="T7" fmla="*/ 2147483647 h 443"/>
              <a:gd name="T8" fmla="*/ 2147483647 w 460"/>
              <a:gd name="T9" fmla="*/ 2147483647 h 443"/>
              <a:gd name="T10" fmla="*/ 2147483647 w 460"/>
              <a:gd name="T11" fmla="*/ 2147483647 h 443"/>
              <a:gd name="T12" fmla="*/ 0 w 460"/>
              <a:gd name="T13" fmla="*/ 0 h 443"/>
              <a:gd name="T14" fmla="*/ 0 w 460"/>
              <a:gd name="T15" fmla="*/ 2147483647 h 443"/>
              <a:gd name="T16" fmla="*/ 2147483647 w 460"/>
              <a:gd name="T17" fmla="*/ 2147483647 h 443"/>
              <a:gd name="T18" fmla="*/ 2147483647 w 460"/>
              <a:gd name="T19" fmla="*/ 2147483647 h 443"/>
              <a:gd name="T20" fmla="*/ 2147483647 w 460"/>
              <a:gd name="T21" fmla="*/ 2147483647 h 443"/>
              <a:gd name="T22" fmla="*/ 2147483647 w 460"/>
              <a:gd name="T23" fmla="*/ 2147483647 h 443"/>
              <a:gd name="T24" fmla="*/ 2147483647 w 460"/>
              <a:gd name="T25" fmla="*/ 2147483647 h 443"/>
              <a:gd name="T26" fmla="*/ 2147483647 w 460"/>
              <a:gd name="T27" fmla="*/ 2147483647 h 443"/>
              <a:gd name="T28" fmla="*/ 2147483647 w 460"/>
              <a:gd name="T29" fmla="*/ 2147483647 h 443"/>
              <a:gd name="T30" fmla="*/ 2147483647 w 460"/>
              <a:gd name="T31" fmla="*/ 2147483647 h 443"/>
              <a:gd name="T32" fmla="*/ 2147483647 w 460"/>
              <a:gd name="T33" fmla="*/ 2147483647 h 4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0"/>
              <a:gd name="T52" fmla="*/ 0 h 443"/>
              <a:gd name="T53" fmla="*/ 460 w 460"/>
              <a:gd name="T54" fmla="*/ 443 h 4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0" h="443">
                <a:moveTo>
                  <a:pt x="353" y="302"/>
                </a:moveTo>
                <a:lnTo>
                  <a:pt x="336" y="249"/>
                </a:lnTo>
                <a:lnTo>
                  <a:pt x="372" y="214"/>
                </a:lnTo>
                <a:lnTo>
                  <a:pt x="283" y="161"/>
                </a:lnTo>
                <a:lnTo>
                  <a:pt x="247" y="108"/>
                </a:lnTo>
                <a:lnTo>
                  <a:pt x="122" y="37"/>
                </a:lnTo>
                <a:lnTo>
                  <a:pt x="0" y="0"/>
                </a:lnTo>
                <a:lnTo>
                  <a:pt x="0" y="366"/>
                </a:lnTo>
                <a:lnTo>
                  <a:pt x="14" y="373"/>
                </a:lnTo>
                <a:lnTo>
                  <a:pt x="67" y="373"/>
                </a:lnTo>
                <a:lnTo>
                  <a:pt x="122" y="320"/>
                </a:lnTo>
                <a:lnTo>
                  <a:pt x="211" y="284"/>
                </a:lnTo>
                <a:lnTo>
                  <a:pt x="264" y="320"/>
                </a:lnTo>
                <a:lnTo>
                  <a:pt x="389" y="408"/>
                </a:lnTo>
                <a:lnTo>
                  <a:pt x="460" y="443"/>
                </a:lnTo>
                <a:lnTo>
                  <a:pt x="460" y="337"/>
                </a:lnTo>
                <a:lnTo>
                  <a:pt x="353" y="302"/>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grpSp>
        <p:nvGrpSpPr>
          <p:cNvPr id="2" name="Group 453"/>
          <p:cNvGrpSpPr>
            <a:grpSpLocks/>
          </p:cNvGrpSpPr>
          <p:nvPr/>
        </p:nvGrpSpPr>
        <p:grpSpPr bwMode="auto">
          <a:xfrm>
            <a:off x="4292600" y="2860675"/>
            <a:ext cx="250825" cy="368300"/>
            <a:chOff x="2201" y="1250"/>
            <a:chExt cx="133" cy="193"/>
          </a:xfrm>
          <a:solidFill>
            <a:schemeClr val="bg1"/>
          </a:solidFill>
        </p:grpSpPr>
        <p:sp>
          <p:nvSpPr>
            <p:cNvPr id="2255" name="Freeform 454"/>
            <p:cNvSpPr>
              <a:spLocks/>
            </p:cNvSpPr>
            <p:nvPr/>
          </p:nvSpPr>
          <p:spPr bwMode="auto">
            <a:xfrm>
              <a:off x="2234" y="1250"/>
              <a:ext cx="100" cy="193"/>
            </a:xfrm>
            <a:custGeom>
              <a:avLst/>
              <a:gdLst>
                <a:gd name="T0" fmla="*/ 6 w 24"/>
                <a:gd name="T1" fmla="*/ 35 h 47"/>
                <a:gd name="T2" fmla="*/ 4 w 24"/>
                <a:gd name="T3" fmla="*/ 33 h 47"/>
                <a:gd name="T4" fmla="*/ 10 w 24"/>
                <a:gd name="T5" fmla="*/ 29 h 47"/>
                <a:gd name="T6" fmla="*/ 9 w 24"/>
                <a:gd name="T7" fmla="*/ 25 h 47"/>
                <a:gd name="T8" fmla="*/ 8 w 24"/>
                <a:gd name="T9" fmla="*/ 22 h 47"/>
                <a:gd name="T10" fmla="*/ 3 w 24"/>
                <a:gd name="T11" fmla="*/ 22 h 47"/>
                <a:gd name="T12" fmla="*/ 4 w 24"/>
                <a:gd name="T13" fmla="*/ 16 h 47"/>
                <a:gd name="T14" fmla="*/ 1 w 24"/>
                <a:gd name="T15" fmla="*/ 18 h 47"/>
                <a:gd name="T16" fmla="*/ 0 w 24"/>
                <a:gd name="T17" fmla="*/ 13 h 47"/>
                <a:gd name="T18" fmla="*/ 0 w 24"/>
                <a:gd name="T19" fmla="*/ 8 h 47"/>
                <a:gd name="T20" fmla="*/ 1 w 24"/>
                <a:gd name="T21" fmla="*/ 4 h 47"/>
                <a:gd name="T22" fmla="*/ 5 w 24"/>
                <a:gd name="T23" fmla="*/ 0 h 47"/>
                <a:gd name="T24" fmla="*/ 8 w 24"/>
                <a:gd name="T25" fmla="*/ 1 h 47"/>
                <a:gd name="T26" fmla="*/ 7 w 24"/>
                <a:gd name="T27" fmla="*/ 6 h 47"/>
                <a:gd name="T28" fmla="*/ 13 w 24"/>
                <a:gd name="T29" fmla="*/ 6 h 47"/>
                <a:gd name="T30" fmla="*/ 11 w 24"/>
                <a:gd name="T31" fmla="*/ 11 h 47"/>
                <a:gd name="T32" fmla="*/ 9 w 24"/>
                <a:gd name="T33" fmla="*/ 15 h 47"/>
                <a:gd name="T34" fmla="*/ 13 w 24"/>
                <a:gd name="T35" fmla="*/ 17 h 47"/>
                <a:gd name="T36" fmla="*/ 17 w 24"/>
                <a:gd name="T37" fmla="*/ 24 h 47"/>
                <a:gd name="T38" fmla="*/ 19 w 24"/>
                <a:gd name="T39" fmla="*/ 29 h 47"/>
                <a:gd name="T40" fmla="*/ 19 w 24"/>
                <a:gd name="T41" fmla="*/ 32 h 47"/>
                <a:gd name="T42" fmla="*/ 23 w 24"/>
                <a:gd name="T43" fmla="*/ 32 h 47"/>
                <a:gd name="T44" fmla="*/ 22 w 24"/>
                <a:gd name="T45" fmla="*/ 39 h 47"/>
                <a:gd name="T46" fmla="*/ 24 w 24"/>
                <a:gd name="T47" fmla="*/ 40 h 47"/>
                <a:gd name="T48" fmla="*/ 17 w 24"/>
                <a:gd name="T49" fmla="*/ 43 h 47"/>
                <a:gd name="T50" fmla="*/ 11 w 24"/>
                <a:gd name="T51" fmla="*/ 44 h 47"/>
                <a:gd name="T52" fmla="*/ 8 w 24"/>
                <a:gd name="T53" fmla="*/ 45 h 47"/>
                <a:gd name="T54" fmla="*/ 4 w 24"/>
                <a:gd name="T55" fmla="*/ 45 h 47"/>
                <a:gd name="T56" fmla="*/ 1 w 24"/>
                <a:gd name="T57" fmla="*/ 46 h 47"/>
                <a:gd name="T58" fmla="*/ 5 w 24"/>
                <a:gd name="T59" fmla="*/ 42 h 47"/>
                <a:gd name="T60" fmla="*/ 6 w 24"/>
                <a:gd name="T61" fmla="*/ 38 h 47"/>
                <a:gd name="T62" fmla="*/ 3 w 24"/>
                <a:gd name="T63" fmla="*/ 37 h 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
                <a:gd name="T97" fmla="*/ 0 h 47"/>
                <a:gd name="T98" fmla="*/ 24 w 24"/>
                <a:gd name="T99" fmla="*/ 47 h 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 h="47">
                  <a:moveTo>
                    <a:pt x="3" y="37"/>
                  </a:moveTo>
                  <a:cubicBezTo>
                    <a:pt x="6" y="35"/>
                    <a:pt x="6" y="35"/>
                    <a:pt x="6" y="35"/>
                  </a:cubicBezTo>
                  <a:cubicBezTo>
                    <a:pt x="6" y="33"/>
                    <a:pt x="6" y="33"/>
                    <a:pt x="6" y="33"/>
                  </a:cubicBezTo>
                  <a:cubicBezTo>
                    <a:pt x="4" y="33"/>
                    <a:pt x="4" y="33"/>
                    <a:pt x="4" y="33"/>
                  </a:cubicBezTo>
                  <a:cubicBezTo>
                    <a:pt x="6" y="30"/>
                    <a:pt x="6" y="30"/>
                    <a:pt x="6" y="30"/>
                  </a:cubicBezTo>
                  <a:cubicBezTo>
                    <a:pt x="10" y="29"/>
                    <a:pt x="10" y="29"/>
                    <a:pt x="10" y="29"/>
                  </a:cubicBezTo>
                  <a:cubicBezTo>
                    <a:pt x="9" y="26"/>
                    <a:pt x="9" y="26"/>
                    <a:pt x="9" y="26"/>
                  </a:cubicBezTo>
                  <a:cubicBezTo>
                    <a:pt x="9" y="25"/>
                    <a:pt x="9" y="25"/>
                    <a:pt x="9" y="25"/>
                  </a:cubicBezTo>
                  <a:cubicBezTo>
                    <a:pt x="8" y="23"/>
                    <a:pt x="8" y="23"/>
                    <a:pt x="8" y="23"/>
                  </a:cubicBezTo>
                  <a:cubicBezTo>
                    <a:pt x="8" y="22"/>
                    <a:pt x="8" y="22"/>
                    <a:pt x="8" y="22"/>
                  </a:cubicBezTo>
                  <a:cubicBezTo>
                    <a:pt x="5" y="22"/>
                    <a:pt x="5" y="22"/>
                    <a:pt x="5" y="22"/>
                  </a:cubicBezTo>
                  <a:cubicBezTo>
                    <a:pt x="3" y="22"/>
                    <a:pt x="3" y="22"/>
                    <a:pt x="3" y="22"/>
                  </a:cubicBezTo>
                  <a:cubicBezTo>
                    <a:pt x="3" y="20"/>
                    <a:pt x="3" y="20"/>
                    <a:pt x="3" y="20"/>
                  </a:cubicBezTo>
                  <a:cubicBezTo>
                    <a:pt x="4" y="16"/>
                    <a:pt x="4" y="16"/>
                    <a:pt x="4" y="16"/>
                  </a:cubicBezTo>
                  <a:cubicBezTo>
                    <a:pt x="2" y="16"/>
                    <a:pt x="2" y="16"/>
                    <a:pt x="2" y="16"/>
                  </a:cubicBezTo>
                  <a:cubicBezTo>
                    <a:pt x="1" y="18"/>
                    <a:pt x="1" y="18"/>
                    <a:pt x="1" y="18"/>
                  </a:cubicBezTo>
                  <a:cubicBezTo>
                    <a:pt x="1" y="18"/>
                    <a:pt x="0" y="17"/>
                    <a:pt x="0" y="16"/>
                  </a:cubicBezTo>
                  <a:cubicBezTo>
                    <a:pt x="0" y="15"/>
                    <a:pt x="0" y="13"/>
                    <a:pt x="0" y="13"/>
                  </a:cubicBezTo>
                  <a:cubicBezTo>
                    <a:pt x="0" y="11"/>
                    <a:pt x="0" y="11"/>
                    <a:pt x="0" y="11"/>
                  </a:cubicBezTo>
                  <a:cubicBezTo>
                    <a:pt x="0" y="8"/>
                    <a:pt x="0" y="8"/>
                    <a:pt x="0" y="8"/>
                  </a:cubicBezTo>
                  <a:cubicBezTo>
                    <a:pt x="0" y="6"/>
                    <a:pt x="0" y="6"/>
                    <a:pt x="0" y="6"/>
                  </a:cubicBezTo>
                  <a:cubicBezTo>
                    <a:pt x="1" y="4"/>
                    <a:pt x="1" y="4"/>
                    <a:pt x="1" y="4"/>
                  </a:cubicBezTo>
                  <a:cubicBezTo>
                    <a:pt x="3" y="0"/>
                    <a:pt x="3" y="0"/>
                    <a:pt x="3" y="0"/>
                  </a:cubicBezTo>
                  <a:cubicBezTo>
                    <a:pt x="5" y="0"/>
                    <a:pt x="5" y="0"/>
                    <a:pt x="5" y="0"/>
                  </a:cubicBezTo>
                  <a:cubicBezTo>
                    <a:pt x="8" y="0"/>
                    <a:pt x="8" y="0"/>
                    <a:pt x="8" y="0"/>
                  </a:cubicBezTo>
                  <a:cubicBezTo>
                    <a:pt x="8" y="1"/>
                    <a:pt x="8" y="1"/>
                    <a:pt x="8" y="1"/>
                  </a:cubicBezTo>
                  <a:cubicBezTo>
                    <a:pt x="6" y="5"/>
                    <a:pt x="6" y="5"/>
                    <a:pt x="6" y="5"/>
                  </a:cubicBezTo>
                  <a:cubicBezTo>
                    <a:pt x="7" y="6"/>
                    <a:pt x="7" y="6"/>
                    <a:pt x="7" y="6"/>
                  </a:cubicBezTo>
                  <a:cubicBezTo>
                    <a:pt x="10" y="5"/>
                    <a:pt x="10" y="5"/>
                    <a:pt x="10" y="5"/>
                  </a:cubicBezTo>
                  <a:cubicBezTo>
                    <a:pt x="13" y="6"/>
                    <a:pt x="13" y="6"/>
                    <a:pt x="13" y="6"/>
                  </a:cubicBezTo>
                  <a:cubicBezTo>
                    <a:pt x="12" y="8"/>
                    <a:pt x="12" y="8"/>
                    <a:pt x="12" y="8"/>
                  </a:cubicBezTo>
                  <a:cubicBezTo>
                    <a:pt x="11" y="11"/>
                    <a:pt x="11" y="11"/>
                    <a:pt x="11" y="11"/>
                  </a:cubicBezTo>
                  <a:cubicBezTo>
                    <a:pt x="9" y="14"/>
                    <a:pt x="9" y="14"/>
                    <a:pt x="9" y="14"/>
                  </a:cubicBezTo>
                  <a:cubicBezTo>
                    <a:pt x="9" y="15"/>
                    <a:pt x="9" y="15"/>
                    <a:pt x="9" y="15"/>
                  </a:cubicBezTo>
                  <a:cubicBezTo>
                    <a:pt x="11" y="16"/>
                    <a:pt x="11" y="16"/>
                    <a:pt x="11" y="16"/>
                  </a:cubicBezTo>
                  <a:cubicBezTo>
                    <a:pt x="13" y="17"/>
                    <a:pt x="13" y="17"/>
                    <a:pt x="13" y="17"/>
                  </a:cubicBezTo>
                  <a:cubicBezTo>
                    <a:pt x="15" y="22"/>
                    <a:pt x="15" y="22"/>
                    <a:pt x="15" y="22"/>
                  </a:cubicBezTo>
                  <a:cubicBezTo>
                    <a:pt x="17" y="24"/>
                    <a:pt x="17" y="24"/>
                    <a:pt x="17" y="24"/>
                  </a:cubicBezTo>
                  <a:cubicBezTo>
                    <a:pt x="20" y="28"/>
                    <a:pt x="20" y="28"/>
                    <a:pt x="20" y="28"/>
                  </a:cubicBezTo>
                  <a:cubicBezTo>
                    <a:pt x="19" y="29"/>
                    <a:pt x="19" y="29"/>
                    <a:pt x="19" y="29"/>
                  </a:cubicBezTo>
                  <a:cubicBezTo>
                    <a:pt x="19" y="30"/>
                    <a:pt x="19" y="30"/>
                    <a:pt x="19" y="30"/>
                  </a:cubicBezTo>
                  <a:cubicBezTo>
                    <a:pt x="19" y="32"/>
                    <a:pt x="19" y="32"/>
                    <a:pt x="19" y="32"/>
                  </a:cubicBezTo>
                  <a:cubicBezTo>
                    <a:pt x="21" y="32"/>
                    <a:pt x="21" y="32"/>
                    <a:pt x="21" y="32"/>
                  </a:cubicBezTo>
                  <a:cubicBezTo>
                    <a:pt x="23" y="32"/>
                    <a:pt x="23" y="32"/>
                    <a:pt x="23" y="32"/>
                  </a:cubicBezTo>
                  <a:cubicBezTo>
                    <a:pt x="24" y="36"/>
                    <a:pt x="24" y="36"/>
                    <a:pt x="24" y="36"/>
                  </a:cubicBezTo>
                  <a:cubicBezTo>
                    <a:pt x="22" y="39"/>
                    <a:pt x="22" y="39"/>
                    <a:pt x="22" y="39"/>
                  </a:cubicBezTo>
                  <a:cubicBezTo>
                    <a:pt x="22" y="40"/>
                    <a:pt x="22" y="40"/>
                    <a:pt x="22" y="40"/>
                  </a:cubicBezTo>
                  <a:cubicBezTo>
                    <a:pt x="24" y="40"/>
                    <a:pt x="24" y="40"/>
                    <a:pt x="24" y="40"/>
                  </a:cubicBezTo>
                  <a:cubicBezTo>
                    <a:pt x="22" y="41"/>
                    <a:pt x="22" y="41"/>
                    <a:pt x="22" y="41"/>
                  </a:cubicBezTo>
                  <a:cubicBezTo>
                    <a:pt x="17" y="43"/>
                    <a:pt x="17" y="43"/>
                    <a:pt x="17" y="43"/>
                  </a:cubicBezTo>
                  <a:cubicBezTo>
                    <a:pt x="14" y="43"/>
                    <a:pt x="14" y="43"/>
                    <a:pt x="14" y="43"/>
                  </a:cubicBezTo>
                  <a:cubicBezTo>
                    <a:pt x="11" y="44"/>
                    <a:pt x="11" y="44"/>
                    <a:pt x="11" y="44"/>
                  </a:cubicBezTo>
                  <a:cubicBezTo>
                    <a:pt x="11" y="44"/>
                    <a:pt x="10" y="43"/>
                    <a:pt x="9" y="43"/>
                  </a:cubicBezTo>
                  <a:cubicBezTo>
                    <a:pt x="9" y="43"/>
                    <a:pt x="8" y="45"/>
                    <a:pt x="8" y="45"/>
                  </a:cubicBezTo>
                  <a:cubicBezTo>
                    <a:pt x="6" y="45"/>
                    <a:pt x="6" y="45"/>
                    <a:pt x="6" y="45"/>
                  </a:cubicBezTo>
                  <a:cubicBezTo>
                    <a:pt x="4" y="45"/>
                    <a:pt x="4" y="45"/>
                    <a:pt x="4" y="45"/>
                  </a:cubicBezTo>
                  <a:cubicBezTo>
                    <a:pt x="3" y="47"/>
                    <a:pt x="3" y="47"/>
                    <a:pt x="3" y="47"/>
                  </a:cubicBezTo>
                  <a:cubicBezTo>
                    <a:pt x="1" y="46"/>
                    <a:pt x="1" y="46"/>
                    <a:pt x="1" y="46"/>
                  </a:cubicBezTo>
                  <a:cubicBezTo>
                    <a:pt x="2" y="44"/>
                    <a:pt x="2" y="44"/>
                    <a:pt x="2" y="44"/>
                  </a:cubicBezTo>
                  <a:cubicBezTo>
                    <a:pt x="5" y="42"/>
                    <a:pt x="5" y="42"/>
                    <a:pt x="5" y="42"/>
                  </a:cubicBezTo>
                  <a:cubicBezTo>
                    <a:pt x="8" y="39"/>
                    <a:pt x="8" y="39"/>
                    <a:pt x="8" y="39"/>
                  </a:cubicBezTo>
                  <a:cubicBezTo>
                    <a:pt x="6" y="38"/>
                    <a:pt x="6" y="38"/>
                    <a:pt x="6" y="38"/>
                  </a:cubicBezTo>
                  <a:cubicBezTo>
                    <a:pt x="4" y="38"/>
                    <a:pt x="4" y="38"/>
                    <a:pt x="4" y="38"/>
                  </a:cubicBezTo>
                  <a:lnTo>
                    <a:pt x="3" y="37"/>
                  </a:lnTo>
                  <a:close/>
                </a:path>
              </a:pathLst>
            </a:custGeom>
            <a:grpFill/>
            <a:ln w="9525">
              <a:solidFill>
                <a:schemeClr val="bg2"/>
              </a:solidFill>
              <a:round/>
              <a:headEnd/>
              <a:tailEnd/>
            </a:ln>
          </p:spPr>
          <p:txBody>
            <a:bodyPr/>
            <a:lstStyle/>
            <a:p>
              <a:pPr algn="ctr">
                <a:spcBef>
                  <a:spcPct val="15000"/>
                </a:spcBef>
                <a:defRPr/>
              </a:pPr>
              <a:endParaRPr lang="el-GR">
                <a:ea typeface="ＭＳ Ｐゴシック" pitchFamily="96" charset="-128"/>
              </a:endParaRPr>
            </a:p>
          </p:txBody>
        </p:sp>
        <p:sp>
          <p:nvSpPr>
            <p:cNvPr id="2256" name="Freeform 455"/>
            <p:cNvSpPr>
              <a:spLocks/>
            </p:cNvSpPr>
            <p:nvPr/>
          </p:nvSpPr>
          <p:spPr bwMode="auto">
            <a:xfrm>
              <a:off x="2201" y="1331"/>
              <a:ext cx="34" cy="22"/>
            </a:xfrm>
            <a:custGeom>
              <a:avLst/>
              <a:gdLst>
                <a:gd name="T0" fmla="*/ 24 w 34"/>
                <a:gd name="T1" fmla="*/ 22 h 22"/>
                <a:gd name="T2" fmla="*/ 0 w 34"/>
                <a:gd name="T3" fmla="*/ 18 h 22"/>
                <a:gd name="T4" fmla="*/ 13 w 34"/>
                <a:gd name="T5" fmla="*/ 0 h 22"/>
                <a:gd name="T6" fmla="*/ 27 w 34"/>
                <a:gd name="T7" fmla="*/ 3 h 22"/>
                <a:gd name="T8" fmla="*/ 34 w 34"/>
                <a:gd name="T9" fmla="*/ 15 h 22"/>
                <a:gd name="T10" fmla="*/ 24 w 34"/>
                <a:gd name="T11" fmla="*/ 22 h 22"/>
                <a:gd name="T12" fmla="*/ 0 60000 65536"/>
                <a:gd name="T13" fmla="*/ 0 60000 65536"/>
                <a:gd name="T14" fmla="*/ 0 60000 65536"/>
                <a:gd name="T15" fmla="*/ 0 60000 65536"/>
                <a:gd name="T16" fmla="*/ 0 60000 65536"/>
                <a:gd name="T17" fmla="*/ 0 60000 65536"/>
                <a:gd name="T18" fmla="*/ 0 w 34"/>
                <a:gd name="T19" fmla="*/ 0 h 22"/>
                <a:gd name="T20" fmla="*/ 34 w 34"/>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34" h="22">
                  <a:moveTo>
                    <a:pt x="24" y="22"/>
                  </a:moveTo>
                  <a:lnTo>
                    <a:pt x="0" y="18"/>
                  </a:lnTo>
                  <a:lnTo>
                    <a:pt x="13" y="0"/>
                  </a:lnTo>
                  <a:lnTo>
                    <a:pt x="27" y="3"/>
                  </a:lnTo>
                  <a:lnTo>
                    <a:pt x="34" y="15"/>
                  </a:lnTo>
                  <a:lnTo>
                    <a:pt x="24" y="22"/>
                  </a:lnTo>
                  <a:close/>
                </a:path>
              </a:pathLst>
            </a:custGeom>
            <a:grpFill/>
            <a:ln w="9525" cap="flat" cmpd="sng">
              <a:solidFill>
                <a:schemeClr val="bg2"/>
              </a:solidFill>
              <a:prstDash val="solid"/>
              <a:round/>
              <a:headEnd type="none" w="med" len="med"/>
              <a:tailEnd type="none" w="med" len="med"/>
            </a:ln>
          </p:spPr>
          <p:txBody>
            <a:bodyPr/>
            <a:lstStyle/>
            <a:p>
              <a:pPr algn="ctr">
                <a:spcBef>
                  <a:spcPct val="15000"/>
                </a:spcBef>
                <a:defRPr/>
              </a:pPr>
              <a:endParaRPr lang="el-GR">
                <a:ea typeface="ＭＳ Ｐゴシック" pitchFamily="96" charset="-128"/>
              </a:endParaRPr>
            </a:p>
          </p:txBody>
        </p:sp>
      </p:grpSp>
      <p:sp>
        <p:nvSpPr>
          <p:cNvPr id="14518" name="Freeform 457"/>
          <p:cNvSpPr>
            <a:spLocks/>
          </p:cNvSpPr>
          <p:nvPr/>
        </p:nvSpPr>
        <p:spPr bwMode="auto">
          <a:xfrm>
            <a:off x="4832350" y="3338513"/>
            <a:ext cx="68263" cy="47625"/>
          </a:xfrm>
          <a:custGeom>
            <a:avLst/>
            <a:gdLst>
              <a:gd name="T0" fmla="*/ 2147483647 w 44"/>
              <a:gd name="T1" fmla="*/ 2147483647 h 34"/>
              <a:gd name="T2" fmla="*/ 2147483647 w 44"/>
              <a:gd name="T3" fmla="*/ 2147483647 h 34"/>
              <a:gd name="T4" fmla="*/ 2147483647 w 44"/>
              <a:gd name="T5" fmla="*/ 2147483647 h 34"/>
              <a:gd name="T6" fmla="*/ 2147483647 w 44"/>
              <a:gd name="T7" fmla="*/ 2147483647 h 34"/>
              <a:gd name="T8" fmla="*/ 2147483647 w 44"/>
              <a:gd name="T9" fmla="*/ 2147483647 h 34"/>
              <a:gd name="T10" fmla="*/ 2147483647 w 44"/>
              <a:gd name="T11" fmla="*/ 2147483647 h 34"/>
              <a:gd name="T12" fmla="*/ 2147483647 w 44"/>
              <a:gd name="T13" fmla="*/ 2147483647 h 34"/>
              <a:gd name="T14" fmla="*/ 2147483647 w 44"/>
              <a:gd name="T15" fmla="*/ 2147483647 h 34"/>
              <a:gd name="T16" fmla="*/ 2147483647 w 44"/>
              <a:gd name="T17" fmla="*/ 2147483647 h 34"/>
              <a:gd name="T18" fmla="*/ 2147483647 w 44"/>
              <a:gd name="T19" fmla="*/ 2147483647 h 34"/>
              <a:gd name="T20" fmla="*/ 2147483647 w 44"/>
              <a:gd name="T21" fmla="*/ 2147483647 h 34"/>
              <a:gd name="T22" fmla="*/ 2147483647 w 44"/>
              <a:gd name="T23" fmla="*/ 2147483647 h 34"/>
              <a:gd name="T24" fmla="*/ 2147483647 w 44"/>
              <a:gd name="T25" fmla="*/ 2147483647 h 34"/>
              <a:gd name="T26" fmla="*/ 2147483647 w 44"/>
              <a:gd name="T27" fmla="*/ 2147483647 h 34"/>
              <a:gd name="T28" fmla="*/ 2147483647 w 44"/>
              <a:gd name="T29" fmla="*/ 2147483647 h 34"/>
              <a:gd name="T30" fmla="*/ 2147483647 w 44"/>
              <a:gd name="T31" fmla="*/ 2147483647 h 34"/>
              <a:gd name="T32" fmla="*/ 2147483647 w 44"/>
              <a:gd name="T33" fmla="*/ 2147483647 h 34"/>
              <a:gd name="T34" fmla="*/ 2147483647 w 44"/>
              <a:gd name="T35" fmla="*/ 2147483647 h 34"/>
              <a:gd name="T36" fmla="*/ 2147483647 w 44"/>
              <a:gd name="T37" fmla="*/ 2147483647 h 34"/>
              <a:gd name="T38" fmla="*/ 2147483647 w 44"/>
              <a:gd name="T39" fmla="*/ 2147483647 h 34"/>
              <a:gd name="T40" fmla="*/ 2147483647 w 44"/>
              <a:gd name="T41" fmla="*/ 2147483647 h 34"/>
              <a:gd name="T42" fmla="*/ 2147483647 w 44"/>
              <a:gd name="T43" fmla="*/ 2147483647 h 34"/>
              <a:gd name="T44" fmla="*/ 2147483647 w 44"/>
              <a:gd name="T45" fmla="*/ 2147483647 h 34"/>
              <a:gd name="T46" fmla="*/ 2147483647 w 44"/>
              <a:gd name="T47" fmla="*/ 2147483647 h 34"/>
              <a:gd name="T48" fmla="*/ 2147483647 w 44"/>
              <a:gd name="T49" fmla="*/ 2147483647 h 34"/>
              <a:gd name="T50" fmla="*/ 2147483647 w 44"/>
              <a:gd name="T51" fmla="*/ 2147483647 h 34"/>
              <a:gd name="T52" fmla="*/ 2147483647 w 44"/>
              <a:gd name="T53" fmla="*/ 2147483647 h 34"/>
              <a:gd name="T54" fmla="*/ 2147483647 w 44"/>
              <a:gd name="T55" fmla="*/ 2147483647 h 34"/>
              <a:gd name="T56" fmla="*/ 2147483647 w 44"/>
              <a:gd name="T57" fmla="*/ 0 h 34"/>
              <a:gd name="T58" fmla="*/ 2147483647 w 44"/>
              <a:gd name="T59" fmla="*/ 2147483647 h 34"/>
              <a:gd name="T60" fmla="*/ 2147483647 w 44"/>
              <a:gd name="T61" fmla="*/ 2147483647 h 34"/>
              <a:gd name="T62" fmla="*/ 2147483647 w 44"/>
              <a:gd name="T63" fmla="*/ 2147483647 h 34"/>
              <a:gd name="T64" fmla="*/ 2147483647 w 44"/>
              <a:gd name="T65" fmla="*/ 2147483647 h 34"/>
              <a:gd name="T66" fmla="*/ 2147483647 w 44"/>
              <a:gd name="T67" fmla="*/ 2147483647 h 34"/>
              <a:gd name="T68" fmla="*/ 2147483647 w 44"/>
              <a:gd name="T69" fmla="*/ 2147483647 h 34"/>
              <a:gd name="T70" fmla="*/ 2147483647 w 44"/>
              <a:gd name="T71" fmla="*/ 2147483647 h 34"/>
              <a:gd name="T72" fmla="*/ 2147483647 w 44"/>
              <a:gd name="T73" fmla="*/ 2147483647 h 34"/>
              <a:gd name="T74" fmla="*/ 2147483647 w 44"/>
              <a:gd name="T75" fmla="*/ 2147483647 h 34"/>
              <a:gd name="T76" fmla="*/ 2147483647 w 44"/>
              <a:gd name="T77" fmla="*/ 2147483647 h 34"/>
              <a:gd name="T78" fmla="*/ 2147483647 w 44"/>
              <a:gd name="T79" fmla="*/ 2147483647 h 34"/>
              <a:gd name="T80" fmla="*/ 2147483647 w 44"/>
              <a:gd name="T81" fmla="*/ 2147483647 h 34"/>
              <a:gd name="T82" fmla="*/ 2147483647 w 44"/>
              <a:gd name="T83" fmla="*/ 2147483647 h 34"/>
              <a:gd name="T84" fmla="*/ 2147483647 w 44"/>
              <a:gd name="T85" fmla="*/ 2147483647 h 34"/>
              <a:gd name="T86" fmla="*/ 2147483647 w 44"/>
              <a:gd name="T87" fmla="*/ 2147483647 h 34"/>
              <a:gd name="T88" fmla="*/ 2147483647 w 44"/>
              <a:gd name="T89" fmla="*/ 2147483647 h 34"/>
              <a:gd name="T90" fmla="*/ 2147483647 w 44"/>
              <a:gd name="T91" fmla="*/ 2147483647 h 34"/>
              <a:gd name="T92" fmla="*/ 2147483647 w 44"/>
              <a:gd name="T93" fmla="*/ 2147483647 h 34"/>
              <a:gd name="T94" fmla="*/ 2147483647 w 44"/>
              <a:gd name="T95" fmla="*/ 2147483647 h 34"/>
              <a:gd name="T96" fmla="*/ 2147483647 w 44"/>
              <a:gd name="T97" fmla="*/ 2147483647 h 34"/>
              <a:gd name="T98" fmla="*/ 0 w 44"/>
              <a:gd name="T99" fmla="*/ 2147483647 h 34"/>
              <a:gd name="T100" fmla="*/ 2147483647 w 44"/>
              <a:gd name="T101" fmla="*/ 2147483647 h 34"/>
              <a:gd name="T102" fmla="*/ 2147483647 w 44"/>
              <a:gd name="T103" fmla="*/ 2147483647 h 34"/>
              <a:gd name="T104" fmla="*/ 2147483647 w 44"/>
              <a:gd name="T105" fmla="*/ 2147483647 h 34"/>
              <a:gd name="T106" fmla="*/ 2147483647 w 44"/>
              <a:gd name="T107" fmla="*/ 2147483647 h 34"/>
              <a:gd name="T108" fmla="*/ 2147483647 w 44"/>
              <a:gd name="T109" fmla="*/ 2147483647 h 34"/>
              <a:gd name="T110" fmla="*/ 2147483647 w 44"/>
              <a:gd name="T111" fmla="*/ 2147483647 h 34"/>
              <a:gd name="T112" fmla="*/ 2147483647 w 44"/>
              <a:gd name="T113" fmla="*/ 2147483647 h 34"/>
              <a:gd name="T114" fmla="*/ 2147483647 w 44"/>
              <a:gd name="T115" fmla="*/ 2147483647 h 34"/>
              <a:gd name="T116" fmla="*/ 2147483647 w 44"/>
              <a:gd name="T117" fmla="*/ 2147483647 h 34"/>
              <a:gd name="T118" fmla="*/ 2147483647 w 44"/>
              <a:gd name="T119" fmla="*/ 2147483647 h 34"/>
              <a:gd name="T120" fmla="*/ 2147483647 w 44"/>
              <a:gd name="T121" fmla="*/ 2147483647 h 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4"/>
              <a:gd name="T184" fmla="*/ 0 h 34"/>
              <a:gd name="T185" fmla="*/ 44 w 44"/>
              <a:gd name="T186" fmla="*/ 34 h 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4" h="34">
                <a:moveTo>
                  <a:pt x="3" y="33"/>
                </a:moveTo>
                <a:lnTo>
                  <a:pt x="6" y="33"/>
                </a:lnTo>
                <a:lnTo>
                  <a:pt x="9" y="32"/>
                </a:lnTo>
                <a:lnTo>
                  <a:pt x="13" y="33"/>
                </a:lnTo>
                <a:lnTo>
                  <a:pt x="17" y="28"/>
                </a:lnTo>
                <a:lnTo>
                  <a:pt x="20" y="34"/>
                </a:lnTo>
                <a:lnTo>
                  <a:pt x="21" y="32"/>
                </a:lnTo>
                <a:lnTo>
                  <a:pt x="25" y="34"/>
                </a:lnTo>
                <a:lnTo>
                  <a:pt x="27" y="33"/>
                </a:lnTo>
                <a:lnTo>
                  <a:pt x="26" y="30"/>
                </a:lnTo>
                <a:lnTo>
                  <a:pt x="28" y="29"/>
                </a:lnTo>
                <a:lnTo>
                  <a:pt x="26" y="28"/>
                </a:lnTo>
                <a:lnTo>
                  <a:pt x="29" y="25"/>
                </a:lnTo>
                <a:lnTo>
                  <a:pt x="31" y="25"/>
                </a:lnTo>
                <a:lnTo>
                  <a:pt x="32" y="25"/>
                </a:lnTo>
                <a:lnTo>
                  <a:pt x="32" y="20"/>
                </a:lnTo>
                <a:lnTo>
                  <a:pt x="30" y="19"/>
                </a:lnTo>
                <a:lnTo>
                  <a:pt x="31" y="16"/>
                </a:lnTo>
                <a:lnTo>
                  <a:pt x="33" y="16"/>
                </a:lnTo>
                <a:lnTo>
                  <a:pt x="37" y="13"/>
                </a:lnTo>
                <a:lnTo>
                  <a:pt x="38" y="12"/>
                </a:lnTo>
                <a:lnTo>
                  <a:pt x="40" y="13"/>
                </a:lnTo>
                <a:lnTo>
                  <a:pt x="39" y="10"/>
                </a:lnTo>
                <a:lnTo>
                  <a:pt x="41" y="9"/>
                </a:lnTo>
                <a:lnTo>
                  <a:pt x="44" y="11"/>
                </a:lnTo>
                <a:lnTo>
                  <a:pt x="42" y="7"/>
                </a:lnTo>
                <a:lnTo>
                  <a:pt x="41" y="5"/>
                </a:lnTo>
                <a:lnTo>
                  <a:pt x="40" y="2"/>
                </a:lnTo>
                <a:lnTo>
                  <a:pt x="38" y="0"/>
                </a:lnTo>
                <a:lnTo>
                  <a:pt x="36" y="3"/>
                </a:lnTo>
                <a:lnTo>
                  <a:pt x="36" y="6"/>
                </a:lnTo>
                <a:lnTo>
                  <a:pt x="34" y="5"/>
                </a:lnTo>
                <a:lnTo>
                  <a:pt x="33" y="5"/>
                </a:lnTo>
                <a:lnTo>
                  <a:pt x="31" y="6"/>
                </a:lnTo>
                <a:lnTo>
                  <a:pt x="30" y="6"/>
                </a:lnTo>
                <a:lnTo>
                  <a:pt x="29" y="7"/>
                </a:lnTo>
                <a:lnTo>
                  <a:pt x="28" y="7"/>
                </a:lnTo>
                <a:lnTo>
                  <a:pt x="25" y="7"/>
                </a:lnTo>
                <a:lnTo>
                  <a:pt x="23" y="7"/>
                </a:lnTo>
                <a:lnTo>
                  <a:pt x="22" y="7"/>
                </a:lnTo>
                <a:lnTo>
                  <a:pt x="21" y="7"/>
                </a:lnTo>
                <a:lnTo>
                  <a:pt x="17" y="11"/>
                </a:lnTo>
                <a:lnTo>
                  <a:pt x="16" y="13"/>
                </a:lnTo>
                <a:lnTo>
                  <a:pt x="12" y="11"/>
                </a:lnTo>
                <a:lnTo>
                  <a:pt x="8" y="10"/>
                </a:lnTo>
                <a:lnTo>
                  <a:pt x="5" y="10"/>
                </a:lnTo>
                <a:lnTo>
                  <a:pt x="4" y="11"/>
                </a:lnTo>
                <a:lnTo>
                  <a:pt x="0" y="15"/>
                </a:lnTo>
                <a:lnTo>
                  <a:pt x="1" y="17"/>
                </a:lnTo>
                <a:lnTo>
                  <a:pt x="4" y="17"/>
                </a:lnTo>
                <a:lnTo>
                  <a:pt x="3" y="19"/>
                </a:lnTo>
                <a:lnTo>
                  <a:pt x="1" y="19"/>
                </a:lnTo>
                <a:lnTo>
                  <a:pt x="2" y="21"/>
                </a:lnTo>
                <a:lnTo>
                  <a:pt x="3" y="22"/>
                </a:lnTo>
                <a:lnTo>
                  <a:pt x="2" y="26"/>
                </a:lnTo>
                <a:lnTo>
                  <a:pt x="5" y="29"/>
                </a:lnTo>
                <a:lnTo>
                  <a:pt x="5" y="31"/>
                </a:lnTo>
                <a:lnTo>
                  <a:pt x="3" y="32"/>
                </a:lnTo>
                <a:lnTo>
                  <a:pt x="3" y="33"/>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19" name="Freeform 458"/>
          <p:cNvSpPr>
            <a:spLocks/>
          </p:cNvSpPr>
          <p:nvPr/>
        </p:nvSpPr>
        <p:spPr bwMode="auto">
          <a:xfrm>
            <a:off x="5275263" y="3709988"/>
            <a:ext cx="73025" cy="44450"/>
          </a:xfrm>
          <a:custGeom>
            <a:avLst/>
            <a:gdLst>
              <a:gd name="T0" fmla="*/ 0 w 46"/>
              <a:gd name="T1" fmla="*/ 2147483647 h 28"/>
              <a:gd name="T2" fmla="*/ 2147483647 w 46"/>
              <a:gd name="T3" fmla="*/ 2147483647 h 28"/>
              <a:gd name="T4" fmla="*/ 2147483647 w 46"/>
              <a:gd name="T5" fmla="*/ 2147483647 h 28"/>
              <a:gd name="T6" fmla="*/ 2147483647 w 46"/>
              <a:gd name="T7" fmla="*/ 2147483647 h 28"/>
              <a:gd name="T8" fmla="*/ 2147483647 w 46"/>
              <a:gd name="T9" fmla="*/ 2147483647 h 28"/>
              <a:gd name="T10" fmla="*/ 2147483647 w 46"/>
              <a:gd name="T11" fmla="*/ 0 h 28"/>
              <a:gd name="T12" fmla="*/ 2147483647 w 46"/>
              <a:gd name="T13" fmla="*/ 2147483647 h 28"/>
              <a:gd name="T14" fmla="*/ 2147483647 w 46"/>
              <a:gd name="T15" fmla="*/ 2147483647 h 28"/>
              <a:gd name="T16" fmla="*/ 2147483647 w 46"/>
              <a:gd name="T17" fmla="*/ 2147483647 h 28"/>
              <a:gd name="T18" fmla="*/ 2147483647 w 46"/>
              <a:gd name="T19" fmla="*/ 2147483647 h 28"/>
              <a:gd name="T20" fmla="*/ 2147483647 w 46"/>
              <a:gd name="T21" fmla="*/ 2147483647 h 28"/>
              <a:gd name="T22" fmla="*/ 2147483647 w 46"/>
              <a:gd name="T23" fmla="*/ 2147483647 h 28"/>
              <a:gd name="T24" fmla="*/ 2147483647 w 46"/>
              <a:gd name="T25" fmla="*/ 2147483647 h 28"/>
              <a:gd name="T26" fmla="*/ 2147483647 w 46"/>
              <a:gd name="T27" fmla="*/ 2147483647 h 28"/>
              <a:gd name="T28" fmla="*/ 0 w 46"/>
              <a:gd name="T29" fmla="*/ 2147483647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
              <a:gd name="T46" fmla="*/ 0 h 28"/>
              <a:gd name="T47" fmla="*/ 46 w 46"/>
              <a:gd name="T48" fmla="*/ 28 h 2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20" name="Freeform 507"/>
          <p:cNvSpPr>
            <a:spLocks/>
          </p:cNvSpPr>
          <p:nvPr/>
        </p:nvSpPr>
        <p:spPr bwMode="auto">
          <a:xfrm>
            <a:off x="6342063" y="3095625"/>
            <a:ext cx="1508125" cy="1047750"/>
          </a:xfrm>
          <a:custGeom>
            <a:avLst/>
            <a:gdLst>
              <a:gd name="T0" fmla="*/ 2147483647 w 950"/>
              <a:gd name="T1" fmla="*/ 2147483647 h 660"/>
              <a:gd name="T2" fmla="*/ 2147483647 w 950"/>
              <a:gd name="T3" fmla="*/ 2147483647 h 660"/>
              <a:gd name="T4" fmla="*/ 2147483647 w 950"/>
              <a:gd name="T5" fmla="*/ 2147483647 h 660"/>
              <a:gd name="T6" fmla="*/ 2147483647 w 950"/>
              <a:gd name="T7" fmla="*/ 2147483647 h 660"/>
              <a:gd name="T8" fmla="*/ 2147483647 w 950"/>
              <a:gd name="T9" fmla="*/ 2147483647 h 660"/>
              <a:gd name="T10" fmla="*/ 2147483647 w 950"/>
              <a:gd name="T11" fmla="*/ 2147483647 h 660"/>
              <a:gd name="T12" fmla="*/ 2147483647 w 950"/>
              <a:gd name="T13" fmla="*/ 2147483647 h 660"/>
              <a:gd name="T14" fmla="*/ 2147483647 w 950"/>
              <a:gd name="T15" fmla="*/ 2147483647 h 660"/>
              <a:gd name="T16" fmla="*/ 2147483647 w 950"/>
              <a:gd name="T17" fmla="*/ 2147483647 h 660"/>
              <a:gd name="T18" fmla="*/ 2147483647 w 950"/>
              <a:gd name="T19" fmla="*/ 2147483647 h 660"/>
              <a:gd name="T20" fmla="*/ 2147483647 w 950"/>
              <a:gd name="T21" fmla="*/ 2147483647 h 660"/>
              <a:gd name="T22" fmla="*/ 2147483647 w 950"/>
              <a:gd name="T23" fmla="*/ 2147483647 h 660"/>
              <a:gd name="T24" fmla="*/ 2147483647 w 950"/>
              <a:gd name="T25" fmla="*/ 2147483647 h 660"/>
              <a:gd name="T26" fmla="*/ 2147483647 w 950"/>
              <a:gd name="T27" fmla="*/ 2147483647 h 660"/>
              <a:gd name="T28" fmla="*/ 2147483647 w 950"/>
              <a:gd name="T29" fmla="*/ 2147483647 h 660"/>
              <a:gd name="T30" fmla="*/ 2147483647 w 950"/>
              <a:gd name="T31" fmla="*/ 2147483647 h 660"/>
              <a:gd name="T32" fmla="*/ 2147483647 w 950"/>
              <a:gd name="T33" fmla="*/ 2147483647 h 660"/>
              <a:gd name="T34" fmla="*/ 2147483647 w 950"/>
              <a:gd name="T35" fmla="*/ 2147483647 h 660"/>
              <a:gd name="T36" fmla="*/ 2147483647 w 950"/>
              <a:gd name="T37" fmla="*/ 2147483647 h 660"/>
              <a:gd name="T38" fmla="*/ 2147483647 w 950"/>
              <a:gd name="T39" fmla="*/ 2147483647 h 660"/>
              <a:gd name="T40" fmla="*/ 2147483647 w 950"/>
              <a:gd name="T41" fmla="*/ 2147483647 h 660"/>
              <a:gd name="T42" fmla="*/ 2147483647 w 950"/>
              <a:gd name="T43" fmla="*/ 2147483647 h 660"/>
              <a:gd name="T44" fmla="*/ 2147483647 w 950"/>
              <a:gd name="T45" fmla="*/ 2147483647 h 660"/>
              <a:gd name="T46" fmla="*/ 2147483647 w 950"/>
              <a:gd name="T47" fmla="*/ 2147483647 h 660"/>
              <a:gd name="T48" fmla="*/ 2147483647 w 950"/>
              <a:gd name="T49" fmla="*/ 2147483647 h 660"/>
              <a:gd name="T50" fmla="*/ 2147483647 w 950"/>
              <a:gd name="T51" fmla="*/ 2147483647 h 660"/>
              <a:gd name="T52" fmla="*/ 2147483647 w 950"/>
              <a:gd name="T53" fmla="*/ 2147483647 h 660"/>
              <a:gd name="T54" fmla="*/ 2147483647 w 950"/>
              <a:gd name="T55" fmla="*/ 2147483647 h 660"/>
              <a:gd name="T56" fmla="*/ 2147483647 w 950"/>
              <a:gd name="T57" fmla="*/ 2147483647 h 660"/>
              <a:gd name="T58" fmla="*/ 2147483647 w 950"/>
              <a:gd name="T59" fmla="*/ 2147483647 h 660"/>
              <a:gd name="T60" fmla="*/ 2147483647 w 950"/>
              <a:gd name="T61" fmla="*/ 2147483647 h 660"/>
              <a:gd name="T62" fmla="*/ 2147483647 w 950"/>
              <a:gd name="T63" fmla="*/ 2147483647 h 660"/>
              <a:gd name="T64" fmla="*/ 2147483647 w 950"/>
              <a:gd name="T65" fmla="*/ 2147483647 h 660"/>
              <a:gd name="T66" fmla="*/ 2147483647 w 950"/>
              <a:gd name="T67" fmla="*/ 2147483647 h 660"/>
              <a:gd name="T68" fmla="*/ 2147483647 w 950"/>
              <a:gd name="T69" fmla="*/ 2147483647 h 660"/>
              <a:gd name="T70" fmla="*/ 2147483647 w 950"/>
              <a:gd name="T71" fmla="*/ 2147483647 h 660"/>
              <a:gd name="T72" fmla="*/ 2147483647 w 950"/>
              <a:gd name="T73" fmla="*/ 2147483647 h 660"/>
              <a:gd name="T74" fmla="*/ 2147483647 w 950"/>
              <a:gd name="T75" fmla="*/ 2147483647 h 660"/>
              <a:gd name="T76" fmla="*/ 2147483647 w 950"/>
              <a:gd name="T77" fmla="*/ 2147483647 h 660"/>
              <a:gd name="T78" fmla="*/ 2147483647 w 950"/>
              <a:gd name="T79" fmla="*/ 2147483647 h 660"/>
              <a:gd name="T80" fmla="*/ 2147483647 w 950"/>
              <a:gd name="T81" fmla="*/ 2147483647 h 660"/>
              <a:gd name="T82" fmla="*/ 2147483647 w 950"/>
              <a:gd name="T83" fmla="*/ 2147483647 h 660"/>
              <a:gd name="T84" fmla="*/ 2147483647 w 950"/>
              <a:gd name="T85" fmla="*/ 2147483647 h 660"/>
              <a:gd name="T86" fmla="*/ 2147483647 w 950"/>
              <a:gd name="T87" fmla="*/ 2147483647 h 660"/>
              <a:gd name="T88" fmla="*/ 2147483647 w 950"/>
              <a:gd name="T89" fmla="*/ 2147483647 h 660"/>
              <a:gd name="T90" fmla="*/ 2147483647 w 950"/>
              <a:gd name="T91" fmla="*/ 2147483647 h 660"/>
              <a:gd name="T92" fmla="*/ 2147483647 w 950"/>
              <a:gd name="T93" fmla="*/ 2147483647 h 660"/>
              <a:gd name="T94" fmla="*/ 2147483647 w 950"/>
              <a:gd name="T95" fmla="*/ 2147483647 h 660"/>
              <a:gd name="T96" fmla="*/ 2147483647 w 950"/>
              <a:gd name="T97" fmla="*/ 2147483647 h 660"/>
              <a:gd name="T98" fmla="*/ 2147483647 w 950"/>
              <a:gd name="T99" fmla="*/ 2147483647 h 660"/>
              <a:gd name="T100" fmla="*/ 2147483647 w 950"/>
              <a:gd name="T101" fmla="*/ 2147483647 h 660"/>
              <a:gd name="T102" fmla="*/ 2147483647 w 950"/>
              <a:gd name="T103" fmla="*/ 2147483647 h 660"/>
              <a:gd name="T104" fmla="*/ 2147483647 w 950"/>
              <a:gd name="T105" fmla="*/ 2147483647 h 660"/>
              <a:gd name="T106" fmla="*/ 2147483647 w 950"/>
              <a:gd name="T107" fmla="*/ 2147483647 h 660"/>
              <a:gd name="T108" fmla="*/ 2147483647 w 950"/>
              <a:gd name="T109" fmla="*/ 2147483647 h 660"/>
              <a:gd name="T110" fmla="*/ 2147483647 w 950"/>
              <a:gd name="T111" fmla="*/ 2147483647 h 660"/>
              <a:gd name="T112" fmla="*/ 2147483647 w 950"/>
              <a:gd name="T113" fmla="*/ 2147483647 h 660"/>
              <a:gd name="T114" fmla="*/ 2147483647 w 950"/>
              <a:gd name="T115" fmla="*/ 2147483647 h 660"/>
              <a:gd name="T116" fmla="*/ 2147483647 w 950"/>
              <a:gd name="T117" fmla="*/ 2147483647 h 660"/>
              <a:gd name="T118" fmla="*/ 2147483647 w 950"/>
              <a:gd name="T119" fmla="*/ 2147483647 h 660"/>
              <a:gd name="T120" fmla="*/ 2147483647 w 950"/>
              <a:gd name="T121" fmla="*/ 2147483647 h 66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50"/>
              <a:gd name="T184" fmla="*/ 0 h 660"/>
              <a:gd name="T185" fmla="*/ 950 w 950"/>
              <a:gd name="T186" fmla="*/ 660 h 66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50" h="660">
                <a:moveTo>
                  <a:pt x="890" y="118"/>
                </a:moveTo>
                <a:lnTo>
                  <a:pt x="890" y="118"/>
                </a:lnTo>
                <a:lnTo>
                  <a:pt x="880" y="98"/>
                </a:lnTo>
                <a:lnTo>
                  <a:pt x="840" y="88"/>
                </a:lnTo>
                <a:lnTo>
                  <a:pt x="792" y="0"/>
                </a:lnTo>
                <a:lnTo>
                  <a:pt x="746" y="0"/>
                </a:lnTo>
                <a:lnTo>
                  <a:pt x="732" y="24"/>
                </a:lnTo>
                <a:lnTo>
                  <a:pt x="702" y="78"/>
                </a:lnTo>
                <a:lnTo>
                  <a:pt x="672" y="78"/>
                </a:lnTo>
                <a:lnTo>
                  <a:pt x="668" y="88"/>
                </a:lnTo>
                <a:lnTo>
                  <a:pt x="668" y="90"/>
                </a:lnTo>
                <a:lnTo>
                  <a:pt x="670" y="90"/>
                </a:lnTo>
                <a:lnTo>
                  <a:pt x="672" y="90"/>
                </a:lnTo>
                <a:lnTo>
                  <a:pt x="672" y="92"/>
                </a:lnTo>
                <a:lnTo>
                  <a:pt x="674" y="92"/>
                </a:lnTo>
                <a:lnTo>
                  <a:pt x="676" y="92"/>
                </a:lnTo>
                <a:lnTo>
                  <a:pt x="676" y="94"/>
                </a:lnTo>
                <a:lnTo>
                  <a:pt x="678" y="94"/>
                </a:lnTo>
                <a:lnTo>
                  <a:pt x="676" y="94"/>
                </a:lnTo>
                <a:lnTo>
                  <a:pt x="676" y="92"/>
                </a:lnTo>
                <a:lnTo>
                  <a:pt x="674" y="92"/>
                </a:lnTo>
                <a:lnTo>
                  <a:pt x="672" y="92"/>
                </a:lnTo>
                <a:lnTo>
                  <a:pt x="672" y="90"/>
                </a:lnTo>
                <a:lnTo>
                  <a:pt x="670" y="90"/>
                </a:lnTo>
                <a:lnTo>
                  <a:pt x="668" y="90"/>
                </a:lnTo>
                <a:lnTo>
                  <a:pt x="668" y="88"/>
                </a:lnTo>
                <a:lnTo>
                  <a:pt x="658" y="108"/>
                </a:lnTo>
                <a:lnTo>
                  <a:pt x="658" y="132"/>
                </a:lnTo>
                <a:lnTo>
                  <a:pt x="702" y="138"/>
                </a:lnTo>
                <a:lnTo>
                  <a:pt x="712" y="158"/>
                </a:lnTo>
                <a:lnTo>
                  <a:pt x="668" y="172"/>
                </a:lnTo>
                <a:lnTo>
                  <a:pt x="632" y="188"/>
                </a:lnTo>
                <a:lnTo>
                  <a:pt x="598" y="202"/>
                </a:lnTo>
                <a:lnTo>
                  <a:pt x="588" y="236"/>
                </a:lnTo>
                <a:lnTo>
                  <a:pt x="534" y="242"/>
                </a:lnTo>
                <a:lnTo>
                  <a:pt x="480" y="276"/>
                </a:lnTo>
                <a:lnTo>
                  <a:pt x="430" y="252"/>
                </a:lnTo>
                <a:lnTo>
                  <a:pt x="370" y="246"/>
                </a:lnTo>
                <a:lnTo>
                  <a:pt x="326" y="202"/>
                </a:lnTo>
                <a:lnTo>
                  <a:pt x="262" y="182"/>
                </a:lnTo>
                <a:lnTo>
                  <a:pt x="256" y="132"/>
                </a:lnTo>
                <a:lnTo>
                  <a:pt x="226" y="118"/>
                </a:lnTo>
                <a:lnTo>
                  <a:pt x="222" y="114"/>
                </a:lnTo>
                <a:lnTo>
                  <a:pt x="220" y="116"/>
                </a:lnTo>
                <a:lnTo>
                  <a:pt x="218" y="120"/>
                </a:lnTo>
                <a:lnTo>
                  <a:pt x="218" y="122"/>
                </a:lnTo>
                <a:lnTo>
                  <a:pt x="218" y="124"/>
                </a:lnTo>
                <a:lnTo>
                  <a:pt x="218" y="122"/>
                </a:lnTo>
                <a:lnTo>
                  <a:pt x="218" y="120"/>
                </a:lnTo>
                <a:lnTo>
                  <a:pt x="222" y="114"/>
                </a:lnTo>
                <a:lnTo>
                  <a:pt x="218" y="108"/>
                </a:lnTo>
                <a:lnTo>
                  <a:pt x="208" y="114"/>
                </a:lnTo>
                <a:lnTo>
                  <a:pt x="208" y="124"/>
                </a:lnTo>
                <a:lnTo>
                  <a:pt x="208" y="114"/>
                </a:lnTo>
                <a:lnTo>
                  <a:pt x="192" y="118"/>
                </a:lnTo>
                <a:lnTo>
                  <a:pt x="182" y="148"/>
                </a:lnTo>
                <a:lnTo>
                  <a:pt x="142" y="142"/>
                </a:lnTo>
                <a:lnTo>
                  <a:pt x="132" y="192"/>
                </a:lnTo>
                <a:lnTo>
                  <a:pt x="98" y="198"/>
                </a:lnTo>
                <a:lnTo>
                  <a:pt x="88" y="256"/>
                </a:lnTo>
                <a:lnTo>
                  <a:pt x="68" y="276"/>
                </a:lnTo>
                <a:lnTo>
                  <a:pt x="44" y="296"/>
                </a:lnTo>
                <a:lnTo>
                  <a:pt x="4" y="306"/>
                </a:lnTo>
                <a:lnTo>
                  <a:pt x="0" y="326"/>
                </a:lnTo>
                <a:lnTo>
                  <a:pt x="10" y="334"/>
                </a:lnTo>
                <a:lnTo>
                  <a:pt x="14" y="350"/>
                </a:lnTo>
                <a:lnTo>
                  <a:pt x="4" y="354"/>
                </a:lnTo>
                <a:lnTo>
                  <a:pt x="14" y="364"/>
                </a:lnTo>
                <a:lnTo>
                  <a:pt x="30" y="370"/>
                </a:lnTo>
                <a:lnTo>
                  <a:pt x="44" y="390"/>
                </a:lnTo>
                <a:lnTo>
                  <a:pt x="64" y="390"/>
                </a:lnTo>
                <a:lnTo>
                  <a:pt x="94" y="390"/>
                </a:lnTo>
                <a:lnTo>
                  <a:pt x="98" y="398"/>
                </a:lnTo>
                <a:lnTo>
                  <a:pt x="78" y="428"/>
                </a:lnTo>
                <a:lnTo>
                  <a:pt x="84" y="444"/>
                </a:lnTo>
                <a:lnTo>
                  <a:pt x="74" y="458"/>
                </a:lnTo>
                <a:lnTo>
                  <a:pt x="84" y="478"/>
                </a:lnTo>
                <a:lnTo>
                  <a:pt x="108" y="488"/>
                </a:lnTo>
                <a:lnTo>
                  <a:pt x="104" y="492"/>
                </a:lnTo>
                <a:lnTo>
                  <a:pt x="114" y="492"/>
                </a:lnTo>
                <a:lnTo>
                  <a:pt x="148" y="508"/>
                </a:lnTo>
                <a:lnTo>
                  <a:pt x="178" y="522"/>
                </a:lnTo>
                <a:lnTo>
                  <a:pt x="208" y="528"/>
                </a:lnTo>
                <a:lnTo>
                  <a:pt x="218" y="536"/>
                </a:lnTo>
                <a:lnTo>
                  <a:pt x="226" y="536"/>
                </a:lnTo>
                <a:lnTo>
                  <a:pt x="242" y="546"/>
                </a:lnTo>
                <a:lnTo>
                  <a:pt x="262" y="546"/>
                </a:lnTo>
                <a:lnTo>
                  <a:pt x="282" y="546"/>
                </a:lnTo>
                <a:lnTo>
                  <a:pt x="296" y="528"/>
                </a:lnTo>
                <a:lnTo>
                  <a:pt x="316" y="512"/>
                </a:lnTo>
                <a:lnTo>
                  <a:pt x="340" y="512"/>
                </a:lnTo>
                <a:lnTo>
                  <a:pt x="360" y="528"/>
                </a:lnTo>
                <a:lnTo>
                  <a:pt x="370" y="528"/>
                </a:lnTo>
                <a:lnTo>
                  <a:pt x="380" y="532"/>
                </a:lnTo>
                <a:lnTo>
                  <a:pt x="386" y="556"/>
                </a:lnTo>
                <a:lnTo>
                  <a:pt x="376" y="586"/>
                </a:lnTo>
                <a:lnTo>
                  <a:pt x="376" y="596"/>
                </a:lnTo>
                <a:lnTo>
                  <a:pt x="390" y="600"/>
                </a:lnTo>
                <a:lnTo>
                  <a:pt x="400" y="616"/>
                </a:lnTo>
                <a:lnTo>
                  <a:pt x="400" y="626"/>
                </a:lnTo>
                <a:lnTo>
                  <a:pt x="424" y="636"/>
                </a:lnTo>
                <a:lnTo>
                  <a:pt x="420" y="640"/>
                </a:lnTo>
                <a:lnTo>
                  <a:pt x="444" y="636"/>
                </a:lnTo>
                <a:lnTo>
                  <a:pt x="450" y="616"/>
                </a:lnTo>
                <a:lnTo>
                  <a:pt x="500" y="616"/>
                </a:lnTo>
                <a:lnTo>
                  <a:pt x="518" y="630"/>
                </a:lnTo>
                <a:lnTo>
                  <a:pt x="524" y="646"/>
                </a:lnTo>
                <a:lnTo>
                  <a:pt x="534" y="640"/>
                </a:lnTo>
                <a:lnTo>
                  <a:pt x="568" y="660"/>
                </a:lnTo>
                <a:lnTo>
                  <a:pt x="568" y="646"/>
                </a:lnTo>
                <a:lnTo>
                  <a:pt x="608" y="630"/>
                </a:lnTo>
                <a:lnTo>
                  <a:pt x="612" y="626"/>
                </a:lnTo>
                <a:lnTo>
                  <a:pt x="622" y="620"/>
                </a:lnTo>
                <a:lnTo>
                  <a:pt x="632" y="626"/>
                </a:lnTo>
                <a:lnTo>
                  <a:pt x="652" y="616"/>
                </a:lnTo>
                <a:lnTo>
                  <a:pt x="678" y="600"/>
                </a:lnTo>
                <a:lnTo>
                  <a:pt x="702" y="582"/>
                </a:lnTo>
                <a:lnTo>
                  <a:pt x="712" y="562"/>
                </a:lnTo>
                <a:lnTo>
                  <a:pt x="726" y="542"/>
                </a:lnTo>
                <a:lnTo>
                  <a:pt x="742" y="512"/>
                </a:lnTo>
                <a:lnTo>
                  <a:pt x="742" y="498"/>
                </a:lnTo>
                <a:lnTo>
                  <a:pt x="736" y="488"/>
                </a:lnTo>
                <a:lnTo>
                  <a:pt x="742" y="472"/>
                </a:lnTo>
                <a:lnTo>
                  <a:pt x="736" y="454"/>
                </a:lnTo>
                <a:lnTo>
                  <a:pt x="712" y="404"/>
                </a:lnTo>
                <a:lnTo>
                  <a:pt x="716" y="398"/>
                </a:lnTo>
                <a:lnTo>
                  <a:pt x="736" y="374"/>
                </a:lnTo>
                <a:lnTo>
                  <a:pt x="752" y="370"/>
                </a:lnTo>
                <a:lnTo>
                  <a:pt x="754" y="368"/>
                </a:lnTo>
                <a:lnTo>
                  <a:pt x="754" y="364"/>
                </a:lnTo>
                <a:lnTo>
                  <a:pt x="752" y="360"/>
                </a:lnTo>
                <a:lnTo>
                  <a:pt x="726" y="354"/>
                </a:lnTo>
                <a:lnTo>
                  <a:pt x="712" y="360"/>
                </a:lnTo>
                <a:lnTo>
                  <a:pt x="702" y="354"/>
                </a:lnTo>
                <a:lnTo>
                  <a:pt x="692" y="340"/>
                </a:lnTo>
                <a:lnTo>
                  <a:pt x="682" y="330"/>
                </a:lnTo>
                <a:lnTo>
                  <a:pt x="706" y="320"/>
                </a:lnTo>
                <a:lnTo>
                  <a:pt x="722" y="306"/>
                </a:lnTo>
                <a:lnTo>
                  <a:pt x="746" y="290"/>
                </a:lnTo>
                <a:lnTo>
                  <a:pt x="756" y="290"/>
                </a:lnTo>
                <a:lnTo>
                  <a:pt x="742" y="310"/>
                </a:lnTo>
                <a:lnTo>
                  <a:pt x="752" y="320"/>
                </a:lnTo>
                <a:lnTo>
                  <a:pt x="762" y="316"/>
                </a:lnTo>
                <a:lnTo>
                  <a:pt x="786" y="306"/>
                </a:lnTo>
                <a:lnTo>
                  <a:pt x="792" y="284"/>
                </a:lnTo>
                <a:lnTo>
                  <a:pt x="806" y="272"/>
                </a:lnTo>
                <a:lnTo>
                  <a:pt x="820" y="282"/>
                </a:lnTo>
                <a:lnTo>
                  <a:pt x="818" y="262"/>
                </a:lnTo>
                <a:lnTo>
                  <a:pt x="838" y="250"/>
                </a:lnTo>
                <a:lnTo>
                  <a:pt x="864" y="254"/>
                </a:lnTo>
                <a:lnTo>
                  <a:pt x="876" y="246"/>
                </a:lnTo>
                <a:lnTo>
                  <a:pt x="890" y="252"/>
                </a:lnTo>
                <a:lnTo>
                  <a:pt x="900" y="198"/>
                </a:lnTo>
                <a:lnTo>
                  <a:pt x="924" y="192"/>
                </a:lnTo>
                <a:lnTo>
                  <a:pt x="950" y="118"/>
                </a:lnTo>
                <a:lnTo>
                  <a:pt x="890" y="118"/>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21" name="Freeform 260"/>
          <p:cNvSpPr>
            <a:spLocks/>
          </p:cNvSpPr>
          <p:nvPr/>
        </p:nvSpPr>
        <p:spPr bwMode="auto">
          <a:xfrm>
            <a:off x="6481763" y="4425950"/>
            <a:ext cx="57150" cy="68263"/>
          </a:xfrm>
          <a:custGeom>
            <a:avLst/>
            <a:gdLst>
              <a:gd name="T0" fmla="*/ 2147483647 w 42"/>
              <a:gd name="T1" fmla="*/ 0 h 54"/>
              <a:gd name="T2" fmla="*/ 0 w 42"/>
              <a:gd name="T3" fmla="*/ 2147483647 h 54"/>
              <a:gd name="T4" fmla="*/ 2147483647 w 42"/>
              <a:gd name="T5" fmla="*/ 2147483647 h 54"/>
              <a:gd name="T6" fmla="*/ 2147483647 w 42"/>
              <a:gd name="T7" fmla="*/ 2147483647 h 54"/>
              <a:gd name="T8" fmla="*/ 2147483647 w 42"/>
              <a:gd name="T9" fmla="*/ 2147483647 h 54"/>
              <a:gd name="T10" fmla="*/ 2147483647 w 42"/>
              <a:gd name="T11" fmla="*/ 0 h 54"/>
              <a:gd name="T12" fmla="*/ 0 60000 65536"/>
              <a:gd name="T13" fmla="*/ 0 60000 65536"/>
              <a:gd name="T14" fmla="*/ 0 60000 65536"/>
              <a:gd name="T15" fmla="*/ 0 60000 65536"/>
              <a:gd name="T16" fmla="*/ 0 60000 65536"/>
              <a:gd name="T17" fmla="*/ 0 60000 65536"/>
              <a:gd name="T18" fmla="*/ 0 w 42"/>
              <a:gd name="T19" fmla="*/ 0 h 54"/>
              <a:gd name="T20" fmla="*/ 42 w 42"/>
              <a:gd name="T21" fmla="*/ 54 h 54"/>
            </a:gdLst>
            <a:ahLst/>
            <a:cxnLst>
              <a:cxn ang="T12">
                <a:pos x="T0" y="T1"/>
              </a:cxn>
              <a:cxn ang="T13">
                <a:pos x="T2" y="T3"/>
              </a:cxn>
              <a:cxn ang="T14">
                <a:pos x="T4" y="T5"/>
              </a:cxn>
              <a:cxn ang="T15">
                <a:pos x="T6" y="T7"/>
              </a:cxn>
              <a:cxn ang="T16">
                <a:pos x="T8" y="T9"/>
              </a:cxn>
              <a:cxn ang="T17">
                <a:pos x="T10" y="T11"/>
              </a:cxn>
            </a:cxnLst>
            <a:rect l="T18" t="T19" r="T20" b="T21"/>
            <a:pathLst>
              <a:path w="42" h="54">
                <a:moveTo>
                  <a:pt x="6" y="0"/>
                </a:moveTo>
                <a:lnTo>
                  <a:pt x="0" y="24"/>
                </a:lnTo>
                <a:lnTo>
                  <a:pt x="6" y="54"/>
                </a:lnTo>
                <a:lnTo>
                  <a:pt x="30" y="54"/>
                </a:lnTo>
                <a:lnTo>
                  <a:pt x="42" y="30"/>
                </a:lnTo>
                <a:lnTo>
                  <a:pt x="6" y="0"/>
                </a:lnTo>
                <a:close/>
              </a:path>
            </a:pathLst>
          </a:custGeom>
          <a:solidFill>
            <a:schemeClr val="bg1"/>
          </a:solidFill>
          <a:ln w="9525">
            <a:solidFill>
              <a:schemeClr val="bg2"/>
            </a:solidFill>
            <a:round/>
            <a:headEnd/>
            <a:tailEnd/>
          </a:ln>
        </p:spPr>
        <p:txBody>
          <a:bodyPr/>
          <a:lstStyle/>
          <a:p>
            <a:endParaRPr lang="el-GR"/>
          </a:p>
        </p:txBody>
      </p:sp>
      <p:sp>
        <p:nvSpPr>
          <p:cNvPr id="14522" name="Freeform 261"/>
          <p:cNvSpPr>
            <a:spLocks/>
          </p:cNvSpPr>
          <p:nvPr/>
        </p:nvSpPr>
        <p:spPr bwMode="auto">
          <a:xfrm>
            <a:off x="7205663" y="4143375"/>
            <a:ext cx="53975" cy="53975"/>
          </a:xfrm>
          <a:custGeom>
            <a:avLst/>
            <a:gdLst>
              <a:gd name="T0" fmla="*/ 0 w 42"/>
              <a:gd name="T1" fmla="*/ 2147483647 h 42"/>
              <a:gd name="T2" fmla="*/ 2147483647 w 42"/>
              <a:gd name="T3" fmla="*/ 2147483647 h 42"/>
              <a:gd name="T4" fmla="*/ 2147483647 w 42"/>
              <a:gd name="T5" fmla="*/ 0 h 42"/>
              <a:gd name="T6" fmla="*/ 2147483647 w 42"/>
              <a:gd name="T7" fmla="*/ 2147483647 h 42"/>
              <a:gd name="T8" fmla="*/ 2147483647 w 42"/>
              <a:gd name="T9" fmla="*/ 2147483647 h 42"/>
              <a:gd name="T10" fmla="*/ 2147483647 w 42"/>
              <a:gd name="T11" fmla="*/ 2147483647 h 42"/>
              <a:gd name="T12" fmla="*/ 0 w 42"/>
              <a:gd name="T13" fmla="*/ 2147483647 h 42"/>
              <a:gd name="T14" fmla="*/ 0 60000 65536"/>
              <a:gd name="T15" fmla="*/ 0 60000 65536"/>
              <a:gd name="T16" fmla="*/ 0 60000 65536"/>
              <a:gd name="T17" fmla="*/ 0 60000 65536"/>
              <a:gd name="T18" fmla="*/ 0 60000 65536"/>
              <a:gd name="T19" fmla="*/ 0 60000 65536"/>
              <a:gd name="T20" fmla="*/ 0 60000 65536"/>
              <a:gd name="T21" fmla="*/ 0 w 42"/>
              <a:gd name="T22" fmla="*/ 0 h 42"/>
              <a:gd name="T23" fmla="*/ 42 w 42"/>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42">
                <a:moveTo>
                  <a:pt x="0" y="30"/>
                </a:moveTo>
                <a:lnTo>
                  <a:pt x="12" y="12"/>
                </a:lnTo>
                <a:lnTo>
                  <a:pt x="30" y="0"/>
                </a:lnTo>
                <a:lnTo>
                  <a:pt x="42" y="12"/>
                </a:lnTo>
                <a:lnTo>
                  <a:pt x="30" y="30"/>
                </a:lnTo>
                <a:lnTo>
                  <a:pt x="12" y="42"/>
                </a:lnTo>
                <a:lnTo>
                  <a:pt x="0" y="30"/>
                </a:lnTo>
                <a:close/>
              </a:path>
            </a:pathLst>
          </a:custGeom>
          <a:solidFill>
            <a:schemeClr val="bg1"/>
          </a:solidFill>
          <a:ln w="9525">
            <a:solidFill>
              <a:schemeClr val="bg2"/>
            </a:solidFill>
            <a:round/>
            <a:headEnd/>
            <a:tailEnd/>
          </a:ln>
        </p:spPr>
        <p:txBody>
          <a:bodyPr/>
          <a:lstStyle/>
          <a:p>
            <a:endParaRPr lang="el-GR"/>
          </a:p>
        </p:txBody>
      </p:sp>
      <p:sp>
        <p:nvSpPr>
          <p:cNvPr id="14523" name="Freeform 262"/>
          <p:cNvSpPr>
            <a:spLocks/>
          </p:cNvSpPr>
          <p:nvPr/>
        </p:nvSpPr>
        <p:spPr bwMode="auto">
          <a:xfrm>
            <a:off x="7496175" y="4010025"/>
            <a:ext cx="31750" cy="93663"/>
          </a:xfrm>
          <a:custGeom>
            <a:avLst/>
            <a:gdLst>
              <a:gd name="T0" fmla="*/ 0 w 24"/>
              <a:gd name="T1" fmla="*/ 2147483647 h 72"/>
              <a:gd name="T2" fmla="*/ 0 w 24"/>
              <a:gd name="T3" fmla="*/ 2147483647 h 72"/>
              <a:gd name="T4" fmla="*/ 2147483647 w 24"/>
              <a:gd name="T5" fmla="*/ 0 h 72"/>
              <a:gd name="T6" fmla="*/ 2147483647 w 24"/>
              <a:gd name="T7" fmla="*/ 2147483647 h 72"/>
              <a:gd name="T8" fmla="*/ 2147483647 w 24"/>
              <a:gd name="T9" fmla="*/ 2147483647 h 72"/>
              <a:gd name="T10" fmla="*/ 0 w 24"/>
              <a:gd name="T11" fmla="*/ 2147483647 h 72"/>
              <a:gd name="T12" fmla="*/ 0 60000 65536"/>
              <a:gd name="T13" fmla="*/ 0 60000 65536"/>
              <a:gd name="T14" fmla="*/ 0 60000 65536"/>
              <a:gd name="T15" fmla="*/ 0 60000 65536"/>
              <a:gd name="T16" fmla="*/ 0 60000 65536"/>
              <a:gd name="T17" fmla="*/ 0 60000 65536"/>
              <a:gd name="T18" fmla="*/ 0 w 24"/>
              <a:gd name="T19" fmla="*/ 0 h 72"/>
              <a:gd name="T20" fmla="*/ 24 w 24"/>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24" h="72">
                <a:moveTo>
                  <a:pt x="0" y="42"/>
                </a:moveTo>
                <a:lnTo>
                  <a:pt x="0" y="18"/>
                </a:lnTo>
                <a:lnTo>
                  <a:pt x="24" y="0"/>
                </a:lnTo>
                <a:lnTo>
                  <a:pt x="24" y="24"/>
                </a:lnTo>
                <a:lnTo>
                  <a:pt x="6" y="72"/>
                </a:lnTo>
                <a:lnTo>
                  <a:pt x="0" y="42"/>
                </a:lnTo>
                <a:close/>
              </a:path>
            </a:pathLst>
          </a:custGeom>
          <a:solidFill>
            <a:schemeClr val="bg1"/>
          </a:solidFill>
          <a:ln w="9525">
            <a:solidFill>
              <a:schemeClr val="bg2"/>
            </a:solidFill>
            <a:round/>
            <a:headEnd/>
            <a:tailEnd/>
          </a:ln>
        </p:spPr>
        <p:txBody>
          <a:bodyPr/>
          <a:lstStyle/>
          <a:p>
            <a:endParaRPr lang="el-GR"/>
          </a:p>
        </p:txBody>
      </p:sp>
      <p:sp>
        <p:nvSpPr>
          <p:cNvPr id="14524" name="Freeform 263"/>
          <p:cNvSpPr>
            <a:spLocks/>
          </p:cNvSpPr>
          <p:nvPr/>
        </p:nvSpPr>
        <p:spPr bwMode="auto">
          <a:xfrm>
            <a:off x="7731125" y="3767138"/>
            <a:ext cx="46038" cy="69850"/>
          </a:xfrm>
          <a:custGeom>
            <a:avLst/>
            <a:gdLst>
              <a:gd name="T0" fmla="*/ 0 w 36"/>
              <a:gd name="T1" fmla="*/ 2147483647 h 54"/>
              <a:gd name="T2" fmla="*/ 2147483647 w 36"/>
              <a:gd name="T3" fmla="*/ 2147483647 h 54"/>
              <a:gd name="T4" fmla="*/ 2147483647 w 36"/>
              <a:gd name="T5" fmla="*/ 2147483647 h 54"/>
              <a:gd name="T6" fmla="*/ 2147483647 w 36"/>
              <a:gd name="T7" fmla="*/ 2147483647 h 54"/>
              <a:gd name="T8" fmla="*/ 2147483647 w 36"/>
              <a:gd name="T9" fmla="*/ 2147483647 h 54"/>
              <a:gd name="T10" fmla="*/ 2147483647 w 36"/>
              <a:gd name="T11" fmla="*/ 0 h 54"/>
              <a:gd name="T12" fmla="*/ 0 w 36"/>
              <a:gd name="T13" fmla="*/ 2147483647 h 54"/>
              <a:gd name="T14" fmla="*/ 0 60000 65536"/>
              <a:gd name="T15" fmla="*/ 0 60000 65536"/>
              <a:gd name="T16" fmla="*/ 0 60000 65536"/>
              <a:gd name="T17" fmla="*/ 0 60000 65536"/>
              <a:gd name="T18" fmla="*/ 0 60000 65536"/>
              <a:gd name="T19" fmla="*/ 0 60000 65536"/>
              <a:gd name="T20" fmla="*/ 0 60000 65536"/>
              <a:gd name="T21" fmla="*/ 0 w 36"/>
              <a:gd name="T22" fmla="*/ 0 h 54"/>
              <a:gd name="T23" fmla="*/ 36 w 36"/>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54">
                <a:moveTo>
                  <a:pt x="0" y="18"/>
                </a:moveTo>
                <a:lnTo>
                  <a:pt x="6" y="36"/>
                </a:lnTo>
                <a:lnTo>
                  <a:pt x="12" y="54"/>
                </a:lnTo>
                <a:lnTo>
                  <a:pt x="30" y="42"/>
                </a:lnTo>
                <a:lnTo>
                  <a:pt x="36" y="18"/>
                </a:lnTo>
                <a:lnTo>
                  <a:pt x="30" y="0"/>
                </a:lnTo>
                <a:lnTo>
                  <a:pt x="0" y="18"/>
                </a:lnTo>
                <a:close/>
              </a:path>
            </a:pathLst>
          </a:custGeom>
          <a:solidFill>
            <a:schemeClr val="bg1"/>
          </a:solidFill>
          <a:ln w="9525">
            <a:solidFill>
              <a:schemeClr val="bg2"/>
            </a:solidFill>
            <a:round/>
            <a:headEnd/>
            <a:tailEnd/>
          </a:ln>
        </p:spPr>
        <p:txBody>
          <a:bodyPr/>
          <a:lstStyle/>
          <a:p>
            <a:endParaRPr lang="el-GR"/>
          </a:p>
        </p:txBody>
      </p:sp>
      <p:sp>
        <p:nvSpPr>
          <p:cNvPr id="14525" name="Freeform 264"/>
          <p:cNvSpPr>
            <a:spLocks/>
          </p:cNvSpPr>
          <p:nvPr/>
        </p:nvSpPr>
        <p:spPr bwMode="auto">
          <a:xfrm>
            <a:off x="7786688" y="3408363"/>
            <a:ext cx="344487" cy="374650"/>
          </a:xfrm>
          <a:custGeom>
            <a:avLst/>
            <a:gdLst>
              <a:gd name="T0" fmla="*/ 2147483647 w 264"/>
              <a:gd name="T1" fmla="*/ 2147483647 h 289"/>
              <a:gd name="T2" fmla="*/ 2147483647 w 264"/>
              <a:gd name="T3" fmla="*/ 2147483647 h 289"/>
              <a:gd name="T4" fmla="*/ 2147483647 w 264"/>
              <a:gd name="T5" fmla="*/ 2147483647 h 289"/>
              <a:gd name="T6" fmla="*/ 2147483647 w 264"/>
              <a:gd name="T7" fmla="*/ 2147483647 h 289"/>
              <a:gd name="T8" fmla="*/ 2147483647 w 264"/>
              <a:gd name="T9" fmla="*/ 2147483647 h 289"/>
              <a:gd name="T10" fmla="*/ 2147483647 w 264"/>
              <a:gd name="T11" fmla="*/ 2147483647 h 289"/>
              <a:gd name="T12" fmla="*/ 2147483647 w 264"/>
              <a:gd name="T13" fmla="*/ 2147483647 h 289"/>
              <a:gd name="T14" fmla="*/ 2147483647 w 264"/>
              <a:gd name="T15" fmla="*/ 2147483647 h 289"/>
              <a:gd name="T16" fmla="*/ 2147483647 w 264"/>
              <a:gd name="T17" fmla="*/ 2147483647 h 289"/>
              <a:gd name="T18" fmla="*/ 2147483647 w 264"/>
              <a:gd name="T19" fmla="*/ 2147483647 h 289"/>
              <a:gd name="T20" fmla="*/ 2147483647 w 264"/>
              <a:gd name="T21" fmla="*/ 0 h 289"/>
              <a:gd name="T22" fmla="*/ 2147483647 w 264"/>
              <a:gd name="T23" fmla="*/ 2147483647 h 289"/>
              <a:gd name="T24" fmla="*/ 2147483647 w 264"/>
              <a:gd name="T25" fmla="*/ 2147483647 h 289"/>
              <a:gd name="T26" fmla="*/ 2147483647 w 264"/>
              <a:gd name="T27" fmla="*/ 2147483647 h 289"/>
              <a:gd name="T28" fmla="*/ 2147483647 w 264"/>
              <a:gd name="T29" fmla="*/ 2147483647 h 289"/>
              <a:gd name="T30" fmla="*/ 2147483647 w 264"/>
              <a:gd name="T31" fmla="*/ 2147483647 h 289"/>
              <a:gd name="T32" fmla="*/ 2147483647 w 264"/>
              <a:gd name="T33" fmla="*/ 2147483647 h 289"/>
              <a:gd name="T34" fmla="*/ 2147483647 w 264"/>
              <a:gd name="T35" fmla="*/ 2147483647 h 289"/>
              <a:gd name="T36" fmla="*/ 2147483647 w 264"/>
              <a:gd name="T37" fmla="*/ 2147483647 h 289"/>
              <a:gd name="T38" fmla="*/ 2147483647 w 264"/>
              <a:gd name="T39" fmla="*/ 2147483647 h 289"/>
              <a:gd name="T40" fmla="*/ 2147483647 w 264"/>
              <a:gd name="T41" fmla="*/ 2147483647 h 289"/>
              <a:gd name="T42" fmla="*/ 2147483647 w 264"/>
              <a:gd name="T43" fmla="*/ 2147483647 h 289"/>
              <a:gd name="T44" fmla="*/ 2147483647 w 264"/>
              <a:gd name="T45" fmla="*/ 2147483647 h 289"/>
              <a:gd name="T46" fmla="*/ 2147483647 w 264"/>
              <a:gd name="T47" fmla="*/ 2147483647 h 289"/>
              <a:gd name="T48" fmla="*/ 2147483647 w 264"/>
              <a:gd name="T49" fmla="*/ 2147483647 h 289"/>
              <a:gd name="T50" fmla="*/ 2147483647 w 264"/>
              <a:gd name="T51" fmla="*/ 2147483647 h 289"/>
              <a:gd name="T52" fmla="*/ 2147483647 w 264"/>
              <a:gd name="T53" fmla="*/ 2147483647 h 289"/>
              <a:gd name="T54" fmla="*/ 2147483647 w 264"/>
              <a:gd name="T55" fmla="*/ 2147483647 h 289"/>
              <a:gd name="T56" fmla="*/ 2147483647 w 264"/>
              <a:gd name="T57" fmla="*/ 2147483647 h 289"/>
              <a:gd name="T58" fmla="*/ 2147483647 w 264"/>
              <a:gd name="T59" fmla="*/ 2147483647 h 289"/>
              <a:gd name="T60" fmla="*/ 2147483647 w 264"/>
              <a:gd name="T61" fmla="*/ 2147483647 h 289"/>
              <a:gd name="T62" fmla="*/ 2147483647 w 264"/>
              <a:gd name="T63" fmla="*/ 2147483647 h 289"/>
              <a:gd name="T64" fmla="*/ 2147483647 w 264"/>
              <a:gd name="T65" fmla="*/ 2147483647 h 289"/>
              <a:gd name="T66" fmla="*/ 0 w 264"/>
              <a:gd name="T67" fmla="*/ 2147483647 h 289"/>
              <a:gd name="T68" fmla="*/ 2147483647 w 264"/>
              <a:gd name="T69" fmla="*/ 2147483647 h 28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4"/>
              <a:gd name="T106" fmla="*/ 0 h 289"/>
              <a:gd name="T107" fmla="*/ 264 w 264"/>
              <a:gd name="T108" fmla="*/ 289 h 28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4" h="289">
                <a:moveTo>
                  <a:pt x="6" y="247"/>
                </a:moveTo>
                <a:lnTo>
                  <a:pt x="42" y="235"/>
                </a:lnTo>
                <a:lnTo>
                  <a:pt x="66" y="235"/>
                </a:lnTo>
                <a:lnTo>
                  <a:pt x="108" y="199"/>
                </a:lnTo>
                <a:lnTo>
                  <a:pt x="138" y="187"/>
                </a:lnTo>
                <a:lnTo>
                  <a:pt x="144" y="157"/>
                </a:lnTo>
                <a:lnTo>
                  <a:pt x="156" y="109"/>
                </a:lnTo>
                <a:lnTo>
                  <a:pt x="156" y="72"/>
                </a:lnTo>
                <a:lnTo>
                  <a:pt x="174" y="48"/>
                </a:lnTo>
                <a:lnTo>
                  <a:pt x="174" y="18"/>
                </a:lnTo>
                <a:lnTo>
                  <a:pt x="186" y="0"/>
                </a:lnTo>
                <a:lnTo>
                  <a:pt x="210" y="18"/>
                </a:lnTo>
                <a:lnTo>
                  <a:pt x="246" y="30"/>
                </a:lnTo>
                <a:lnTo>
                  <a:pt x="264" y="30"/>
                </a:lnTo>
                <a:lnTo>
                  <a:pt x="240" y="54"/>
                </a:lnTo>
                <a:lnTo>
                  <a:pt x="222" y="66"/>
                </a:lnTo>
                <a:lnTo>
                  <a:pt x="210" y="85"/>
                </a:lnTo>
                <a:lnTo>
                  <a:pt x="180" y="60"/>
                </a:lnTo>
                <a:lnTo>
                  <a:pt x="162" y="97"/>
                </a:lnTo>
                <a:lnTo>
                  <a:pt x="186" y="139"/>
                </a:lnTo>
                <a:lnTo>
                  <a:pt x="168" y="169"/>
                </a:lnTo>
                <a:lnTo>
                  <a:pt x="162" y="193"/>
                </a:lnTo>
                <a:lnTo>
                  <a:pt x="162" y="235"/>
                </a:lnTo>
                <a:lnTo>
                  <a:pt x="150" y="247"/>
                </a:lnTo>
                <a:lnTo>
                  <a:pt x="138" y="241"/>
                </a:lnTo>
                <a:lnTo>
                  <a:pt x="126" y="247"/>
                </a:lnTo>
                <a:lnTo>
                  <a:pt x="102" y="247"/>
                </a:lnTo>
                <a:lnTo>
                  <a:pt x="90" y="247"/>
                </a:lnTo>
                <a:lnTo>
                  <a:pt x="66" y="271"/>
                </a:lnTo>
                <a:lnTo>
                  <a:pt x="60" y="259"/>
                </a:lnTo>
                <a:lnTo>
                  <a:pt x="48" y="265"/>
                </a:lnTo>
                <a:lnTo>
                  <a:pt x="36" y="271"/>
                </a:lnTo>
                <a:lnTo>
                  <a:pt x="12" y="289"/>
                </a:lnTo>
                <a:lnTo>
                  <a:pt x="0" y="259"/>
                </a:lnTo>
                <a:lnTo>
                  <a:pt x="6" y="247"/>
                </a:lnTo>
                <a:close/>
              </a:path>
            </a:pathLst>
          </a:custGeom>
          <a:solidFill>
            <a:schemeClr val="bg1"/>
          </a:solidFill>
          <a:ln w="9525">
            <a:solidFill>
              <a:schemeClr val="bg2"/>
            </a:solidFill>
            <a:round/>
            <a:headEnd/>
            <a:tailEnd/>
          </a:ln>
        </p:spPr>
        <p:txBody>
          <a:bodyPr/>
          <a:lstStyle/>
          <a:p>
            <a:endParaRPr lang="el-GR"/>
          </a:p>
        </p:txBody>
      </p:sp>
      <p:sp>
        <p:nvSpPr>
          <p:cNvPr id="14526" name="Freeform 265"/>
          <p:cNvSpPr>
            <a:spLocks/>
          </p:cNvSpPr>
          <p:nvPr/>
        </p:nvSpPr>
        <p:spPr bwMode="auto">
          <a:xfrm>
            <a:off x="8029575" y="3063875"/>
            <a:ext cx="61913" cy="306388"/>
          </a:xfrm>
          <a:custGeom>
            <a:avLst/>
            <a:gdLst>
              <a:gd name="T0" fmla="*/ 2147483647 w 48"/>
              <a:gd name="T1" fmla="*/ 2147483647 h 234"/>
              <a:gd name="T2" fmla="*/ 2147483647 w 48"/>
              <a:gd name="T3" fmla="*/ 2147483647 h 234"/>
              <a:gd name="T4" fmla="*/ 2147483647 w 48"/>
              <a:gd name="T5" fmla="*/ 2147483647 h 234"/>
              <a:gd name="T6" fmla="*/ 0 w 48"/>
              <a:gd name="T7" fmla="*/ 2147483647 h 234"/>
              <a:gd name="T8" fmla="*/ 2147483647 w 48"/>
              <a:gd name="T9" fmla="*/ 2147483647 h 234"/>
              <a:gd name="T10" fmla="*/ 2147483647 w 48"/>
              <a:gd name="T11" fmla="*/ 0 h 234"/>
              <a:gd name="T12" fmla="*/ 2147483647 w 48"/>
              <a:gd name="T13" fmla="*/ 2147483647 h 234"/>
              <a:gd name="T14" fmla="*/ 2147483647 w 48"/>
              <a:gd name="T15" fmla="*/ 2147483647 h 234"/>
              <a:gd name="T16" fmla="*/ 2147483647 w 48"/>
              <a:gd name="T17" fmla="*/ 2147483647 h 234"/>
              <a:gd name="T18" fmla="*/ 2147483647 w 48"/>
              <a:gd name="T19" fmla="*/ 2147483647 h 234"/>
              <a:gd name="T20" fmla="*/ 2147483647 w 48"/>
              <a:gd name="T21" fmla="*/ 2147483647 h 234"/>
              <a:gd name="T22" fmla="*/ 2147483647 w 48"/>
              <a:gd name="T23" fmla="*/ 2147483647 h 234"/>
              <a:gd name="T24" fmla="*/ 2147483647 w 48"/>
              <a:gd name="T25" fmla="*/ 2147483647 h 234"/>
              <a:gd name="T26" fmla="*/ 2147483647 w 48"/>
              <a:gd name="T27" fmla="*/ 2147483647 h 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8"/>
              <a:gd name="T43" fmla="*/ 0 h 234"/>
              <a:gd name="T44" fmla="*/ 48 w 48"/>
              <a:gd name="T45" fmla="*/ 234 h 23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8" h="234">
                <a:moveTo>
                  <a:pt x="12" y="222"/>
                </a:moveTo>
                <a:lnTo>
                  <a:pt x="12" y="180"/>
                </a:lnTo>
                <a:lnTo>
                  <a:pt x="6" y="90"/>
                </a:lnTo>
                <a:lnTo>
                  <a:pt x="0" y="66"/>
                </a:lnTo>
                <a:lnTo>
                  <a:pt x="6" y="30"/>
                </a:lnTo>
                <a:lnTo>
                  <a:pt x="12" y="0"/>
                </a:lnTo>
                <a:lnTo>
                  <a:pt x="24" y="36"/>
                </a:lnTo>
                <a:lnTo>
                  <a:pt x="24" y="60"/>
                </a:lnTo>
                <a:lnTo>
                  <a:pt x="48" y="156"/>
                </a:lnTo>
                <a:lnTo>
                  <a:pt x="30" y="144"/>
                </a:lnTo>
                <a:lnTo>
                  <a:pt x="24" y="168"/>
                </a:lnTo>
                <a:lnTo>
                  <a:pt x="24" y="198"/>
                </a:lnTo>
                <a:lnTo>
                  <a:pt x="42" y="234"/>
                </a:lnTo>
                <a:lnTo>
                  <a:pt x="12" y="222"/>
                </a:lnTo>
                <a:close/>
              </a:path>
            </a:pathLst>
          </a:custGeom>
          <a:solidFill>
            <a:schemeClr val="bg1"/>
          </a:solidFill>
          <a:ln w="9525">
            <a:solidFill>
              <a:schemeClr val="bg2"/>
            </a:solidFill>
            <a:round/>
            <a:headEnd/>
            <a:tailEnd/>
          </a:ln>
        </p:spPr>
        <p:txBody>
          <a:bodyPr/>
          <a:lstStyle/>
          <a:p>
            <a:endParaRPr lang="el-GR"/>
          </a:p>
        </p:txBody>
      </p:sp>
      <p:sp>
        <p:nvSpPr>
          <p:cNvPr id="14527" name="Freeform 272"/>
          <p:cNvSpPr>
            <a:spLocks/>
          </p:cNvSpPr>
          <p:nvPr/>
        </p:nvSpPr>
        <p:spPr bwMode="auto">
          <a:xfrm>
            <a:off x="7478713" y="4189413"/>
            <a:ext cx="141287" cy="195262"/>
          </a:xfrm>
          <a:custGeom>
            <a:avLst/>
            <a:gdLst>
              <a:gd name="T0" fmla="*/ 2147483647 w 108"/>
              <a:gd name="T1" fmla="*/ 2147483647 h 151"/>
              <a:gd name="T2" fmla="*/ 0 w 108"/>
              <a:gd name="T3" fmla="*/ 2147483647 h 151"/>
              <a:gd name="T4" fmla="*/ 2147483647 w 108"/>
              <a:gd name="T5" fmla="*/ 2147483647 h 151"/>
              <a:gd name="T6" fmla="*/ 2147483647 w 108"/>
              <a:gd name="T7" fmla="*/ 2147483647 h 151"/>
              <a:gd name="T8" fmla="*/ 2147483647 w 108"/>
              <a:gd name="T9" fmla="*/ 2147483647 h 151"/>
              <a:gd name="T10" fmla="*/ 2147483647 w 108"/>
              <a:gd name="T11" fmla="*/ 2147483647 h 151"/>
              <a:gd name="T12" fmla="*/ 2147483647 w 108"/>
              <a:gd name="T13" fmla="*/ 2147483647 h 151"/>
              <a:gd name="T14" fmla="*/ 2147483647 w 108"/>
              <a:gd name="T15" fmla="*/ 2147483647 h 151"/>
              <a:gd name="T16" fmla="*/ 2147483647 w 108"/>
              <a:gd name="T17" fmla="*/ 2147483647 h 151"/>
              <a:gd name="T18" fmla="*/ 2147483647 w 108"/>
              <a:gd name="T19" fmla="*/ 2147483647 h 151"/>
              <a:gd name="T20" fmla="*/ 2147483647 w 108"/>
              <a:gd name="T21" fmla="*/ 2147483647 h 151"/>
              <a:gd name="T22" fmla="*/ 2147483647 w 108"/>
              <a:gd name="T23" fmla="*/ 2147483647 h 151"/>
              <a:gd name="T24" fmla="*/ 2147483647 w 108"/>
              <a:gd name="T25" fmla="*/ 2147483647 h 151"/>
              <a:gd name="T26" fmla="*/ 2147483647 w 108"/>
              <a:gd name="T27" fmla="*/ 0 h 151"/>
              <a:gd name="T28" fmla="*/ 2147483647 w 108"/>
              <a:gd name="T29" fmla="*/ 2147483647 h 1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8"/>
              <a:gd name="T46" fmla="*/ 0 h 151"/>
              <a:gd name="T47" fmla="*/ 108 w 108"/>
              <a:gd name="T48" fmla="*/ 151 h 1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8" h="151">
                <a:moveTo>
                  <a:pt x="12" y="18"/>
                </a:moveTo>
                <a:lnTo>
                  <a:pt x="0" y="42"/>
                </a:lnTo>
                <a:lnTo>
                  <a:pt x="6" y="72"/>
                </a:lnTo>
                <a:lnTo>
                  <a:pt x="18" y="85"/>
                </a:lnTo>
                <a:lnTo>
                  <a:pt x="36" y="91"/>
                </a:lnTo>
                <a:lnTo>
                  <a:pt x="72" y="109"/>
                </a:lnTo>
                <a:lnTo>
                  <a:pt x="78" y="139"/>
                </a:lnTo>
                <a:lnTo>
                  <a:pt x="108" y="151"/>
                </a:lnTo>
                <a:lnTo>
                  <a:pt x="102" y="127"/>
                </a:lnTo>
                <a:lnTo>
                  <a:pt x="78" y="91"/>
                </a:lnTo>
                <a:lnTo>
                  <a:pt x="42" y="66"/>
                </a:lnTo>
                <a:lnTo>
                  <a:pt x="48" y="48"/>
                </a:lnTo>
                <a:lnTo>
                  <a:pt x="54" y="12"/>
                </a:lnTo>
                <a:lnTo>
                  <a:pt x="30" y="0"/>
                </a:lnTo>
                <a:lnTo>
                  <a:pt x="12" y="18"/>
                </a:lnTo>
                <a:close/>
              </a:path>
            </a:pathLst>
          </a:custGeom>
          <a:solidFill>
            <a:schemeClr val="bg1"/>
          </a:solidFill>
          <a:ln w="9525">
            <a:solidFill>
              <a:schemeClr val="bg2"/>
            </a:solidFill>
            <a:round/>
            <a:headEnd/>
            <a:tailEnd/>
          </a:ln>
        </p:spPr>
        <p:txBody>
          <a:bodyPr/>
          <a:lstStyle/>
          <a:p>
            <a:endParaRPr lang="el-GR"/>
          </a:p>
        </p:txBody>
      </p:sp>
      <p:sp>
        <p:nvSpPr>
          <p:cNvPr id="14528" name="Freeform 273"/>
          <p:cNvSpPr>
            <a:spLocks/>
          </p:cNvSpPr>
          <p:nvPr/>
        </p:nvSpPr>
        <p:spPr bwMode="auto">
          <a:xfrm>
            <a:off x="7535863" y="4416425"/>
            <a:ext cx="115887" cy="92075"/>
          </a:xfrm>
          <a:custGeom>
            <a:avLst/>
            <a:gdLst>
              <a:gd name="T0" fmla="*/ 0 w 90"/>
              <a:gd name="T1" fmla="*/ 2147483647 h 72"/>
              <a:gd name="T2" fmla="*/ 2147483647 w 90"/>
              <a:gd name="T3" fmla="*/ 2147483647 h 72"/>
              <a:gd name="T4" fmla="*/ 2147483647 w 90"/>
              <a:gd name="T5" fmla="*/ 2147483647 h 72"/>
              <a:gd name="T6" fmla="*/ 2147483647 w 90"/>
              <a:gd name="T7" fmla="*/ 0 h 72"/>
              <a:gd name="T8" fmla="*/ 2147483647 w 90"/>
              <a:gd name="T9" fmla="*/ 2147483647 h 72"/>
              <a:gd name="T10" fmla="*/ 2147483647 w 90"/>
              <a:gd name="T11" fmla="*/ 2147483647 h 72"/>
              <a:gd name="T12" fmla="*/ 2147483647 w 90"/>
              <a:gd name="T13" fmla="*/ 2147483647 h 72"/>
              <a:gd name="T14" fmla="*/ 2147483647 w 90"/>
              <a:gd name="T15" fmla="*/ 2147483647 h 72"/>
              <a:gd name="T16" fmla="*/ 2147483647 w 90"/>
              <a:gd name="T17" fmla="*/ 2147483647 h 72"/>
              <a:gd name="T18" fmla="*/ 0 w 90"/>
              <a:gd name="T19" fmla="*/ 2147483647 h 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
              <a:gd name="T31" fmla="*/ 0 h 72"/>
              <a:gd name="T32" fmla="*/ 90 w 90"/>
              <a:gd name="T33" fmla="*/ 72 h 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 h="72">
                <a:moveTo>
                  <a:pt x="0" y="54"/>
                </a:moveTo>
                <a:lnTo>
                  <a:pt x="18" y="24"/>
                </a:lnTo>
                <a:lnTo>
                  <a:pt x="42" y="24"/>
                </a:lnTo>
                <a:lnTo>
                  <a:pt x="60" y="0"/>
                </a:lnTo>
                <a:lnTo>
                  <a:pt x="90" y="24"/>
                </a:lnTo>
                <a:lnTo>
                  <a:pt x="90" y="72"/>
                </a:lnTo>
                <a:lnTo>
                  <a:pt x="60" y="60"/>
                </a:lnTo>
                <a:lnTo>
                  <a:pt x="42" y="60"/>
                </a:lnTo>
                <a:lnTo>
                  <a:pt x="24" y="48"/>
                </a:lnTo>
                <a:lnTo>
                  <a:pt x="0" y="54"/>
                </a:lnTo>
                <a:close/>
              </a:path>
            </a:pathLst>
          </a:custGeom>
          <a:solidFill>
            <a:schemeClr val="bg1"/>
          </a:solidFill>
          <a:ln w="9525">
            <a:solidFill>
              <a:schemeClr val="bg2"/>
            </a:solidFill>
            <a:round/>
            <a:headEnd/>
            <a:tailEnd/>
          </a:ln>
        </p:spPr>
        <p:txBody>
          <a:bodyPr/>
          <a:lstStyle/>
          <a:p>
            <a:endParaRPr lang="el-GR"/>
          </a:p>
        </p:txBody>
      </p:sp>
      <p:sp>
        <p:nvSpPr>
          <p:cNvPr id="14529" name="Freeform 298"/>
          <p:cNvSpPr>
            <a:spLocks/>
          </p:cNvSpPr>
          <p:nvPr/>
        </p:nvSpPr>
        <p:spPr bwMode="auto">
          <a:xfrm>
            <a:off x="6678613" y="3992563"/>
            <a:ext cx="119062" cy="101600"/>
          </a:xfrm>
          <a:custGeom>
            <a:avLst/>
            <a:gdLst>
              <a:gd name="T0" fmla="*/ 2147483647 w 90"/>
              <a:gd name="T1" fmla="*/ 2147483647 h 78"/>
              <a:gd name="T2" fmla="*/ 2147483647 w 90"/>
              <a:gd name="T3" fmla="*/ 2147483647 h 78"/>
              <a:gd name="T4" fmla="*/ 2147483647 w 90"/>
              <a:gd name="T5" fmla="*/ 2147483647 h 78"/>
              <a:gd name="T6" fmla="*/ 2147483647 w 90"/>
              <a:gd name="T7" fmla="*/ 2147483647 h 78"/>
              <a:gd name="T8" fmla="*/ 2147483647 w 90"/>
              <a:gd name="T9" fmla="*/ 0 h 78"/>
              <a:gd name="T10" fmla="*/ 2147483647 w 90"/>
              <a:gd name="T11" fmla="*/ 0 h 78"/>
              <a:gd name="T12" fmla="*/ 2147483647 w 90"/>
              <a:gd name="T13" fmla="*/ 2147483647 h 78"/>
              <a:gd name="T14" fmla="*/ 0 w 90"/>
              <a:gd name="T15" fmla="*/ 2147483647 h 78"/>
              <a:gd name="T16" fmla="*/ 2147483647 w 90"/>
              <a:gd name="T17" fmla="*/ 2147483647 h 78"/>
              <a:gd name="T18" fmla="*/ 2147483647 w 90"/>
              <a:gd name="T19" fmla="*/ 2147483647 h 78"/>
              <a:gd name="T20" fmla="*/ 2147483647 w 90"/>
              <a:gd name="T21" fmla="*/ 2147483647 h 78"/>
              <a:gd name="T22" fmla="*/ 2147483647 w 90"/>
              <a:gd name="T23" fmla="*/ 2147483647 h 78"/>
              <a:gd name="T24" fmla="*/ 2147483647 w 90"/>
              <a:gd name="T25" fmla="*/ 2147483647 h 78"/>
              <a:gd name="T26" fmla="*/ 2147483647 w 90"/>
              <a:gd name="T27" fmla="*/ 2147483647 h 78"/>
              <a:gd name="T28" fmla="*/ 2147483647 w 90"/>
              <a:gd name="T29" fmla="*/ 2147483647 h 7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
              <a:gd name="T46" fmla="*/ 0 h 78"/>
              <a:gd name="T47" fmla="*/ 90 w 90"/>
              <a:gd name="T48" fmla="*/ 78 h 7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 h="78">
                <a:moveTo>
                  <a:pt x="72" y="42"/>
                </a:moveTo>
                <a:lnTo>
                  <a:pt x="78" y="30"/>
                </a:lnTo>
                <a:lnTo>
                  <a:pt x="84" y="18"/>
                </a:lnTo>
                <a:lnTo>
                  <a:pt x="48" y="12"/>
                </a:lnTo>
                <a:lnTo>
                  <a:pt x="30" y="0"/>
                </a:lnTo>
                <a:lnTo>
                  <a:pt x="12" y="0"/>
                </a:lnTo>
                <a:lnTo>
                  <a:pt x="6" y="12"/>
                </a:lnTo>
                <a:lnTo>
                  <a:pt x="0" y="18"/>
                </a:lnTo>
                <a:lnTo>
                  <a:pt x="6" y="30"/>
                </a:lnTo>
                <a:lnTo>
                  <a:pt x="18" y="78"/>
                </a:lnTo>
                <a:lnTo>
                  <a:pt x="54" y="72"/>
                </a:lnTo>
                <a:lnTo>
                  <a:pt x="78" y="66"/>
                </a:lnTo>
                <a:lnTo>
                  <a:pt x="84" y="72"/>
                </a:lnTo>
                <a:lnTo>
                  <a:pt x="90" y="48"/>
                </a:lnTo>
                <a:lnTo>
                  <a:pt x="72" y="42"/>
                </a:lnTo>
                <a:close/>
              </a:path>
            </a:pathLst>
          </a:custGeom>
          <a:solidFill>
            <a:schemeClr val="bg1"/>
          </a:solidFill>
          <a:ln w="9525">
            <a:solidFill>
              <a:schemeClr val="bg2"/>
            </a:solidFill>
            <a:round/>
            <a:headEnd/>
            <a:tailEnd/>
          </a:ln>
        </p:spPr>
        <p:txBody>
          <a:bodyPr/>
          <a:lstStyle/>
          <a:p>
            <a:endParaRPr lang="el-GR"/>
          </a:p>
        </p:txBody>
      </p:sp>
      <p:sp>
        <p:nvSpPr>
          <p:cNvPr id="14530" name="Freeform 329"/>
          <p:cNvSpPr>
            <a:spLocks/>
          </p:cNvSpPr>
          <p:nvPr/>
        </p:nvSpPr>
        <p:spPr bwMode="auto">
          <a:xfrm>
            <a:off x="6992938" y="4103688"/>
            <a:ext cx="179387" cy="288925"/>
          </a:xfrm>
          <a:custGeom>
            <a:avLst/>
            <a:gdLst>
              <a:gd name="T0" fmla="*/ 2147483647 w 138"/>
              <a:gd name="T1" fmla="*/ 2147483647 h 223"/>
              <a:gd name="T2" fmla="*/ 2147483647 w 138"/>
              <a:gd name="T3" fmla="*/ 2147483647 h 223"/>
              <a:gd name="T4" fmla="*/ 2147483647 w 138"/>
              <a:gd name="T5" fmla="*/ 2147483647 h 223"/>
              <a:gd name="T6" fmla="*/ 2147483647 w 138"/>
              <a:gd name="T7" fmla="*/ 2147483647 h 223"/>
              <a:gd name="T8" fmla="*/ 2147483647 w 138"/>
              <a:gd name="T9" fmla="*/ 2147483647 h 223"/>
              <a:gd name="T10" fmla="*/ 2147483647 w 138"/>
              <a:gd name="T11" fmla="*/ 2147483647 h 223"/>
              <a:gd name="T12" fmla="*/ 2147483647 w 138"/>
              <a:gd name="T13" fmla="*/ 2147483647 h 223"/>
              <a:gd name="T14" fmla="*/ 2147483647 w 138"/>
              <a:gd name="T15" fmla="*/ 2147483647 h 223"/>
              <a:gd name="T16" fmla="*/ 2147483647 w 138"/>
              <a:gd name="T17" fmla="*/ 2147483647 h 223"/>
              <a:gd name="T18" fmla="*/ 2147483647 w 138"/>
              <a:gd name="T19" fmla="*/ 2147483647 h 223"/>
              <a:gd name="T20" fmla="*/ 2147483647 w 138"/>
              <a:gd name="T21" fmla="*/ 2147483647 h 223"/>
              <a:gd name="T22" fmla="*/ 2147483647 w 138"/>
              <a:gd name="T23" fmla="*/ 0 h 223"/>
              <a:gd name="T24" fmla="*/ 2147483647 w 138"/>
              <a:gd name="T25" fmla="*/ 0 h 223"/>
              <a:gd name="T26" fmla="*/ 2147483647 w 138"/>
              <a:gd name="T27" fmla="*/ 2147483647 h 223"/>
              <a:gd name="T28" fmla="*/ 0 w 138"/>
              <a:gd name="T29" fmla="*/ 2147483647 h 223"/>
              <a:gd name="T30" fmla="*/ 0 w 138"/>
              <a:gd name="T31" fmla="*/ 2147483647 h 223"/>
              <a:gd name="T32" fmla="*/ 2147483647 w 138"/>
              <a:gd name="T33" fmla="*/ 2147483647 h 223"/>
              <a:gd name="T34" fmla="*/ 2147483647 w 138"/>
              <a:gd name="T35" fmla="*/ 2147483647 h 223"/>
              <a:gd name="T36" fmla="*/ 2147483647 w 138"/>
              <a:gd name="T37" fmla="*/ 2147483647 h 223"/>
              <a:gd name="T38" fmla="*/ 2147483647 w 138"/>
              <a:gd name="T39" fmla="*/ 2147483647 h 223"/>
              <a:gd name="T40" fmla="*/ 2147483647 w 138"/>
              <a:gd name="T41" fmla="*/ 2147483647 h 223"/>
              <a:gd name="T42" fmla="*/ 2147483647 w 138"/>
              <a:gd name="T43" fmla="*/ 2147483647 h 223"/>
              <a:gd name="T44" fmla="*/ 2147483647 w 138"/>
              <a:gd name="T45" fmla="*/ 2147483647 h 223"/>
              <a:gd name="T46" fmla="*/ 2147483647 w 138"/>
              <a:gd name="T47" fmla="*/ 2147483647 h 223"/>
              <a:gd name="T48" fmla="*/ 2147483647 w 138"/>
              <a:gd name="T49" fmla="*/ 2147483647 h 223"/>
              <a:gd name="T50" fmla="*/ 2147483647 w 138"/>
              <a:gd name="T51" fmla="*/ 2147483647 h 223"/>
              <a:gd name="T52" fmla="*/ 2147483647 w 138"/>
              <a:gd name="T53" fmla="*/ 2147483647 h 223"/>
              <a:gd name="T54" fmla="*/ 2147483647 w 138"/>
              <a:gd name="T55" fmla="*/ 2147483647 h 223"/>
              <a:gd name="T56" fmla="*/ 2147483647 w 138"/>
              <a:gd name="T57" fmla="*/ 2147483647 h 22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8"/>
              <a:gd name="T88" fmla="*/ 0 h 223"/>
              <a:gd name="T89" fmla="*/ 138 w 138"/>
              <a:gd name="T90" fmla="*/ 223 h 22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8" h="223">
                <a:moveTo>
                  <a:pt x="102" y="205"/>
                </a:moveTo>
                <a:lnTo>
                  <a:pt x="120" y="199"/>
                </a:lnTo>
                <a:lnTo>
                  <a:pt x="138" y="187"/>
                </a:lnTo>
                <a:lnTo>
                  <a:pt x="138" y="151"/>
                </a:lnTo>
                <a:lnTo>
                  <a:pt x="138" y="120"/>
                </a:lnTo>
                <a:lnTo>
                  <a:pt x="120" y="102"/>
                </a:lnTo>
                <a:lnTo>
                  <a:pt x="96" y="72"/>
                </a:lnTo>
                <a:lnTo>
                  <a:pt x="78" y="48"/>
                </a:lnTo>
                <a:lnTo>
                  <a:pt x="84" y="36"/>
                </a:lnTo>
                <a:lnTo>
                  <a:pt x="78" y="24"/>
                </a:lnTo>
                <a:lnTo>
                  <a:pt x="60" y="18"/>
                </a:lnTo>
                <a:lnTo>
                  <a:pt x="48" y="0"/>
                </a:lnTo>
                <a:lnTo>
                  <a:pt x="42" y="0"/>
                </a:lnTo>
                <a:lnTo>
                  <a:pt x="12" y="6"/>
                </a:lnTo>
                <a:lnTo>
                  <a:pt x="0" y="24"/>
                </a:lnTo>
                <a:lnTo>
                  <a:pt x="6" y="36"/>
                </a:lnTo>
                <a:lnTo>
                  <a:pt x="12" y="72"/>
                </a:lnTo>
                <a:lnTo>
                  <a:pt x="54" y="72"/>
                </a:lnTo>
                <a:lnTo>
                  <a:pt x="72" y="78"/>
                </a:lnTo>
                <a:lnTo>
                  <a:pt x="102" y="126"/>
                </a:lnTo>
                <a:lnTo>
                  <a:pt x="96" y="145"/>
                </a:lnTo>
                <a:lnTo>
                  <a:pt x="60" y="151"/>
                </a:lnTo>
                <a:lnTo>
                  <a:pt x="42" y="163"/>
                </a:lnTo>
                <a:lnTo>
                  <a:pt x="42" y="187"/>
                </a:lnTo>
                <a:lnTo>
                  <a:pt x="72" y="217"/>
                </a:lnTo>
                <a:lnTo>
                  <a:pt x="84" y="223"/>
                </a:lnTo>
                <a:lnTo>
                  <a:pt x="96" y="217"/>
                </a:lnTo>
                <a:lnTo>
                  <a:pt x="102" y="205"/>
                </a:lnTo>
                <a:close/>
              </a:path>
            </a:pathLst>
          </a:custGeom>
          <a:solidFill>
            <a:schemeClr val="bg1"/>
          </a:solidFill>
          <a:ln w="9525">
            <a:solidFill>
              <a:schemeClr val="bg2"/>
            </a:solidFill>
            <a:round/>
            <a:headEnd/>
            <a:tailEnd/>
          </a:ln>
        </p:spPr>
        <p:txBody>
          <a:bodyPr/>
          <a:lstStyle/>
          <a:p>
            <a:endParaRPr lang="el-GR"/>
          </a:p>
        </p:txBody>
      </p:sp>
      <p:sp>
        <p:nvSpPr>
          <p:cNvPr id="14531" name="Freeform 330"/>
          <p:cNvSpPr>
            <a:spLocks/>
          </p:cNvSpPr>
          <p:nvPr/>
        </p:nvSpPr>
        <p:spPr bwMode="auto">
          <a:xfrm>
            <a:off x="7048500" y="4070350"/>
            <a:ext cx="180975" cy="355600"/>
          </a:xfrm>
          <a:custGeom>
            <a:avLst/>
            <a:gdLst>
              <a:gd name="T0" fmla="*/ 2147483647 w 138"/>
              <a:gd name="T1" fmla="*/ 0 h 271"/>
              <a:gd name="T2" fmla="*/ 2147483647 w 138"/>
              <a:gd name="T3" fmla="*/ 0 h 271"/>
              <a:gd name="T4" fmla="*/ 0 w 138"/>
              <a:gd name="T5" fmla="*/ 2147483647 h 271"/>
              <a:gd name="T6" fmla="*/ 2147483647 w 138"/>
              <a:gd name="T7" fmla="*/ 2147483647 h 271"/>
              <a:gd name="T8" fmla="*/ 2147483647 w 138"/>
              <a:gd name="T9" fmla="*/ 2147483647 h 271"/>
              <a:gd name="T10" fmla="*/ 2147483647 w 138"/>
              <a:gd name="T11" fmla="*/ 2147483647 h 271"/>
              <a:gd name="T12" fmla="*/ 2147483647 w 138"/>
              <a:gd name="T13" fmla="*/ 2147483647 h 271"/>
              <a:gd name="T14" fmla="*/ 2147483647 w 138"/>
              <a:gd name="T15" fmla="*/ 2147483647 h 271"/>
              <a:gd name="T16" fmla="*/ 2147483647 w 138"/>
              <a:gd name="T17" fmla="*/ 2147483647 h 271"/>
              <a:gd name="T18" fmla="*/ 2147483647 w 138"/>
              <a:gd name="T19" fmla="*/ 2147483647 h 271"/>
              <a:gd name="T20" fmla="*/ 2147483647 w 138"/>
              <a:gd name="T21" fmla="*/ 2147483647 h 271"/>
              <a:gd name="T22" fmla="*/ 2147483647 w 138"/>
              <a:gd name="T23" fmla="*/ 2147483647 h 271"/>
              <a:gd name="T24" fmla="*/ 2147483647 w 138"/>
              <a:gd name="T25" fmla="*/ 2147483647 h 271"/>
              <a:gd name="T26" fmla="*/ 2147483647 w 138"/>
              <a:gd name="T27" fmla="*/ 2147483647 h 271"/>
              <a:gd name="T28" fmla="*/ 2147483647 w 138"/>
              <a:gd name="T29" fmla="*/ 2147483647 h 271"/>
              <a:gd name="T30" fmla="*/ 2147483647 w 138"/>
              <a:gd name="T31" fmla="*/ 2147483647 h 271"/>
              <a:gd name="T32" fmla="*/ 2147483647 w 138"/>
              <a:gd name="T33" fmla="*/ 2147483647 h 271"/>
              <a:gd name="T34" fmla="*/ 2147483647 w 138"/>
              <a:gd name="T35" fmla="*/ 2147483647 h 271"/>
              <a:gd name="T36" fmla="*/ 2147483647 w 138"/>
              <a:gd name="T37" fmla="*/ 2147483647 h 271"/>
              <a:gd name="T38" fmla="*/ 2147483647 w 138"/>
              <a:gd name="T39" fmla="*/ 2147483647 h 271"/>
              <a:gd name="T40" fmla="*/ 2147483647 w 138"/>
              <a:gd name="T41" fmla="*/ 2147483647 h 271"/>
              <a:gd name="T42" fmla="*/ 2147483647 w 138"/>
              <a:gd name="T43" fmla="*/ 2147483647 h 271"/>
              <a:gd name="T44" fmla="*/ 2147483647 w 138"/>
              <a:gd name="T45" fmla="*/ 2147483647 h 271"/>
              <a:gd name="T46" fmla="*/ 2147483647 w 138"/>
              <a:gd name="T47" fmla="*/ 2147483647 h 271"/>
              <a:gd name="T48" fmla="*/ 2147483647 w 138"/>
              <a:gd name="T49" fmla="*/ 2147483647 h 271"/>
              <a:gd name="T50" fmla="*/ 2147483647 w 138"/>
              <a:gd name="T51" fmla="*/ 2147483647 h 271"/>
              <a:gd name="T52" fmla="*/ 2147483647 w 138"/>
              <a:gd name="T53" fmla="*/ 2147483647 h 271"/>
              <a:gd name="T54" fmla="*/ 2147483647 w 138"/>
              <a:gd name="T55" fmla="*/ 2147483647 h 271"/>
              <a:gd name="T56" fmla="*/ 2147483647 w 138"/>
              <a:gd name="T57" fmla="*/ 0 h 2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38"/>
              <a:gd name="T88" fmla="*/ 0 h 271"/>
              <a:gd name="T89" fmla="*/ 138 w 138"/>
              <a:gd name="T90" fmla="*/ 271 h 27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38" h="271">
                <a:moveTo>
                  <a:pt x="66" y="0"/>
                </a:moveTo>
                <a:lnTo>
                  <a:pt x="6" y="0"/>
                </a:lnTo>
                <a:lnTo>
                  <a:pt x="0" y="24"/>
                </a:lnTo>
                <a:lnTo>
                  <a:pt x="6" y="24"/>
                </a:lnTo>
                <a:lnTo>
                  <a:pt x="18" y="42"/>
                </a:lnTo>
                <a:lnTo>
                  <a:pt x="36" y="48"/>
                </a:lnTo>
                <a:lnTo>
                  <a:pt x="42" y="60"/>
                </a:lnTo>
                <a:lnTo>
                  <a:pt x="36" y="72"/>
                </a:lnTo>
                <a:lnTo>
                  <a:pt x="54" y="96"/>
                </a:lnTo>
                <a:lnTo>
                  <a:pt x="78" y="126"/>
                </a:lnTo>
                <a:lnTo>
                  <a:pt x="96" y="144"/>
                </a:lnTo>
                <a:lnTo>
                  <a:pt x="96" y="175"/>
                </a:lnTo>
                <a:lnTo>
                  <a:pt x="96" y="211"/>
                </a:lnTo>
                <a:lnTo>
                  <a:pt x="78" y="223"/>
                </a:lnTo>
                <a:lnTo>
                  <a:pt x="60" y="229"/>
                </a:lnTo>
                <a:lnTo>
                  <a:pt x="54" y="241"/>
                </a:lnTo>
                <a:lnTo>
                  <a:pt x="42" y="247"/>
                </a:lnTo>
                <a:lnTo>
                  <a:pt x="48" y="253"/>
                </a:lnTo>
                <a:lnTo>
                  <a:pt x="66" y="271"/>
                </a:lnTo>
                <a:lnTo>
                  <a:pt x="108" y="241"/>
                </a:lnTo>
                <a:lnTo>
                  <a:pt x="138" y="211"/>
                </a:lnTo>
                <a:lnTo>
                  <a:pt x="114" y="132"/>
                </a:lnTo>
                <a:lnTo>
                  <a:pt x="102" y="114"/>
                </a:lnTo>
                <a:lnTo>
                  <a:pt x="78" y="84"/>
                </a:lnTo>
                <a:lnTo>
                  <a:pt x="66" y="60"/>
                </a:lnTo>
                <a:lnTo>
                  <a:pt x="78" y="48"/>
                </a:lnTo>
                <a:lnTo>
                  <a:pt x="96" y="36"/>
                </a:lnTo>
                <a:lnTo>
                  <a:pt x="90" y="18"/>
                </a:lnTo>
                <a:lnTo>
                  <a:pt x="66" y="0"/>
                </a:lnTo>
                <a:close/>
              </a:path>
            </a:pathLst>
          </a:custGeom>
          <a:solidFill>
            <a:schemeClr val="bg1"/>
          </a:solidFill>
          <a:ln w="9525">
            <a:solidFill>
              <a:schemeClr val="bg2"/>
            </a:solidFill>
            <a:round/>
            <a:headEnd/>
            <a:tailEnd/>
          </a:ln>
        </p:spPr>
        <p:txBody>
          <a:bodyPr/>
          <a:lstStyle/>
          <a:p>
            <a:endParaRPr lang="el-GR"/>
          </a:p>
        </p:txBody>
      </p:sp>
      <p:sp>
        <p:nvSpPr>
          <p:cNvPr id="14532" name="Freeform 331"/>
          <p:cNvSpPr>
            <a:spLocks/>
          </p:cNvSpPr>
          <p:nvPr/>
        </p:nvSpPr>
        <p:spPr bwMode="auto">
          <a:xfrm>
            <a:off x="6489700" y="3876675"/>
            <a:ext cx="196850" cy="93663"/>
          </a:xfrm>
          <a:custGeom>
            <a:avLst/>
            <a:gdLst>
              <a:gd name="T0" fmla="*/ 2147483647 w 150"/>
              <a:gd name="T1" fmla="*/ 2147483647 h 72"/>
              <a:gd name="T2" fmla="*/ 2147483647 w 150"/>
              <a:gd name="T3" fmla="*/ 2147483647 h 72"/>
              <a:gd name="T4" fmla="*/ 2147483647 w 150"/>
              <a:gd name="T5" fmla="*/ 0 h 72"/>
              <a:gd name="T6" fmla="*/ 2147483647 w 150"/>
              <a:gd name="T7" fmla="*/ 0 h 72"/>
              <a:gd name="T8" fmla="*/ 0 w 150"/>
              <a:gd name="T9" fmla="*/ 2147483647 h 72"/>
              <a:gd name="T10" fmla="*/ 2147483647 w 150"/>
              <a:gd name="T11" fmla="*/ 2147483647 h 72"/>
              <a:gd name="T12" fmla="*/ 2147483647 w 150"/>
              <a:gd name="T13" fmla="*/ 2147483647 h 72"/>
              <a:gd name="T14" fmla="*/ 2147483647 w 150"/>
              <a:gd name="T15" fmla="*/ 2147483647 h 72"/>
              <a:gd name="T16" fmla="*/ 2147483647 w 150"/>
              <a:gd name="T17" fmla="*/ 2147483647 h 72"/>
              <a:gd name="T18" fmla="*/ 2147483647 w 150"/>
              <a:gd name="T19" fmla="*/ 2147483647 h 72"/>
              <a:gd name="T20" fmla="*/ 2147483647 w 150"/>
              <a:gd name="T21" fmla="*/ 2147483647 h 72"/>
              <a:gd name="T22" fmla="*/ 2147483647 w 150"/>
              <a:gd name="T23" fmla="*/ 2147483647 h 72"/>
              <a:gd name="T24" fmla="*/ 2147483647 w 150"/>
              <a:gd name="T25" fmla="*/ 2147483647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72"/>
              <a:gd name="T41" fmla="*/ 150 w 150"/>
              <a:gd name="T42" fmla="*/ 72 h 7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72">
                <a:moveTo>
                  <a:pt x="102" y="36"/>
                </a:moveTo>
                <a:lnTo>
                  <a:pt x="66" y="18"/>
                </a:lnTo>
                <a:lnTo>
                  <a:pt x="24" y="0"/>
                </a:lnTo>
                <a:lnTo>
                  <a:pt x="12" y="0"/>
                </a:lnTo>
                <a:lnTo>
                  <a:pt x="0" y="30"/>
                </a:lnTo>
                <a:lnTo>
                  <a:pt x="60" y="60"/>
                </a:lnTo>
                <a:lnTo>
                  <a:pt x="102" y="66"/>
                </a:lnTo>
                <a:lnTo>
                  <a:pt x="126" y="72"/>
                </a:lnTo>
                <a:lnTo>
                  <a:pt x="138" y="72"/>
                </a:lnTo>
                <a:lnTo>
                  <a:pt x="150" y="54"/>
                </a:lnTo>
                <a:lnTo>
                  <a:pt x="138" y="42"/>
                </a:lnTo>
                <a:lnTo>
                  <a:pt x="102" y="36"/>
                </a:lnTo>
                <a:close/>
              </a:path>
            </a:pathLst>
          </a:custGeom>
          <a:solidFill>
            <a:schemeClr val="bg1"/>
          </a:solidFill>
          <a:ln w="9525">
            <a:solidFill>
              <a:schemeClr val="bg2"/>
            </a:solidFill>
            <a:round/>
            <a:headEnd/>
            <a:tailEnd/>
          </a:ln>
        </p:spPr>
        <p:txBody>
          <a:bodyPr/>
          <a:lstStyle/>
          <a:p>
            <a:endParaRPr lang="el-GR"/>
          </a:p>
        </p:txBody>
      </p:sp>
      <p:sp>
        <p:nvSpPr>
          <p:cNvPr id="14533" name="Freeform 333"/>
          <p:cNvSpPr>
            <a:spLocks/>
          </p:cNvSpPr>
          <p:nvPr/>
        </p:nvSpPr>
        <p:spPr bwMode="auto">
          <a:xfrm>
            <a:off x="6692900" y="3143250"/>
            <a:ext cx="777875" cy="390525"/>
          </a:xfrm>
          <a:custGeom>
            <a:avLst/>
            <a:gdLst>
              <a:gd name="T0" fmla="*/ 2147483647 w 595"/>
              <a:gd name="T1" fmla="*/ 2147483647 h 301"/>
              <a:gd name="T2" fmla="*/ 2147483647 w 595"/>
              <a:gd name="T3" fmla="*/ 2147483647 h 301"/>
              <a:gd name="T4" fmla="*/ 2147483647 w 595"/>
              <a:gd name="T5" fmla="*/ 2147483647 h 301"/>
              <a:gd name="T6" fmla="*/ 2147483647 w 595"/>
              <a:gd name="T7" fmla="*/ 2147483647 h 301"/>
              <a:gd name="T8" fmla="*/ 2147483647 w 595"/>
              <a:gd name="T9" fmla="*/ 2147483647 h 301"/>
              <a:gd name="T10" fmla="*/ 2147483647 w 595"/>
              <a:gd name="T11" fmla="*/ 2147483647 h 301"/>
              <a:gd name="T12" fmla="*/ 2147483647 w 595"/>
              <a:gd name="T13" fmla="*/ 2147483647 h 301"/>
              <a:gd name="T14" fmla="*/ 2147483647 w 595"/>
              <a:gd name="T15" fmla="*/ 2147483647 h 301"/>
              <a:gd name="T16" fmla="*/ 2147483647 w 595"/>
              <a:gd name="T17" fmla="*/ 2147483647 h 301"/>
              <a:gd name="T18" fmla="*/ 2147483647 w 595"/>
              <a:gd name="T19" fmla="*/ 2147483647 h 301"/>
              <a:gd name="T20" fmla="*/ 2147483647 w 595"/>
              <a:gd name="T21" fmla="*/ 2147483647 h 301"/>
              <a:gd name="T22" fmla="*/ 2147483647 w 595"/>
              <a:gd name="T23" fmla="*/ 2147483647 h 301"/>
              <a:gd name="T24" fmla="*/ 2147483647 w 595"/>
              <a:gd name="T25" fmla="*/ 2147483647 h 301"/>
              <a:gd name="T26" fmla="*/ 2147483647 w 595"/>
              <a:gd name="T27" fmla="*/ 2147483647 h 301"/>
              <a:gd name="T28" fmla="*/ 2147483647 w 595"/>
              <a:gd name="T29" fmla="*/ 2147483647 h 301"/>
              <a:gd name="T30" fmla="*/ 2147483647 w 595"/>
              <a:gd name="T31" fmla="*/ 2147483647 h 301"/>
              <a:gd name="T32" fmla="*/ 2147483647 w 595"/>
              <a:gd name="T33" fmla="*/ 2147483647 h 301"/>
              <a:gd name="T34" fmla="*/ 2147483647 w 595"/>
              <a:gd name="T35" fmla="*/ 2147483647 h 301"/>
              <a:gd name="T36" fmla="*/ 2147483647 w 595"/>
              <a:gd name="T37" fmla="*/ 2147483647 h 301"/>
              <a:gd name="T38" fmla="*/ 2147483647 w 595"/>
              <a:gd name="T39" fmla="*/ 2147483647 h 301"/>
              <a:gd name="T40" fmla="*/ 2147483647 w 595"/>
              <a:gd name="T41" fmla="*/ 2147483647 h 301"/>
              <a:gd name="T42" fmla="*/ 2147483647 w 595"/>
              <a:gd name="T43" fmla="*/ 0 h 301"/>
              <a:gd name="T44" fmla="*/ 2147483647 w 595"/>
              <a:gd name="T45" fmla="*/ 2147483647 h 301"/>
              <a:gd name="T46" fmla="*/ 2147483647 w 595"/>
              <a:gd name="T47" fmla="*/ 2147483647 h 301"/>
              <a:gd name="T48" fmla="*/ 2147483647 w 595"/>
              <a:gd name="T49" fmla="*/ 2147483647 h 301"/>
              <a:gd name="T50" fmla="*/ 2147483647 w 595"/>
              <a:gd name="T51" fmla="*/ 2147483647 h 301"/>
              <a:gd name="T52" fmla="*/ 2147483647 w 595"/>
              <a:gd name="T53" fmla="*/ 2147483647 h 301"/>
              <a:gd name="T54" fmla="*/ 0 w 595"/>
              <a:gd name="T55" fmla="*/ 2147483647 h 301"/>
              <a:gd name="T56" fmla="*/ 2147483647 w 595"/>
              <a:gd name="T57" fmla="*/ 2147483647 h 301"/>
              <a:gd name="T58" fmla="*/ 2147483647 w 595"/>
              <a:gd name="T59" fmla="*/ 2147483647 h 3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95"/>
              <a:gd name="T91" fmla="*/ 0 h 301"/>
              <a:gd name="T92" fmla="*/ 595 w 595"/>
              <a:gd name="T93" fmla="*/ 301 h 30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95" h="301">
                <a:moveTo>
                  <a:pt x="42" y="126"/>
                </a:moveTo>
                <a:lnTo>
                  <a:pt x="48" y="186"/>
                </a:lnTo>
                <a:lnTo>
                  <a:pt x="127" y="210"/>
                </a:lnTo>
                <a:lnTo>
                  <a:pt x="181" y="264"/>
                </a:lnTo>
                <a:lnTo>
                  <a:pt x="253" y="270"/>
                </a:lnTo>
                <a:lnTo>
                  <a:pt x="313" y="301"/>
                </a:lnTo>
                <a:lnTo>
                  <a:pt x="379" y="258"/>
                </a:lnTo>
                <a:lnTo>
                  <a:pt x="445" y="252"/>
                </a:lnTo>
                <a:lnTo>
                  <a:pt x="457" y="210"/>
                </a:lnTo>
                <a:lnTo>
                  <a:pt x="499" y="192"/>
                </a:lnTo>
                <a:lnTo>
                  <a:pt x="541" y="174"/>
                </a:lnTo>
                <a:lnTo>
                  <a:pt x="595" y="156"/>
                </a:lnTo>
                <a:lnTo>
                  <a:pt x="583" y="132"/>
                </a:lnTo>
                <a:lnTo>
                  <a:pt x="529" y="126"/>
                </a:lnTo>
                <a:lnTo>
                  <a:pt x="529" y="96"/>
                </a:lnTo>
                <a:lnTo>
                  <a:pt x="541" y="72"/>
                </a:lnTo>
                <a:lnTo>
                  <a:pt x="499" y="60"/>
                </a:lnTo>
                <a:lnTo>
                  <a:pt x="403" y="84"/>
                </a:lnTo>
                <a:lnTo>
                  <a:pt x="367" y="54"/>
                </a:lnTo>
                <a:lnTo>
                  <a:pt x="307" y="54"/>
                </a:lnTo>
                <a:lnTo>
                  <a:pt x="289" y="36"/>
                </a:lnTo>
                <a:lnTo>
                  <a:pt x="217" y="0"/>
                </a:lnTo>
                <a:lnTo>
                  <a:pt x="193" y="30"/>
                </a:lnTo>
                <a:lnTo>
                  <a:pt x="169" y="66"/>
                </a:lnTo>
                <a:lnTo>
                  <a:pt x="121" y="48"/>
                </a:lnTo>
                <a:lnTo>
                  <a:pt x="54" y="54"/>
                </a:lnTo>
                <a:lnTo>
                  <a:pt x="12" y="78"/>
                </a:lnTo>
                <a:lnTo>
                  <a:pt x="0" y="102"/>
                </a:lnTo>
                <a:lnTo>
                  <a:pt x="6" y="108"/>
                </a:lnTo>
                <a:lnTo>
                  <a:pt x="42" y="126"/>
                </a:lnTo>
                <a:close/>
              </a:path>
            </a:pathLst>
          </a:custGeom>
          <a:solidFill>
            <a:schemeClr val="bg1"/>
          </a:solidFill>
          <a:ln w="9525">
            <a:solidFill>
              <a:schemeClr val="bg2"/>
            </a:solidFill>
            <a:round/>
            <a:headEnd/>
            <a:tailEnd/>
          </a:ln>
        </p:spPr>
        <p:txBody>
          <a:bodyPr/>
          <a:lstStyle/>
          <a:p>
            <a:endParaRPr lang="el-GR"/>
          </a:p>
        </p:txBody>
      </p:sp>
      <p:sp>
        <p:nvSpPr>
          <p:cNvPr id="14534" name="Freeform 446"/>
          <p:cNvSpPr>
            <a:spLocks/>
          </p:cNvSpPr>
          <p:nvPr/>
        </p:nvSpPr>
        <p:spPr bwMode="auto">
          <a:xfrm>
            <a:off x="6926263" y="4132263"/>
            <a:ext cx="201612" cy="361950"/>
          </a:xfrm>
          <a:custGeom>
            <a:avLst/>
            <a:gdLst>
              <a:gd name="T0" fmla="*/ 2147483647 w 107"/>
              <a:gd name="T1" fmla="*/ 2147483647 h 190"/>
              <a:gd name="T2" fmla="*/ 0 w 107"/>
              <a:gd name="T3" fmla="*/ 2147483647 h 190"/>
              <a:gd name="T4" fmla="*/ 2147483647 w 107"/>
              <a:gd name="T5" fmla="*/ 2147483647 h 190"/>
              <a:gd name="T6" fmla="*/ 2147483647 w 107"/>
              <a:gd name="T7" fmla="*/ 2147483647 h 190"/>
              <a:gd name="T8" fmla="*/ 2147483647 w 107"/>
              <a:gd name="T9" fmla="*/ 2147483647 h 190"/>
              <a:gd name="T10" fmla="*/ 2147483647 w 107"/>
              <a:gd name="T11" fmla="*/ 2147483647 h 190"/>
              <a:gd name="T12" fmla="*/ 2147483647 w 107"/>
              <a:gd name="T13" fmla="*/ 2147483647 h 190"/>
              <a:gd name="T14" fmla="*/ 2147483647 w 107"/>
              <a:gd name="T15" fmla="*/ 2147483647 h 190"/>
              <a:gd name="T16" fmla="*/ 2147483647 w 107"/>
              <a:gd name="T17" fmla="*/ 2147483647 h 190"/>
              <a:gd name="T18" fmla="*/ 2147483647 w 107"/>
              <a:gd name="T19" fmla="*/ 2147483647 h 190"/>
              <a:gd name="T20" fmla="*/ 2147483647 w 107"/>
              <a:gd name="T21" fmla="*/ 2147483647 h 190"/>
              <a:gd name="T22" fmla="*/ 2147483647 w 107"/>
              <a:gd name="T23" fmla="*/ 2147483647 h 190"/>
              <a:gd name="T24" fmla="*/ 2147483647 w 107"/>
              <a:gd name="T25" fmla="*/ 2147483647 h 190"/>
              <a:gd name="T26" fmla="*/ 2147483647 w 107"/>
              <a:gd name="T27" fmla="*/ 2147483647 h 190"/>
              <a:gd name="T28" fmla="*/ 2147483647 w 107"/>
              <a:gd name="T29" fmla="*/ 2147483647 h 190"/>
              <a:gd name="T30" fmla="*/ 2147483647 w 107"/>
              <a:gd name="T31" fmla="*/ 2147483647 h 190"/>
              <a:gd name="T32" fmla="*/ 2147483647 w 107"/>
              <a:gd name="T33" fmla="*/ 2147483647 h 190"/>
              <a:gd name="T34" fmla="*/ 2147483647 w 107"/>
              <a:gd name="T35" fmla="*/ 2147483647 h 190"/>
              <a:gd name="T36" fmla="*/ 2147483647 w 107"/>
              <a:gd name="T37" fmla="*/ 2147483647 h 190"/>
              <a:gd name="T38" fmla="*/ 2147483647 w 107"/>
              <a:gd name="T39" fmla="*/ 2147483647 h 190"/>
              <a:gd name="T40" fmla="*/ 2147483647 w 107"/>
              <a:gd name="T41" fmla="*/ 2147483647 h 190"/>
              <a:gd name="T42" fmla="*/ 2147483647 w 107"/>
              <a:gd name="T43" fmla="*/ 2147483647 h 190"/>
              <a:gd name="T44" fmla="*/ 2147483647 w 107"/>
              <a:gd name="T45" fmla="*/ 2147483647 h 190"/>
              <a:gd name="T46" fmla="*/ 2147483647 w 107"/>
              <a:gd name="T47" fmla="*/ 2147483647 h 190"/>
              <a:gd name="T48" fmla="*/ 2147483647 w 107"/>
              <a:gd name="T49" fmla="*/ 2147483647 h 190"/>
              <a:gd name="T50" fmla="*/ 2147483647 w 107"/>
              <a:gd name="T51" fmla="*/ 2147483647 h 190"/>
              <a:gd name="T52" fmla="*/ 2147483647 w 107"/>
              <a:gd name="T53" fmla="*/ 2147483647 h 190"/>
              <a:gd name="T54" fmla="*/ 2147483647 w 107"/>
              <a:gd name="T55" fmla="*/ 2147483647 h 190"/>
              <a:gd name="T56" fmla="*/ 2147483647 w 107"/>
              <a:gd name="T57" fmla="*/ 2147483647 h 190"/>
              <a:gd name="T58" fmla="*/ 2147483647 w 107"/>
              <a:gd name="T59" fmla="*/ 0 h 190"/>
              <a:gd name="T60" fmla="*/ 2147483647 w 107"/>
              <a:gd name="T61" fmla="*/ 2147483647 h 1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7"/>
              <a:gd name="T94" fmla="*/ 0 h 190"/>
              <a:gd name="T95" fmla="*/ 107 w 107"/>
              <a:gd name="T96" fmla="*/ 190 h 19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7" h="190">
                <a:moveTo>
                  <a:pt x="7" y="9"/>
                </a:moveTo>
                <a:lnTo>
                  <a:pt x="0" y="23"/>
                </a:lnTo>
                <a:lnTo>
                  <a:pt x="15" y="47"/>
                </a:lnTo>
                <a:lnTo>
                  <a:pt x="15" y="60"/>
                </a:lnTo>
                <a:lnTo>
                  <a:pt x="22" y="78"/>
                </a:lnTo>
                <a:lnTo>
                  <a:pt x="19" y="93"/>
                </a:lnTo>
                <a:lnTo>
                  <a:pt x="23" y="110"/>
                </a:lnTo>
                <a:lnTo>
                  <a:pt x="26" y="118"/>
                </a:lnTo>
                <a:lnTo>
                  <a:pt x="19" y="126"/>
                </a:lnTo>
                <a:lnTo>
                  <a:pt x="13" y="159"/>
                </a:lnTo>
                <a:lnTo>
                  <a:pt x="33" y="182"/>
                </a:lnTo>
                <a:lnTo>
                  <a:pt x="34" y="178"/>
                </a:lnTo>
                <a:lnTo>
                  <a:pt x="46" y="185"/>
                </a:lnTo>
                <a:lnTo>
                  <a:pt x="46" y="190"/>
                </a:lnTo>
                <a:lnTo>
                  <a:pt x="56" y="188"/>
                </a:lnTo>
                <a:lnTo>
                  <a:pt x="59" y="184"/>
                </a:lnTo>
                <a:lnTo>
                  <a:pt x="43" y="174"/>
                </a:lnTo>
                <a:lnTo>
                  <a:pt x="27" y="149"/>
                </a:lnTo>
                <a:lnTo>
                  <a:pt x="19" y="138"/>
                </a:lnTo>
                <a:lnTo>
                  <a:pt x="32" y="113"/>
                </a:lnTo>
                <a:lnTo>
                  <a:pt x="57" y="108"/>
                </a:lnTo>
                <a:lnTo>
                  <a:pt x="70" y="119"/>
                </a:lnTo>
                <a:lnTo>
                  <a:pt x="63" y="97"/>
                </a:lnTo>
                <a:lnTo>
                  <a:pt x="72" y="87"/>
                </a:lnTo>
                <a:lnTo>
                  <a:pt x="101" y="87"/>
                </a:lnTo>
                <a:lnTo>
                  <a:pt x="107" y="73"/>
                </a:lnTo>
                <a:lnTo>
                  <a:pt x="95" y="50"/>
                </a:lnTo>
                <a:lnTo>
                  <a:pt x="85" y="37"/>
                </a:lnTo>
                <a:lnTo>
                  <a:pt x="48" y="27"/>
                </a:lnTo>
                <a:lnTo>
                  <a:pt x="36" y="0"/>
                </a:lnTo>
                <a:lnTo>
                  <a:pt x="7" y="9"/>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35" name="Freeform 447"/>
          <p:cNvSpPr>
            <a:spLocks/>
          </p:cNvSpPr>
          <p:nvPr/>
        </p:nvSpPr>
        <p:spPr bwMode="auto">
          <a:xfrm>
            <a:off x="6792913" y="3927475"/>
            <a:ext cx="227012" cy="444500"/>
          </a:xfrm>
          <a:custGeom>
            <a:avLst/>
            <a:gdLst>
              <a:gd name="T0" fmla="*/ 2147483647 w 120"/>
              <a:gd name="T1" fmla="*/ 0 h 233"/>
              <a:gd name="T2" fmla="*/ 2147483647 w 120"/>
              <a:gd name="T3" fmla="*/ 2147483647 h 233"/>
              <a:gd name="T4" fmla="*/ 2147483647 w 120"/>
              <a:gd name="T5" fmla="*/ 2147483647 h 233"/>
              <a:gd name="T6" fmla="*/ 2147483647 w 120"/>
              <a:gd name="T7" fmla="*/ 2147483647 h 233"/>
              <a:gd name="T8" fmla="*/ 2147483647 w 120"/>
              <a:gd name="T9" fmla="*/ 2147483647 h 233"/>
              <a:gd name="T10" fmla="*/ 0 w 120"/>
              <a:gd name="T11" fmla="*/ 2147483647 h 233"/>
              <a:gd name="T12" fmla="*/ 2147483647 w 120"/>
              <a:gd name="T13" fmla="*/ 2147483647 h 233"/>
              <a:gd name="T14" fmla="*/ 2147483647 w 120"/>
              <a:gd name="T15" fmla="*/ 2147483647 h 233"/>
              <a:gd name="T16" fmla="*/ 2147483647 w 120"/>
              <a:gd name="T17" fmla="*/ 2147483647 h 233"/>
              <a:gd name="T18" fmla="*/ 2147483647 w 120"/>
              <a:gd name="T19" fmla="*/ 2147483647 h 233"/>
              <a:gd name="T20" fmla="*/ 2147483647 w 120"/>
              <a:gd name="T21" fmla="*/ 2147483647 h 233"/>
              <a:gd name="T22" fmla="*/ 2147483647 w 120"/>
              <a:gd name="T23" fmla="*/ 2147483647 h 233"/>
              <a:gd name="T24" fmla="*/ 2147483647 w 120"/>
              <a:gd name="T25" fmla="*/ 2147483647 h 233"/>
              <a:gd name="T26" fmla="*/ 2147483647 w 120"/>
              <a:gd name="T27" fmla="*/ 2147483647 h 233"/>
              <a:gd name="T28" fmla="*/ 2147483647 w 120"/>
              <a:gd name="T29" fmla="*/ 2147483647 h 233"/>
              <a:gd name="T30" fmla="*/ 2147483647 w 120"/>
              <a:gd name="T31" fmla="*/ 2147483647 h 233"/>
              <a:gd name="T32" fmla="*/ 2147483647 w 120"/>
              <a:gd name="T33" fmla="*/ 2147483647 h 233"/>
              <a:gd name="T34" fmla="*/ 2147483647 w 120"/>
              <a:gd name="T35" fmla="*/ 2147483647 h 233"/>
              <a:gd name="T36" fmla="*/ 2147483647 w 120"/>
              <a:gd name="T37" fmla="*/ 2147483647 h 233"/>
              <a:gd name="T38" fmla="*/ 2147483647 w 120"/>
              <a:gd name="T39" fmla="*/ 2147483647 h 233"/>
              <a:gd name="T40" fmla="*/ 2147483647 w 120"/>
              <a:gd name="T41" fmla="*/ 2147483647 h 233"/>
              <a:gd name="T42" fmla="*/ 2147483647 w 120"/>
              <a:gd name="T43" fmla="*/ 2147483647 h 233"/>
              <a:gd name="T44" fmla="*/ 2147483647 w 120"/>
              <a:gd name="T45" fmla="*/ 2147483647 h 233"/>
              <a:gd name="T46" fmla="*/ 2147483647 w 120"/>
              <a:gd name="T47" fmla="*/ 2147483647 h 233"/>
              <a:gd name="T48" fmla="*/ 2147483647 w 120"/>
              <a:gd name="T49" fmla="*/ 2147483647 h 233"/>
              <a:gd name="T50" fmla="*/ 2147483647 w 120"/>
              <a:gd name="T51" fmla="*/ 2147483647 h 233"/>
              <a:gd name="T52" fmla="*/ 2147483647 w 120"/>
              <a:gd name="T53" fmla="*/ 2147483647 h 233"/>
              <a:gd name="T54" fmla="*/ 2147483647 w 120"/>
              <a:gd name="T55" fmla="*/ 2147483647 h 233"/>
              <a:gd name="T56" fmla="*/ 2147483647 w 120"/>
              <a:gd name="T57" fmla="*/ 2147483647 h 233"/>
              <a:gd name="T58" fmla="*/ 2147483647 w 120"/>
              <a:gd name="T59" fmla="*/ 2147483647 h 233"/>
              <a:gd name="T60" fmla="*/ 2147483647 w 120"/>
              <a:gd name="T61" fmla="*/ 2147483647 h 233"/>
              <a:gd name="T62" fmla="*/ 2147483647 w 120"/>
              <a:gd name="T63" fmla="*/ 2147483647 h 233"/>
              <a:gd name="T64" fmla="*/ 2147483647 w 120"/>
              <a:gd name="T65" fmla="*/ 0 h 23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0"/>
              <a:gd name="T100" fmla="*/ 0 h 233"/>
              <a:gd name="T101" fmla="*/ 120 w 120"/>
              <a:gd name="T102" fmla="*/ 233 h 23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0" h="233">
                <a:moveTo>
                  <a:pt x="72" y="0"/>
                </a:moveTo>
                <a:lnTo>
                  <a:pt x="55" y="17"/>
                </a:lnTo>
                <a:lnTo>
                  <a:pt x="40" y="26"/>
                </a:lnTo>
                <a:lnTo>
                  <a:pt x="15" y="60"/>
                </a:lnTo>
                <a:lnTo>
                  <a:pt x="7" y="85"/>
                </a:lnTo>
                <a:lnTo>
                  <a:pt x="0" y="98"/>
                </a:lnTo>
                <a:lnTo>
                  <a:pt x="23" y="123"/>
                </a:lnTo>
                <a:lnTo>
                  <a:pt x="31" y="142"/>
                </a:lnTo>
                <a:lnTo>
                  <a:pt x="26" y="161"/>
                </a:lnTo>
                <a:lnTo>
                  <a:pt x="44" y="165"/>
                </a:lnTo>
                <a:lnTo>
                  <a:pt x="58" y="157"/>
                </a:lnTo>
                <a:lnTo>
                  <a:pt x="65" y="148"/>
                </a:lnTo>
                <a:lnTo>
                  <a:pt x="80" y="188"/>
                </a:lnTo>
                <a:lnTo>
                  <a:pt x="86" y="211"/>
                </a:lnTo>
                <a:lnTo>
                  <a:pt x="85" y="233"/>
                </a:lnTo>
                <a:lnTo>
                  <a:pt x="99" y="212"/>
                </a:lnTo>
                <a:lnTo>
                  <a:pt x="92" y="188"/>
                </a:lnTo>
                <a:lnTo>
                  <a:pt x="80" y="173"/>
                </a:lnTo>
                <a:lnTo>
                  <a:pt x="86" y="161"/>
                </a:lnTo>
                <a:lnTo>
                  <a:pt x="85" y="151"/>
                </a:lnTo>
                <a:lnTo>
                  <a:pt x="69" y="130"/>
                </a:lnTo>
                <a:lnTo>
                  <a:pt x="77" y="114"/>
                </a:lnTo>
                <a:lnTo>
                  <a:pt x="106" y="106"/>
                </a:lnTo>
                <a:lnTo>
                  <a:pt x="120" y="91"/>
                </a:lnTo>
                <a:lnTo>
                  <a:pt x="111" y="91"/>
                </a:lnTo>
                <a:lnTo>
                  <a:pt x="104" y="87"/>
                </a:lnTo>
                <a:lnTo>
                  <a:pt x="93" y="84"/>
                </a:lnTo>
                <a:lnTo>
                  <a:pt x="98" y="73"/>
                </a:lnTo>
                <a:lnTo>
                  <a:pt x="88" y="60"/>
                </a:lnTo>
                <a:lnTo>
                  <a:pt x="77" y="42"/>
                </a:lnTo>
                <a:lnTo>
                  <a:pt x="86" y="34"/>
                </a:lnTo>
                <a:lnTo>
                  <a:pt x="86" y="13"/>
                </a:lnTo>
                <a:lnTo>
                  <a:pt x="72" y="0"/>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36" name="Line 449"/>
          <p:cNvSpPr>
            <a:spLocks noChangeShapeType="1"/>
          </p:cNvSpPr>
          <p:nvPr/>
        </p:nvSpPr>
        <p:spPr bwMode="auto">
          <a:xfrm>
            <a:off x="7440613" y="4206875"/>
            <a:ext cx="0" cy="0"/>
          </a:xfrm>
          <a:prstGeom prst="line">
            <a:avLst/>
          </a:prstGeom>
          <a:noFill/>
          <a:ln w="0">
            <a:solidFill>
              <a:schemeClr val="bg2"/>
            </a:solidFill>
            <a:round/>
            <a:headEnd/>
            <a:tailEnd/>
          </a:ln>
        </p:spPr>
        <p:txBody>
          <a:bodyPr/>
          <a:lstStyle/>
          <a:p>
            <a:endParaRPr lang="el-GR"/>
          </a:p>
        </p:txBody>
      </p:sp>
      <p:sp>
        <p:nvSpPr>
          <p:cNvPr id="14537" name="Freeform 506"/>
          <p:cNvSpPr>
            <a:spLocks/>
          </p:cNvSpPr>
          <p:nvPr/>
        </p:nvSpPr>
        <p:spPr bwMode="auto">
          <a:xfrm>
            <a:off x="7589838" y="3492500"/>
            <a:ext cx="123825" cy="155575"/>
          </a:xfrm>
          <a:custGeom>
            <a:avLst/>
            <a:gdLst>
              <a:gd name="T0" fmla="*/ 2147483647 w 78"/>
              <a:gd name="T1" fmla="*/ 2147483647 h 98"/>
              <a:gd name="T2" fmla="*/ 2147483647 w 78"/>
              <a:gd name="T3" fmla="*/ 2147483647 h 98"/>
              <a:gd name="T4" fmla="*/ 2147483647 w 78"/>
              <a:gd name="T5" fmla="*/ 2147483647 h 98"/>
              <a:gd name="T6" fmla="*/ 2147483647 w 78"/>
              <a:gd name="T7" fmla="*/ 2147483647 h 98"/>
              <a:gd name="T8" fmla="*/ 0 w 78"/>
              <a:gd name="T9" fmla="*/ 2147483647 h 98"/>
              <a:gd name="T10" fmla="*/ 0 w 78"/>
              <a:gd name="T11" fmla="*/ 2147483647 h 98"/>
              <a:gd name="T12" fmla="*/ 2147483647 w 78"/>
              <a:gd name="T13" fmla="*/ 2147483647 h 98"/>
              <a:gd name="T14" fmla="*/ 2147483647 w 78"/>
              <a:gd name="T15" fmla="*/ 2147483647 h 98"/>
              <a:gd name="T16" fmla="*/ 2147483647 w 78"/>
              <a:gd name="T17" fmla="*/ 2147483647 h 98"/>
              <a:gd name="T18" fmla="*/ 2147483647 w 78"/>
              <a:gd name="T19" fmla="*/ 2147483647 h 98"/>
              <a:gd name="T20" fmla="*/ 2147483647 w 78"/>
              <a:gd name="T21" fmla="*/ 2147483647 h 98"/>
              <a:gd name="T22" fmla="*/ 2147483647 w 78"/>
              <a:gd name="T23" fmla="*/ 2147483647 h 98"/>
              <a:gd name="T24" fmla="*/ 2147483647 w 78"/>
              <a:gd name="T25" fmla="*/ 2147483647 h 98"/>
              <a:gd name="T26" fmla="*/ 2147483647 w 78"/>
              <a:gd name="T27" fmla="*/ 2147483647 h 98"/>
              <a:gd name="T28" fmla="*/ 2147483647 w 78"/>
              <a:gd name="T29" fmla="*/ 2147483647 h 98"/>
              <a:gd name="T30" fmla="*/ 2147483647 w 78"/>
              <a:gd name="T31" fmla="*/ 2147483647 h 98"/>
              <a:gd name="T32" fmla="*/ 2147483647 w 78"/>
              <a:gd name="T33" fmla="*/ 2147483647 h 98"/>
              <a:gd name="T34" fmla="*/ 2147483647 w 78"/>
              <a:gd name="T35" fmla="*/ 2147483647 h 98"/>
              <a:gd name="T36" fmla="*/ 2147483647 w 78"/>
              <a:gd name="T37" fmla="*/ 2147483647 h 98"/>
              <a:gd name="T38" fmla="*/ 2147483647 w 78"/>
              <a:gd name="T39" fmla="*/ 2147483647 h 98"/>
              <a:gd name="T40" fmla="*/ 2147483647 w 78"/>
              <a:gd name="T41" fmla="*/ 2147483647 h 98"/>
              <a:gd name="T42" fmla="*/ 2147483647 w 78"/>
              <a:gd name="T43" fmla="*/ 2147483647 h 98"/>
              <a:gd name="T44" fmla="*/ 2147483647 w 78"/>
              <a:gd name="T45" fmla="*/ 2147483647 h 98"/>
              <a:gd name="T46" fmla="*/ 2147483647 w 78"/>
              <a:gd name="T47" fmla="*/ 2147483647 h 98"/>
              <a:gd name="T48" fmla="*/ 2147483647 w 78"/>
              <a:gd name="T49" fmla="*/ 2147483647 h 98"/>
              <a:gd name="T50" fmla="*/ 2147483647 w 78"/>
              <a:gd name="T51" fmla="*/ 2147483647 h 98"/>
              <a:gd name="T52" fmla="*/ 2147483647 w 78"/>
              <a:gd name="T53" fmla="*/ 2147483647 h 98"/>
              <a:gd name="T54" fmla="*/ 2147483647 w 78"/>
              <a:gd name="T55" fmla="*/ 2147483647 h 98"/>
              <a:gd name="T56" fmla="*/ 2147483647 w 78"/>
              <a:gd name="T57" fmla="*/ 2147483647 h 98"/>
              <a:gd name="T58" fmla="*/ 2147483647 w 78"/>
              <a:gd name="T59" fmla="*/ 2147483647 h 98"/>
              <a:gd name="T60" fmla="*/ 2147483647 w 78"/>
              <a:gd name="T61" fmla="*/ 2147483647 h 98"/>
              <a:gd name="T62" fmla="*/ 2147483647 w 78"/>
              <a:gd name="T63" fmla="*/ 0 h 98"/>
              <a:gd name="T64" fmla="*/ 2147483647 w 78"/>
              <a:gd name="T65" fmla="*/ 2147483647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8"/>
              <a:gd name="T100" fmla="*/ 0 h 98"/>
              <a:gd name="T101" fmla="*/ 78 w 78"/>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8" h="98">
                <a:moveTo>
                  <a:pt x="32" y="12"/>
                </a:moveTo>
                <a:lnTo>
                  <a:pt x="34" y="32"/>
                </a:lnTo>
                <a:lnTo>
                  <a:pt x="20" y="22"/>
                </a:lnTo>
                <a:lnTo>
                  <a:pt x="6" y="34"/>
                </a:lnTo>
                <a:lnTo>
                  <a:pt x="0" y="56"/>
                </a:lnTo>
                <a:lnTo>
                  <a:pt x="6" y="56"/>
                </a:lnTo>
                <a:lnTo>
                  <a:pt x="10" y="56"/>
                </a:lnTo>
                <a:lnTo>
                  <a:pt x="30" y="70"/>
                </a:lnTo>
                <a:lnTo>
                  <a:pt x="34" y="84"/>
                </a:lnTo>
                <a:lnTo>
                  <a:pt x="36" y="92"/>
                </a:lnTo>
                <a:lnTo>
                  <a:pt x="40" y="98"/>
                </a:lnTo>
                <a:lnTo>
                  <a:pt x="70" y="88"/>
                </a:lnTo>
                <a:lnTo>
                  <a:pt x="70" y="84"/>
                </a:lnTo>
                <a:lnTo>
                  <a:pt x="68" y="82"/>
                </a:lnTo>
                <a:lnTo>
                  <a:pt x="66" y="78"/>
                </a:lnTo>
                <a:lnTo>
                  <a:pt x="64" y="76"/>
                </a:lnTo>
                <a:lnTo>
                  <a:pt x="64" y="60"/>
                </a:lnTo>
                <a:lnTo>
                  <a:pt x="64" y="46"/>
                </a:lnTo>
                <a:lnTo>
                  <a:pt x="54" y="26"/>
                </a:lnTo>
                <a:lnTo>
                  <a:pt x="64" y="16"/>
                </a:lnTo>
                <a:lnTo>
                  <a:pt x="78" y="4"/>
                </a:lnTo>
                <a:lnTo>
                  <a:pt x="52" y="0"/>
                </a:lnTo>
                <a:lnTo>
                  <a:pt x="32" y="12"/>
                </a:lnTo>
                <a:close/>
              </a:path>
            </a:pathLst>
          </a:custGeom>
          <a:solidFill>
            <a:schemeClr val="bg1"/>
          </a:solidFill>
          <a:ln w="9525">
            <a:noFill/>
            <a:round/>
            <a:headEnd/>
            <a:tailEnd/>
          </a:ln>
        </p:spPr>
        <p:txBody>
          <a:bodyPr/>
          <a:lstStyle/>
          <a:p>
            <a:endParaRPr lang="el-GR"/>
          </a:p>
        </p:txBody>
      </p:sp>
      <p:sp>
        <p:nvSpPr>
          <p:cNvPr id="14538" name="Freeform 517"/>
          <p:cNvSpPr>
            <a:spLocks/>
          </p:cNvSpPr>
          <p:nvPr/>
        </p:nvSpPr>
        <p:spPr bwMode="auto">
          <a:xfrm>
            <a:off x="7637463" y="3632200"/>
            <a:ext cx="85725" cy="104775"/>
          </a:xfrm>
          <a:custGeom>
            <a:avLst/>
            <a:gdLst>
              <a:gd name="T0" fmla="*/ 2147483647 w 54"/>
              <a:gd name="T1" fmla="*/ 2147483647 h 66"/>
              <a:gd name="T2" fmla="*/ 2147483647 w 54"/>
              <a:gd name="T3" fmla="*/ 2147483647 h 66"/>
              <a:gd name="T4" fmla="*/ 2147483647 w 54"/>
              <a:gd name="T5" fmla="*/ 2147483647 h 66"/>
              <a:gd name="T6" fmla="*/ 2147483647 w 54"/>
              <a:gd name="T7" fmla="*/ 2147483647 h 66"/>
              <a:gd name="T8" fmla="*/ 0 w 54"/>
              <a:gd name="T9" fmla="*/ 2147483647 h 66"/>
              <a:gd name="T10" fmla="*/ 0 w 54"/>
              <a:gd name="T11" fmla="*/ 2147483647 h 66"/>
              <a:gd name="T12" fmla="*/ 2147483647 w 54"/>
              <a:gd name="T13" fmla="*/ 2147483647 h 66"/>
              <a:gd name="T14" fmla="*/ 2147483647 w 54"/>
              <a:gd name="T15" fmla="*/ 2147483647 h 66"/>
              <a:gd name="T16" fmla="*/ 2147483647 w 54"/>
              <a:gd name="T17" fmla="*/ 2147483647 h 66"/>
              <a:gd name="T18" fmla="*/ 2147483647 w 54"/>
              <a:gd name="T19" fmla="*/ 2147483647 h 66"/>
              <a:gd name="T20" fmla="*/ 2147483647 w 54"/>
              <a:gd name="T21" fmla="*/ 2147483647 h 66"/>
              <a:gd name="T22" fmla="*/ 2147483647 w 54"/>
              <a:gd name="T23" fmla="*/ 2147483647 h 66"/>
              <a:gd name="T24" fmla="*/ 2147483647 w 54"/>
              <a:gd name="T25" fmla="*/ 2147483647 h 66"/>
              <a:gd name="T26" fmla="*/ 2147483647 w 54"/>
              <a:gd name="T27" fmla="*/ 0 h 66"/>
              <a:gd name="T28" fmla="*/ 2147483647 w 54"/>
              <a:gd name="T29" fmla="*/ 2147483647 h 66"/>
              <a:gd name="T30" fmla="*/ 2147483647 w 54"/>
              <a:gd name="T31" fmla="*/ 2147483647 h 66"/>
              <a:gd name="T32" fmla="*/ 2147483647 w 54"/>
              <a:gd name="T33" fmla="*/ 2147483647 h 66"/>
              <a:gd name="T34" fmla="*/ 2147483647 w 54"/>
              <a:gd name="T35" fmla="*/ 2147483647 h 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54"/>
              <a:gd name="T55" fmla="*/ 0 h 66"/>
              <a:gd name="T56" fmla="*/ 54 w 54"/>
              <a:gd name="T57" fmla="*/ 66 h 6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54" h="66">
                <a:moveTo>
                  <a:pt x="10" y="12"/>
                </a:moveTo>
                <a:lnTo>
                  <a:pt x="10" y="12"/>
                </a:lnTo>
                <a:lnTo>
                  <a:pt x="10" y="36"/>
                </a:lnTo>
                <a:lnTo>
                  <a:pt x="0" y="66"/>
                </a:lnTo>
                <a:lnTo>
                  <a:pt x="20" y="66"/>
                </a:lnTo>
                <a:lnTo>
                  <a:pt x="40" y="60"/>
                </a:lnTo>
                <a:lnTo>
                  <a:pt x="50" y="52"/>
                </a:lnTo>
                <a:lnTo>
                  <a:pt x="54" y="36"/>
                </a:lnTo>
                <a:lnTo>
                  <a:pt x="40" y="0"/>
                </a:lnTo>
                <a:lnTo>
                  <a:pt x="10" y="10"/>
                </a:lnTo>
                <a:lnTo>
                  <a:pt x="10" y="12"/>
                </a:lnTo>
                <a:close/>
              </a:path>
            </a:pathLst>
          </a:custGeom>
          <a:solidFill>
            <a:schemeClr val="bg1"/>
          </a:solidFill>
          <a:ln w="9525" cap="flat" cmpd="sng">
            <a:solidFill>
              <a:schemeClr val="bg2"/>
            </a:solidFill>
            <a:prstDash val="solid"/>
            <a:round/>
            <a:headEnd type="none" w="med" len="med"/>
            <a:tailEnd type="none" w="med" len="med"/>
          </a:ln>
        </p:spPr>
        <p:txBody>
          <a:bodyPr/>
          <a:lstStyle/>
          <a:p>
            <a:endParaRPr lang="el-GR"/>
          </a:p>
        </p:txBody>
      </p:sp>
      <p:sp>
        <p:nvSpPr>
          <p:cNvPr id="14539" name="Freeform 359"/>
          <p:cNvSpPr>
            <a:spLocks/>
          </p:cNvSpPr>
          <p:nvPr/>
        </p:nvSpPr>
        <p:spPr bwMode="auto">
          <a:xfrm rot="-1247579">
            <a:off x="5024438" y="3495675"/>
            <a:ext cx="65087" cy="44450"/>
          </a:xfrm>
          <a:custGeom>
            <a:avLst/>
            <a:gdLst>
              <a:gd name="T0" fmla="*/ 2147483647 w 60"/>
              <a:gd name="T1" fmla="*/ 2147483647 h 36"/>
              <a:gd name="T2" fmla="*/ 2147483647 w 60"/>
              <a:gd name="T3" fmla="*/ 2147483647 h 36"/>
              <a:gd name="T4" fmla="*/ 2147483647 w 60"/>
              <a:gd name="T5" fmla="*/ 2147483647 h 36"/>
              <a:gd name="T6" fmla="*/ 2147483647 w 60"/>
              <a:gd name="T7" fmla="*/ 2147483647 h 36"/>
              <a:gd name="T8" fmla="*/ 2147483647 w 60"/>
              <a:gd name="T9" fmla="*/ 0 h 36"/>
              <a:gd name="T10" fmla="*/ 2147483647 w 60"/>
              <a:gd name="T11" fmla="*/ 0 h 36"/>
              <a:gd name="T12" fmla="*/ 2147483647 w 60"/>
              <a:gd name="T13" fmla="*/ 2147483647 h 36"/>
              <a:gd name="T14" fmla="*/ 0 w 60"/>
              <a:gd name="T15" fmla="*/ 2147483647 h 36"/>
              <a:gd name="T16" fmla="*/ 2147483647 w 60"/>
              <a:gd name="T17" fmla="*/ 2147483647 h 36"/>
              <a:gd name="T18" fmla="*/ 2147483647 w 60"/>
              <a:gd name="T19" fmla="*/ 2147483647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0"/>
              <a:gd name="T31" fmla="*/ 0 h 36"/>
              <a:gd name="T32" fmla="*/ 60 w 60"/>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0" h="36">
                <a:moveTo>
                  <a:pt x="54" y="36"/>
                </a:moveTo>
                <a:lnTo>
                  <a:pt x="60" y="24"/>
                </a:lnTo>
                <a:lnTo>
                  <a:pt x="54" y="12"/>
                </a:lnTo>
                <a:lnTo>
                  <a:pt x="42" y="6"/>
                </a:lnTo>
                <a:lnTo>
                  <a:pt x="30" y="0"/>
                </a:lnTo>
                <a:lnTo>
                  <a:pt x="18" y="0"/>
                </a:lnTo>
                <a:lnTo>
                  <a:pt x="6" y="12"/>
                </a:lnTo>
                <a:lnTo>
                  <a:pt x="0" y="18"/>
                </a:lnTo>
                <a:lnTo>
                  <a:pt x="12" y="30"/>
                </a:lnTo>
                <a:lnTo>
                  <a:pt x="54" y="36"/>
                </a:lnTo>
                <a:close/>
              </a:path>
            </a:pathLst>
          </a:custGeom>
          <a:solidFill>
            <a:schemeClr val="bg1"/>
          </a:solidFill>
          <a:ln w="9525">
            <a:solidFill>
              <a:schemeClr val="bg2"/>
            </a:solidFill>
            <a:round/>
            <a:headEnd/>
            <a:tailEnd/>
          </a:ln>
        </p:spPr>
        <p:txBody>
          <a:bodyPr/>
          <a:lstStyle/>
          <a:p>
            <a:endParaRPr lang="el-GR"/>
          </a:p>
        </p:txBody>
      </p:sp>
      <p:sp>
        <p:nvSpPr>
          <p:cNvPr id="209" name="Freeform 208"/>
          <p:cNvSpPr/>
          <p:nvPr/>
        </p:nvSpPr>
        <p:spPr bwMode="auto">
          <a:xfrm rot="522271">
            <a:off x="4976813" y="3470275"/>
            <a:ext cx="68262" cy="60325"/>
          </a:xfrm>
          <a:custGeom>
            <a:avLst/>
            <a:gdLst>
              <a:gd name="connsiteX0" fmla="*/ 0 w 68262"/>
              <a:gd name="connsiteY0" fmla="*/ 61515 h 61515"/>
              <a:gd name="connsiteX1" fmla="*/ 21431 w 68262"/>
              <a:gd name="connsiteY1" fmla="*/ 4365 h 61515"/>
              <a:gd name="connsiteX2" fmla="*/ 61912 w 68262"/>
              <a:gd name="connsiteY2" fmla="*/ 35322 h 61515"/>
              <a:gd name="connsiteX3" fmla="*/ 59531 w 68262"/>
              <a:gd name="connsiteY3" fmla="*/ 40084 h 61515"/>
            </a:gdLst>
            <a:ahLst/>
            <a:cxnLst>
              <a:cxn ang="0">
                <a:pos x="connsiteX0" y="connsiteY0"/>
              </a:cxn>
              <a:cxn ang="0">
                <a:pos x="connsiteX1" y="connsiteY1"/>
              </a:cxn>
              <a:cxn ang="0">
                <a:pos x="connsiteX2" y="connsiteY2"/>
              </a:cxn>
              <a:cxn ang="0">
                <a:pos x="connsiteX3" y="connsiteY3"/>
              </a:cxn>
            </a:cxnLst>
            <a:rect l="l" t="t" r="r" b="b"/>
            <a:pathLst>
              <a:path w="68262" h="61515">
                <a:moveTo>
                  <a:pt x="0" y="61515"/>
                </a:moveTo>
                <a:cubicBezTo>
                  <a:pt x="5556" y="35122"/>
                  <a:pt x="11112" y="8730"/>
                  <a:pt x="21431" y="4365"/>
                </a:cubicBezTo>
                <a:cubicBezTo>
                  <a:pt x="31750" y="0"/>
                  <a:pt x="55562" y="29369"/>
                  <a:pt x="61912" y="35322"/>
                </a:cubicBezTo>
                <a:cubicBezTo>
                  <a:pt x="68262" y="41275"/>
                  <a:pt x="63896" y="40679"/>
                  <a:pt x="59531" y="40084"/>
                </a:cubicBezTo>
              </a:path>
            </a:pathLst>
          </a:custGeom>
          <a:noFill/>
          <a:ln w="9525" cap="flat" cmpd="sng" algn="ctr">
            <a:solidFill>
              <a:schemeClr val="bg1">
                <a:lumMod val="50000"/>
              </a:schemeClr>
            </a:solidFill>
            <a:prstDash val="solid"/>
            <a:round/>
            <a:headEnd type="none" w="med" len="med"/>
            <a:tailEnd type="none" w="med" len="med"/>
          </a:ln>
          <a:effectLst/>
        </p:spPr>
        <p:txBody>
          <a:bodyPr wrap="none"/>
          <a:lstStyle/>
          <a:p>
            <a:pPr algn="ctr">
              <a:spcBef>
                <a:spcPct val="15000"/>
              </a:spcBef>
              <a:defRPr/>
            </a:pPr>
            <a:endParaRPr lang="el-GR">
              <a:latin typeface="Arial" pitchFamily="-112" charset="0"/>
              <a:ea typeface="ＭＳ Ｐゴシック" pitchFamily="96" charset="-128"/>
            </a:endParaRPr>
          </a:p>
        </p:txBody>
      </p:sp>
      <p:sp>
        <p:nvSpPr>
          <p:cNvPr id="210" name="Freeform 209"/>
          <p:cNvSpPr/>
          <p:nvPr/>
        </p:nvSpPr>
        <p:spPr bwMode="auto">
          <a:xfrm rot="19224701">
            <a:off x="4906963" y="3386138"/>
            <a:ext cx="73025" cy="104775"/>
          </a:xfrm>
          <a:custGeom>
            <a:avLst/>
            <a:gdLst>
              <a:gd name="connsiteX0" fmla="*/ 0 w 68262"/>
              <a:gd name="connsiteY0" fmla="*/ 61515 h 61515"/>
              <a:gd name="connsiteX1" fmla="*/ 21431 w 68262"/>
              <a:gd name="connsiteY1" fmla="*/ 4365 h 61515"/>
              <a:gd name="connsiteX2" fmla="*/ 61912 w 68262"/>
              <a:gd name="connsiteY2" fmla="*/ 35322 h 61515"/>
              <a:gd name="connsiteX3" fmla="*/ 59531 w 68262"/>
              <a:gd name="connsiteY3" fmla="*/ 40084 h 61515"/>
            </a:gdLst>
            <a:ahLst/>
            <a:cxnLst>
              <a:cxn ang="0">
                <a:pos x="connsiteX0" y="connsiteY0"/>
              </a:cxn>
              <a:cxn ang="0">
                <a:pos x="connsiteX1" y="connsiteY1"/>
              </a:cxn>
              <a:cxn ang="0">
                <a:pos x="connsiteX2" y="connsiteY2"/>
              </a:cxn>
              <a:cxn ang="0">
                <a:pos x="connsiteX3" y="connsiteY3"/>
              </a:cxn>
            </a:cxnLst>
            <a:rect l="l" t="t" r="r" b="b"/>
            <a:pathLst>
              <a:path w="68262" h="61515">
                <a:moveTo>
                  <a:pt x="0" y="61515"/>
                </a:moveTo>
                <a:cubicBezTo>
                  <a:pt x="5556" y="35122"/>
                  <a:pt x="11112" y="8730"/>
                  <a:pt x="21431" y="4365"/>
                </a:cubicBezTo>
                <a:cubicBezTo>
                  <a:pt x="31750" y="0"/>
                  <a:pt x="55562" y="29369"/>
                  <a:pt x="61912" y="35322"/>
                </a:cubicBezTo>
                <a:cubicBezTo>
                  <a:pt x="68262" y="41275"/>
                  <a:pt x="63896" y="40679"/>
                  <a:pt x="59531" y="40084"/>
                </a:cubicBezTo>
              </a:path>
            </a:pathLst>
          </a:custGeom>
          <a:noFill/>
          <a:ln w="9525" cap="flat" cmpd="sng" algn="ctr">
            <a:solidFill>
              <a:schemeClr val="bg1">
                <a:lumMod val="50000"/>
              </a:schemeClr>
            </a:solidFill>
            <a:prstDash val="solid"/>
            <a:round/>
            <a:headEnd type="none" w="med" len="med"/>
            <a:tailEnd type="none" w="med" len="med"/>
          </a:ln>
          <a:effectLst/>
        </p:spPr>
        <p:txBody>
          <a:bodyPr wrap="none"/>
          <a:lstStyle/>
          <a:p>
            <a:pPr algn="ctr">
              <a:spcBef>
                <a:spcPct val="15000"/>
              </a:spcBef>
              <a:defRPr/>
            </a:pPr>
            <a:endParaRPr lang="el-GR">
              <a:latin typeface="Arial" pitchFamily="-112" charset="0"/>
              <a:ea typeface="ＭＳ Ｐゴシック" pitchFamily="96" charset="-128"/>
            </a:endParaRPr>
          </a:p>
        </p:txBody>
      </p:sp>
      <p:cxnSp>
        <p:nvCxnSpPr>
          <p:cNvPr id="211" name="Straight Connector 210"/>
          <p:cNvCxnSpPr/>
          <p:nvPr/>
        </p:nvCxnSpPr>
        <p:spPr bwMode="auto">
          <a:xfrm flipV="1">
            <a:off x="5151438" y="3521075"/>
            <a:ext cx="33337" cy="9525"/>
          </a:xfrm>
          <a:prstGeom prst="line">
            <a:avLst/>
          </a:prstGeom>
          <a:solidFill>
            <a:schemeClr val="accent1"/>
          </a:solidFill>
          <a:ln w="9525" cap="flat" cmpd="sng" algn="ctr">
            <a:solidFill>
              <a:schemeClr val="bg1">
                <a:lumMod val="50000"/>
              </a:schemeClr>
            </a:solidFill>
            <a:prstDash val="solid"/>
            <a:round/>
            <a:headEnd type="none" w="med" len="med"/>
            <a:tailEnd type="none" w="med" len="med"/>
          </a:ln>
          <a:effectLst/>
        </p:spPr>
      </p:cxnSp>
      <p:pic>
        <p:nvPicPr>
          <p:cNvPr id="14543" name="Picture 128" descr="red"/>
          <p:cNvPicPr>
            <a:picLocks noChangeAspect="1" noChangeArrowheads="1"/>
          </p:cNvPicPr>
          <p:nvPr/>
        </p:nvPicPr>
        <p:blipFill>
          <a:blip r:embed="rId3" cstate="print"/>
          <a:srcRect/>
          <a:stretch>
            <a:fillRect/>
          </a:stretch>
        </p:blipFill>
        <p:spPr bwMode="auto">
          <a:xfrm>
            <a:off x="4914900" y="2928938"/>
            <a:ext cx="331788" cy="269875"/>
          </a:xfrm>
          <a:prstGeom prst="rect">
            <a:avLst/>
          </a:prstGeom>
          <a:noFill/>
          <a:ln w="9525">
            <a:noFill/>
            <a:miter lim="800000"/>
            <a:headEnd/>
            <a:tailEnd/>
          </a:ln>
        </p:spPr>
      </p:pic>
      <p:pic>
        <p:nvPicPr>
          <p:cNvPr id="14544" name="Picture 128" descr="red"/>
          <p:cNvPicPr>
            <a:picLocks noChangeAspect="1" noChangeArrowheads="1"/>
          </p:cNvPicPr>
          <p:nvPr/>
        </p:nvPicPr>
        <p:blipFill>
          <a:blip r:embed="rId3" cstate="print"/>
          <a:srcRect/>
          <a:stretch>
            <a:fillRect/>
          </a:stretch>
        </p:blipFill>
        <p:spPr bwMode="auto">
          <a:xfrm>
            <a:off x="5011738" y="3135313"/>
            <a:ext cx="331787" cy="268287"/>
          </a:xfrm>
          <a:prstGeom prst="rect">
            <a:avLst/>
          </a:prstGeom>
          <a:noFill/>
          <a:ln w="9525">
            <a:noFill/>
            <a:miter lim="800000"/>
            <a:headEnd/>
            <a:tailEnd/>
          </a:ln>
        </p:spPr>
      </p:pic>
      <p:pic>
        <p:nvPicPr>
          <p:cNvPr id="14545" name="Picture 128" descr="red"/>
          <p:cNvPicPr>
            <a:picLocks noChangeAspect="1" noChangeArrowheads="1"/>
          </p:cNvPicPr>
          <p:nvPr/>
        </p:nvPicPr>
        <p:blipFill>
          <a:blip r:embed="rId4" cstate="print"/>
          <a:srcRect/>
          <a:stretch>
            <a:fillRect/>
          </a:stretch>
        </p:blipFill>
        <p:spPr bwMode="auto">
          <a:xfrm>
            <a:off x="2338388" y="3105150"/>
            <a:ext cx="330200" cy="269875"/>
          </a:xfrm>
          <a:prstGeom prst="rect">
            <a:avLst/>
          </a:prstGeom>
          <a:noFill/>
          <a:ln w="9525">
            <a:noFill/>
            <a:miter lim="800000"/>
            <a:headEnd/>
            <a:tailEnd/>
          </a:ln>
        </p:spPr>
      </p:pic>
      <p:pic>
        <p:nvPicPr>
          <p:cNvPr id="14546" name="Picture 128" descr="red"/>
          <p:cNvPicPr>
            <a:picLocks noChangeAspect="1" noChangeArrowheads="1"/>
          </p:cNvPicPr>
          <p:nvPr/>
        </p:nvPicPr>
        <p:blipFill>
          <a:blip r:embed="rId4" cstate="print"/>
          <a:srcRect/>
          <a:stretch>
            <a:fillRect/>
          </a:stretch>
        </p:blipFill>
        <p:spPr bwMode="auto">
          <a:xfrm>
            <a:off x="2160588" y="3181350"/>
            <a:ext cx="330200" cy="269875"/>
          </a:xfrm>
          <a:prstGeom prst="rect">
            <a:avLst/>
          </a:prstGeom>
          <a:noFill/>
          <a:ln w="9525">
            <a:noFill/>
            <a:miter lim="800000"/>
            <a:headEnd/>
            <a:tailEnd/>
          </a:ln>
        </p:spPr>
      </p:pic>
      <p:pic>
        <p:nvPicPr>
          <p:cNvPr id="14547" name="Picture 128" descr="red"/>
          <p:cNvPicPr>
            <a:picLocks noChangeAspect="1" noChangeArrowheads="1"/>
          </p:cNvPicPr>
          <p:nvPr/>
        </p:nvPicPr>
        <p:blipFill>
          <a:blip r:embed="rId3" cstate="print"/>
          <a:srcRect/>
          <a:stretch>
            <a:fillRect/>
          </a:stretch>
        </p:blipFill>
        <p:spPr bwMode="auto">
          <a:xfrm>
            <a:off x="6146800" y="3714750"/>
            <a:ext cx="331788" cy="269875"/>
          </a:xfrm>
          <a:prstGeom prst="rect">
            <a:avLst/>
          </a:prstGeom>
          <a:noFill/>
          <a:ln w="9525">
            <a:noFill/>
            <a:miter lim="800000"/>
            <a:headEnd/>
            <a:tailEnd/>
          </a:ln>
        </p:spPr>
      </p:pic>
      <p:pic>
        <p:nvPicPr>
          <p:cNvPr id="14548" name="Picture 128" descr="red"/>
          <p:cNvPicPr>
            <a:picLocks noChangeAspect="1" noChangeArrowheads="1"/>
          </p:cNvPicPr>
          <p:nvPr/>
        </p:nvPicPr>
        <p:blipFill>
          <a:blip r:embed="rId4" cstate="print"/>
          <a:srcRect/>
          <a:stretch>
            <a:fillRect/>
          </a:stretch>
        </p:blipFill>
        <p:spPr bwMode="auto">
          <a:xfrm>
            <a:off x="1855788" y="3249613"/>
            <a:ext cx="330200" cy="268287"/>
          </a:xfrm>
          <a:prstGeom prst="rect">
            <a:avLst/>
          </a:prstGeom>
          <a:noFill/>
          <a:ln w="9525">
            <a:noFill/>
            <a:miter lim="800000"/>
            <a:headEnd/>
            <a:tailEnd/>
          </a:ln>
        </p:spPr>
      </p:pic>
      <p:pic>
        <p:nvPicPr>
          <p:cNvPr id="14549" name="Picture 128" descr="red"/>
          <p:cNvPicPr>
            <a:picLocks noChangeAspect="1" noChangeArrowheads="1"/>
          </p:cNvPicPr>
          <p:nvPr/>
        </p:nvPicPr>
        <p:blipFill>
          <a:blip r:embed="rId4" cstate="print"/>
          <a:srcRect/>
          <a:stretch>
            <a:fillRect/>
          </a:stretch>
        </p:blipFill>
        <p:spPr bwMode="auto">
          <a:xfrm>
            <a:off x="6746875" y="4035425"/>
            <a:ext cx="330200" cy="269875"/>
          </a:xfrm>
          <a:prstGeom prst="rect">
            <a:avLst/>
          </a:prstGeom>
          <a:noFill/>
          <a:ln w="9525">
            <a:noFill/>
            <a:miter lim="800000"/>
            <a:headEnd/>
            <a:tailEnd/>
          </a:ln>
        </p:spPr>
      </p:pic>
      <p:pic>
        <p:nvPicPr>
          <p:cNvPr id="14550" name="Picture 128" descr="red"/>
          <p:cNvPicPr>
            <a:picLocks noChangeAspect="1" noChangeArrowheads="1"/>
          </p:cNvPicPr>
          <p:nvPr/>
        </p:nvPicPr>
        <p:blipFill>
          <a:blip r:embed="rId3" cstate="print"/>
          <a:srcRect/>
          <a:stretch>
            <a:fillRect/>
          </a:stretch>
        </p:blipFill>
        <p:spPr bwMode="auto">
          <a:xfrm>
            <a:off x="2278063" y="3282950"/>
            <a:ext cx="331787" cy="269875"/>
          </a:xfrm>
          <a:prstGeom prst="rect">
            <a:avLst/>
          </a:prstGeom>
          <a:noFill/>
          <a:ln w="9525">
            <a:noFill/>
            <a:miter lim="800000"/>
            <a:headEnd/>
            <a:tailEnd/>
          </a:ln>
        </p:spPr>
      </p:pic>
      <p:pic>
        <p:nvPicPr>
          <p:cNvPr id="14551" name="Picture 128" descr="red"/>
          <p:cNvPicPr>
            <a:picLocks noChangeAspect="1" noChangeArrowheads="1"/>
          </p:cNvPicPr>
          <p:nvPr/>
        </p:nvPicPr>
        <p:blipFill>
          <a:blip r:embed="rId4" cstate="print"/>
          <a:srcRect/>
          <a:stretch>
            <a:fillRect/>
          </a:stretch>
        </p:blipFill>
        <p:spPr bwMode="auto">
          <a:xfrm>
            <a:off x="7164388" y="3687763"/>
            <a:ext cx="330200" cy="268287"/>
          </a:xfrm>
          <a:prstGeom prst="rect">
            <a:avLst/>
          </a:prstGeom>
          <a:noFill/>
          <a:ln w="9525">
            <a:noFill/>
            <a:miter lim="800000"/>
            <a:headEnd/>
            <a:tailEnd/>
          </a:ln>
        </p:spPr>
      </p:pic>
      <p:pic>
        <p:nvPicPr>
          <p:cNvPr id="14552" name="Picture 128" descr="red"/>
          <p:cNvPicPr>
            <a:picLocks noChangeAspect="1" noChangeArrowheads="1"/>
          </p:cNvPicPr>
          <p:nvPr/>
        </p:nvPicPr>
        <p:blipFill>
          <a:blip r:embed="rId4" cstate="print"/>
          <a:srcRect/>
          <a:stretch>
            <a:fillRect/>
          </a:stretch>
        </p:blipFill>
        <p:spPr bwMode="auto">
          <a:xfrm>
            <a:off x="1152525" y="3351213"/>
            <a:ext cx="330200" cy="268287"/>
          </a:xfrm>
          <a:prstGeom prst="rect">
            <a:avLst/>
          </a:prstGeom>
          <a:noFill/>
          <a:ln w="9525">
            <a:noFill/>
            <a:miter lim="800000"/>
            <a:headEnd/>
            <a:tailEnd/>
          </a:ln>
        </p:spPr>
      </p:pic>
      <p:pic>
        <p:nvPicPr>
          <p:cNvPr id="14553" name="Picture 128" descr="red"/>
          <p:cNvPicPr>
            <a:picLocks noChangeAspect="1" noChangeArrowheads="1"/>
          </p:cNvPicPr>
          <p:nvPr/>
        </p:nvPicPr>
        <p:blipFill>
          <a:blip r:embed="rId3" cstate="print"/>
          <a:srcRect/>
          <a:stretch>
            <a:fillRect/>
          </a:stretch>
        </p:blipFill>
        <p:spPr bwMode="auto">
          <a:xfrm>
            <a:off x="7118350" y="3394075"/>
            <a:ext cx="331788" cy="268288"/>
          </a:xfrm>
          <a:prstGeom prst="rect">
            <a:avLst/>
          </a:prstGeom>
          <a:noFill/>
          <a:ln w="9525">
            <a:noFill/>
            <a:miter lim="800000"/>
            <a:headEnd/>
            <a:tailEnd/>
          </a:ln>
        </p:spPr>
      </p:pic>
      <p:pic>
        <p:nvPicPr>
          <p:cNvPr id="14554" name="Picture 128" descr="red"/>
          <p:cNvPicPr>
            <a:picLocks noChangeAspect="1" noChangeArrowheads="1"/>
          </p:cNvPicPr>
          <p:nvPr/>
        </p:nvPicPr>
        <p:blipFill>
          <a:blip r:embed="rId3" cstate="print"/>
          <a:srcRect/>
          <a:stretch>
            <a:fillRect/>
          </a:stretch>
        </p:blipFill>
        <p:spPr bwMode="auto">
          <a:xfrm>
            <a:off x="2201863" y="3376613"/>
            <a:ext cx="331787" cy="268287"/>
          </a:xfrm>
          <a:prstGeom prst="rect">
            <a:avLst/>
          </a:prstGeom>
          <a:noFill/>
          <a:ln w="9525">
            <a:noFill/>
            <a:miter lim="800000"/>
            <a:headEnd/>
            <a:tailEnd/>
          </a:ln>
        </p:spPr>
      </p:pic>
      <p:pic>
        <p:nvPicPr>
          <p:cNvPr id="14555" name="Picture 128" descr="red"/>
          <p:cNvPicPr>
            <a:picLocks noChangeAspect="1" noChangeArrowheads="1"/>
          </p:cNvPicPr>
          <p:nvPr/>
        </p:nvPicPr>
        <p:blipFill>
          <a:blip r:embed="rId3" cstate="print"/>
          <a:srcRect/>
          <a:stretch>
            <a:fillRect/>
          </a:stretch>
        </p:blipFill>
        <p:spPr bwMode="auto">
          <a:xfrm>
            <a:off x="7423150" y="3448050"/>
            <a:ext cx="331788" cy="269875"/>
          </a:xfrm>
          <a:prstGeom prst="rect">
            <a:avLst/>
          </a:prstGeom>
          <a:noFill/>
          <a:ln w="9525">
            <a:noFill/>
            <a:miter lim="800000"/>
            <a:headEnd/>
            <a:tailEnd/>
          </a:ln>
        </p:spPr>
      </p:pic>
      <p:pic>
        <p:nvPicPr>
          <p:cNvPr id="14556" name="Picture 128" descr="red"/>
          <p:cNvPicPr>
            <a:picLocks noChangeAspect="1" noChangeArrowheads="1"/>
          </p:cNvPicPr>
          <p:nvPr/>
        </p:nvPicPr>
        <p:blipFill>
          <a:blip r:embed="rId3" cstate="print"/>
          <a:srcRect/>
          <a:stretch>
            <a:fillRect/>
          </a:stretch>
        </p:blipFill>
        <p:spPr bwMode="auto">
          <a:xfrm>
            <a:off x="7985125" y="5195888"/>
            <a:ext cx="331788" cy="268287"/>
          </a:xfrm>
          <a:prstGeom prst="rect">
            <a:avLst/>
          </a:prstGeom>
          <a:noFill/>
          <a:ln w="9525">
            <a:noFill/>
            <a:miter lim="800000"/>
            <a:headEnd/>
            <a:tailEnd/>
          </a:ln>
        </p:spPr>
      </p:pic>
      <p:pic>
        <p:nvPicPr>
          <p:cNvPr id="14557" name="Picture 128" descr="red"/>
          <p:cNvPicPr>
            <a:picLocks noChangeAspect="1" noChangeArrowheads="1"/>
          </p:cNvPicPr>
          <p:nvPr/>
        </p:nvPicPr>
        <p:blipFill>
          <a:blip r:embed="rId3" cstate="print"/>
          <a:srcRect/>
          <a:stretch>
            <a:fillRect/>
          </a:stretch>
        </p:blipFill>
        <p:spPr bwMode="auto">
          <a:xfrm>
            <a:off x="7707313" y="3440113"/>
            <a:ext cx="331787" cy="268287"/>
          </a:xfrm>
          <a:prstGeom prst="rect">
            <a:avLst/>
          </a:prstGeom>
          <a:noFill/>
          <a:ln w="9525">
            <a:noFill/>
            <a:miter lim="800000"/>
            <a:headEnd/>
            <a:tailEnd/>
          </a:ln>
        </p:spPr>
      </p:pic>
      <p:pic>
        <p:nvPicPr>
          <p:cNvPr id="14558" name="Picture 128" descr="red"/>
          <p:cNvPicPr>
            <a:picLocks noChangeAspect="1" noChangeArrowheads="1"/>
          </p:cNvPicPr>
          <p:nvPr/>
        </p:nvPicPr>
        <p:blipFill>
          <a:blip r:embed="rId3" cstate="print"/>
          <a:srcRect/>
          <a:stretch>
            <a:fillRect/>
          </a:stretch>
        </p:blipFill>
        <p:spPr bwMode="auto">
          <a:xfrm>
            <a:off x="2651125" y="5332413"/>
            <a:ext cx="331788" cy="268287"/>
          </a:xfrm>
          <a:prstGeom prst="rect">
            <a:avLst/>
          </a:prstGeom>
          <a:noFill/>
          <a:ln w="9525">
            <a:noFill/>
            <a:miter lim="800000"/>
            <a:headEnd/>
            <a:tailEnd/>
          </a:ln>
        </p:spPr>
      </p:pic>
      <p:pic>
        <p:nvPicPr>
          <p:cNvPr id="14559" name="Picture 128" descr="red"/>
          <p:cNvPicPr>
            <a:picLocks noChangeAspect="1" noChangeArrowheads="1"/>
          </p:cNvPicPr>
          <p:nvPr/>
        </p:nvPicPr>
        <p:blipFill>
          <a:blip r:embed="rId4" cstate="print"/>
          <a:srcRect/>
          <a:stretch>
            <a:fillRect/>
          </a:stretch>
        </p:blipFill>
        <p:spPr bwMode="auto">
          <a:xfrm>
            <a:off x="4657725" y="2555875"/>
            <a:ext cx="330200" cy="268288"/>
          </a:xfrm>
          <a:prstGeom prst="rect">
            <a:avLst/>
          </a:prstGeom>
          <a:noFill/>
          <a:ln w="9525">
            <a:noFill/>
            <a:miter lim="800000"/>
            <a:headEnd/>
            <a:tailEnd/>
          </a:ln>
        </p:spPr>
      </p:pic>
      <p:pic>
        <p:nvPicPr>
          <p:cNvPr id="14560" name="Picture 128" descr="red"/>
          <p:cNvPicPr>
            <a:picLocks noChangeAspect="1" noChangeArrowheads="1"/>
          </p:cNvPicPr>
          <p:nvPr/>
        </p:nvPicPr>
        <p:blipFill>
          <a:blip r:embed="rId4" cstate="print"/>
          <a:srcRect/>
          <a:stretch>
            <a:fillRect/>
          </a:stretch>
        </p:blipFill>
        <p:spPr bwMode="auto">
          <a:xfrm>
            <a:off x="7921625" y="5321300"/>
            <a:ext cx="330200" cy="269875"/>
          </a:xfrm>
          <a:prstGeom prst="rect">
            <a:avLst/>
          </a:prstGeom>
          <a:noFill/>
          <a:ln w="9525">
            <a:noFill/>
            <a:miter lim="800000"/>
            <a:headEnd/>
            <a:tailEnd/>
          </a:ln>
        </p:spPr>
      </p:pic>
      <p:pic>
        <p:nvPicPr>
          <p:cNvPr id="14561" name="Picture 128" descr="red"/>
          <p:cNvPicPr>
            <a:picLocks noChangeAspect="1" noChangeArrowheads="1"/>
          </p:cNvPicPr>
          <p:nvPr/>
        </p:nvPicPr>
        <p:blipFill>
          <a:blip r:embed="rId4" cstate="print"/>
          <a:srcRect/>
          <a:stretch>
            <a:fillRect/>
          </a:stretch>
        </p:blipFill>
        <p:spPr bwMode="auto">
          <a:xfrm>
            <a:off x="5072063" y="3508375"/>
            <a:ext cx="330200" cy="268288"/>
          </a:xfrm>
          <a:prstGeom prst="rect">
            <a:avLst/>
          </a:prstGeom>
          <a:noFill/>
          <a:ln w="9525">
            <a:noFill/>
            <a:miter lim="800000"/>
            <a:headEnd/>
            <a:tailEnd/>
          </a:ln>
        </p:spPr>
      </p:pic>
      <p:pic>
        <p:nvPicPr>
          <p:cNvPr id="14562" name="Picture 128" descr="red"/>
          <p:cNvPicPr>
            <a:picLocks noChangeAspect="1" noChangeArrowheads="1"/>
          </p:cNvPicPr>
          <p:nvPr/>
        </p:nvPicPr>
        <p:blipFill>
          <a:blip r:embed="rId4" cstate="print"/>
          <a:srcRect/>
          <a:stretch>
            <a:fillRect/>
          </a:stretch>
        </p:blipFill>
        <p:spPr bwMode="auto">
          <a:xfrm>
            <a:off x="5254625" y="2736850"/>
            <a:ext cx="330200" cy="269875"/>
          </a:xfrm>
          <a:prstGeom prst="rect">
            <a:avLst/>
          </a:prstGeom>
          <a:noFill/>
          <a:ln w="9525">
            <a:noFill/>
            <a:miter lim="800000"/>
            <a:headEnd/>
            <a:tailEnd/>
          </a:ln>
        </p:spPr>
      </p:pic>
      <p:pic>
        <p:nvPicPr>
          <p:cNvPr id="14563" name="Picture 128" descr="red"/>
          <p:cNvPicPr>
            <a:picLocks noChangeAspect="1" noChangeArrowheads="1"/>
          </p:cNvPicPr>
          <p:nvPr/>
        </p:nvPicPr>
        <p:blipFill>
          <a:blip r:embed="rId4" cstate="print"/>
          <a:srcRect/>
          <a:stretch>
            <a:fillRect/>
          </a:stretch>
        </p:blipFill>
        <p:spPr bwMode="auto">
          <a:xfrm>
            <a:off x="5553075" y="3517900"/>
            <a:ext cx="330200" cy="268288"/>
          </a:xfrm>
          <a:prstGeom prst="rect">
            <a:avLst/>
          </a:prstGeom>
          <a:noFill/>
          <a:ln w="9525">
            <a:noFill/>
            <a:miter lim="800000"/>
            <a:headEnd/>
            <a:tailEnd/>
          </a:ln>
        </p:spPr>
      </p:pic>
      <p:pic>
        <p:nvPicPr>
          <p:cNvPr id="14564" name="Picture 128" descr="red"/>
          <p:cNvPicPr>
            <a:picLocks noChangeAspect="1" noChangeArrowheads="1"/>
          </p:cNvPicPr>
          <p:nvPr/>
        </p:nvPicPr>
        <p:blipFill>
          <a:blip r:embed="rId3" cstate="print"/>
          <a:srcRect/>
          <a:stretch>
            <a:fillRect/>
          </a:stretch>
        </p:blipFill>
        <p:spPr bwMode="auto">
          <a:xfrm>
            <a:off x="5619750" y="3776663"/>
            <a:ext cx="331788" cy="268287"/>
          </a:xfrm>
          <a:prstGeom prst="rect">
            <a:avLst/>
          </a:prstGeom>
          <a:noFill/>
          <a:ln w="9525">
            <a:noFill/>
            <a:miter lim="800000"/>
            <a:headEnd/>
            <a:tailEnd/>
          </a:ln>
        </p:spPr>
      </p:pic>
      <p:pic>
        <p:nvPicPr>
          <p:cNvPr id="14565" name="Picture 128" descr="red"/>
          <p:cNvPicPr>
            <a:picLocks noChangeAspect="1" noChangeArrowheads="1"/>
          </p:cNvPicPr>
          <p:nvPr/>
        </p:nvPicPr>
        <p:blipFill>
          <a:blip r:embed="rId4" cstate="print"/>
          <a:srcRect/>
          <a:stretch>
            <a:fillRect/>
          </a:stretch>
        </p:blipFill>
        <p:spPr bwMode="auto">
          <a:xfrm>
            <a:off x="5351463" y="3275013"/>
            <a:ext cx="330200" cy="269875"/>
          </a:xfrm>
          <a:prstGeom prst="rect">
            <a:avLst/>
          </a:prstGeom>
          <a:noFill/>
          <a:ln w="9525">
            <a:noFill/>
            <a:miter lim="800000"/>
            <a:headEnd/>
            <a:tailEnd/>
          </a:ln>
        </p:spPr>
      </p:pic>
      <p:pic>
        <p:nvPicPr>
          <p:cNvPr id="14566" name="Picture 128" descr="red"/>
          <p:cNvPicPr>
            <a:picLocks noChangeAspect="1" noChangeArrowheads="1"/>
          </p:cNvPicPr>
          <p:nvPr/>
        </p:nvPicPr>
        <p:blipFill>
          <a:blip r:embed="rId3" cstate="print"/>
          <a:srcRect/>
          <a:stretch>
            <a:fillRect/>
          </a:stretch>
        </p:blipFill>
        <p:spPr bwMode="auto">
          <a:xfrm>
            <a:off x="5021263" y="3370263"/>
            <a:ext cx="331787" cy="268287"/>
          </a:xfrm>
          <a:prstGeom prst="rect">
            <a:avLst/>
          </a:prstGeom>
          <a:noFill/>
          <a:ln w="9525">
            <a:noFill/>
            <a:miter lim="800000"/>
            <a:headEnd/>
            <a:tailEnd/>
          </a:ln>
        </p:spPr>
      </p:pic>
      <p:pic>
        <p:nvPicPr>
          <p:cNvPr id="14567" name="Picture 128" descr="red"/>
          <p:cNvPicPr>
            <a:picLocks noChangeAspect="1" noChangeArrowheads="1"/>
          </p:cNvPicPr>
          <p:nvPr/>
        </p:nvPicPr>
        <p:blipFill>
          <a:blip r:embed="rId3" cstate="print"/>
          <a:srcRect/>
          <a:stretch>
            <a:fillRect/>
          </a:stretch>
        </p:blipFill>
        <p:spPr bwMode="auto">
          <a:xfrm>
            <a:off x="5424488" y="3328988"/>
            <a:ext cx="331787" cy="268287"/>
          </a:xfrm>
          <a:prstGeom prst="rect">
            <a:avLst/>
          </a:prstGeom>
          <a:noFill/>
          <a:ln w="9525">
            <a:noFill/>
            <a:miter lim="800000"/>
            <a:headEnd/>
            <a:tailEnd/>
          </a:ln>
        </p:spPr>
      </p:pic>
      <p:pic>
        <p:nvPicPr>
          <p:cNvPr id="14568" name="Picture 128" descr="red"/>
          <p:cNvPicPr>
            <a:picLocks noChangeAspect="1" noChangeArrowheads="1"/>
          </p:cNvPicPr>
          <p:nvPr/>
        </p:nvPicPr>
        <p:blipFill>
          <a:blip r:embed="rId4" cstate="print"/>
          <a:srcRect/>
          <a:stretch>
            <a:fillRect/>
          </a:stretch>
        </p:blipFill>
        <p:spPr bwMode="auto">
          <a:xfrm>
            <a:off x="5381625" y="3384550"/>
            <a:ext cx="330200" cy="268288"/>
          </a:xfrm>
          <a:prstGeom prst="rect">
            <a:avLst/>
          </a:prstGeom>
          <a:noFill/>
          <a:ln w="9525">
            <a:noFill/>
            <a:miter lim="800000"/>
            <a:headEnd/>
            <a:tailEnd/>
          </a:ln>
        </p:spPr>
      </p:pic>
      <p:pic>
        <p:nvPicPr>
          <p:cNvPr id="14569" name="Picture 128" descr="red"/>
          <p:cNvPicPr>
            <a:picLocks noChangeAspect="1" noChangeArrowheads="1"/>
          </p:cNvPicPr>
          <p:nvPr/>
        </p:nvPicPr>
        <p:blipFill>
          <a:blip r:embed="rId3" cstate="print"/>
          <a:srcRect/>
          <a:stretch>
            <a:fillRect/>
          </a:stretch>
        </p:blipFill>
        <p:spPr bwMode="auto">
          <a:xfrm>
            <a:off x="5324475" y="3476625"/>
            <a:ext cx="331788" cy="268288"/>
          </a:xfrm>
          <a:prstGeom prst="rect">
            <a:avLst/>
          </a:prstGeom>
          <a:noFill/>
          <a:ln w="9525">
            <a:noFill/>
            <a:miter lim="800000"/>
            <a:headEnd/>
            <a:tailEnd/>
          </a:ln>
        </p:spPr>
      </p:pic>
      <p:pic>
        <p:nvPicPr>
          <p:cNvPr id="14570" name="Picture 128" descr="red"/>
          <p:cNvPicPr>
            <a:picLocks noChangeAspect="1" noChangeArrowheads="1"/>
          </p:cNvPicPr>
          <p:nvPr/>
        </p:nvPicPr>
        <p:blipFill>
          <a:blip r:embed="rId3" cstate="print"/>
          <a:srcRect/>
          <a:stretch>
            <a:fillRect/>
          </a:stretch>
        </p:blipFill>
        <p:spPr bwMode="auto">
          <a:xfrm>
            <a:off x="5395913" y="3614738"/>
            <a:ext cx="331787" cy="268287"/>
          </a:xfrm>
          <a:prstGeom prst="rect">
            <a:avLst/>
          </a:prstGeom>
          <a:noFill/>
          <a:ln w="9525">
            <a:noFill/>
            <a:miter lim="800000"/>
            <a:headEnd/>
            <a:tailEnd/>
          </a:ln>
        </p:spPr>
      </p:pic>
      <p:pic>
        <p:nvPicPr>
          <p:cNvPr id="14571" name="Picture 128" descr="red"/>
          <p:cNvPicPr>
            <a:picLocks noChangeAspect="1" noChangeArrowheads="1"/>
          </p:cNvPicPr>
          <p:nvPr/>
        </p:nvPicPr>
        <p:blipFill>
          <a:blip r:embed="rId3" cstate="print"/>
          <a:srcRect/>
          <a:stretch>
            <a:fillRect/>
          </a:stretch>
        </p:blipFill>
        <p:spPr bwMode="auto">
          <a:xfrm>
            <a:off x="5199063" y="3486150"/>
            <a:ext cx="331787" cy="269875"/>
          </a:xfrm>
          <a:prstGeom prst="rect">
            <a:avLst/>
          </a:prstGeom>
          <a:noFill/>
          <a:ln w="9525">
            <a:noFill/>
            <a:miter lim="800000"/>
            <a:headEnd/>
            <a:tailEnd/>
          </a:ln>
        </p:spPr>
      </p:pic>
      <p:pic>
        <p:nvPicPr>
          <p:cNvPr id="14572" name="Picture 128" descr="red"/>
          <p:cNvPicPr>
            <a:picLocks noChangeAspect="1" noChangeArrowheads="1"/>
          </p:cNvPicPr>
          <p:nvPr/>
        </p:nvPicPr>
        <p:blipFill>
          <a:blip r:embed="rId4" cstate="print"/>
          <a:srcRect/>
          <a:stretch>
            <a:fillRect/>
          </a:stretch>
        </p:blipFill>
        <p:spPr bwMode="auto">
          <a:xfrm>
            <a:off x="5260975" y="3554413"/>
            <a:ext cx="330200" cy="268287"/>
          </a:xfrm>
          <a:prstGeom prst="rect">
            <a:avLst/>
          </a:prstGeom>
          <a:noFill/>
          <a:ln w="9525">
            <a:noFill/>
            <a:miter lim="800000"/>
            <a:headEnd/>
            <a:tailEnd/>
          </a:ln>
        </p:spPr>
      </p:pic>
      <p:pic>
        <p:nvPicPr>
          <p:cNvPr id="14573" name="Picture 128" descr="red"/>
          <p:cNvPicPr>
            <a:picLocks noChangeAspect="1" noChangeArrowheads="1"/>
          </p:cNvPicPr>
          <p:nvPr/>
        </p:nvPicPr>
        <p:blipFill>
          <a:blip r:embed="rId4" cstate="print"/>
          <a:srcRect/>
          <a:stretch>
            <a:fillRect/>
          </a:stretch>
        </p:blipFill>
        <p:spPr bwMode="auto">
          <a:xfrm>
            <a:off x="5102225" y="3575050"/>
            <a:ext cx="330200" cy="268288"/>
          </a:xfrm>
          <a:prstGeom prst="rect">
            <a:avLst/>
          </a:prstGeom>
          <a:noFill/>
          <a:ln w="9525">
            <a:noFill/>
            <a:miter lim="800000"/>
            <a:headEnd/>
            <a:tailEnd/>
          </a:ln>
        </p:spPr>
      </p:pic>
      <p:pic>
        <p:nvPicPr>
          <p:cNvPr id="14574" name="Picture 128" descr="red"/>
          <p:cNvPicPr>
            <a:picLocks noChangeAspect="1" noChangeArrowheads="1"/>
          </p:cNvPicPr>
          <p:nvPr/>
        </p:nvPicPr>
        <p:blipFill>
          <a:blip r:embed="rId3" cstate="print"/>
          <a:srcRect/>
          <a:stretch>
            <a:fillRect/>
          </a:stretch>
        </p:blipFill>
        <p:spPr bwMode="auto">
          <a:xfrm>
            <a:off x="5270500" y="3860800"/>
            <a:ext cx="331788" cy="269875"/>
          </a:xfrm>
          <a:prstGeom prst="rect">
            <a:avLst/>
          </a:prstGeom>
          <a:noFill/>
          <a:ln w="9525">
            <a:noFill/>
            <a:miter lim="800000"/>
            <a:headEnd/>
            <a:tailEnd/>
          </a:ln>
        </p:spPr>
      </p:pic>
      <p:pic>
        <p:nvPicPr>
          <p:cNvPr id="14575" name="Picture 128" descr="red"/>
          <p:cNvPicPr>
            <a:picLocks noChangeAspect="1" noChangeArrowheads="1"/>
          </p:cNvPicPr>
          <p:nvPr/>
        </p:nvPicPr>
        <p:blipFill>
          <a:blip r:embed="rId4" cstate="print"/>
          <a:srcRect/>
          <a:stretch>
            <a:fillRect/>
          </a:stretch>
        </p:blipFill>
        <p:spPr bwMode="auto">
          <a:xfrm>
            <a:off x="5002213" y="3638550"/>
            <a:ext cx="330200" cy="268288"/>
          </a:xfrm>
          <a:prstGeom prst="rect">
            <a:avLst/>
          </a:prstGeom>
          <a:noFill/>
          <a:ln w="9525">
            <a:noFill/>
            <a:miter lim="800000"/>
            <a:headEnd/>
            <a:tailEnd/>
          </a:ln>
        </p:spPr>
      </p:pic>
      <p:pic>
        <p:nvPicPr>
          <p:cNvPr id="14576" name="Picture 128" descr="red"/>
          <p:cNvPicPr>
            <a:picLocks noChangeAspect="1" noChangeArrowheads="1"/>
          </p:cNvPicPr>
          <p:nvPr/>
        </p:nvPicPr>
        <p:blipFill>
          <a:blip r:embed="rId4" cstate="print"/>
          <a:srcRect/>
          <a:stretch>
            <a:fillRect/>
          </a:stretch>
        </p:blipFill>
        <p:spPr bwMode="auto">
          <a:xfrm>
            <a:off x="4867275" y="5110163"/>
            <a:ext cx="330200" cy="269875"/>
          </a:xfrm>
          <a:prstGeom prst="rect">
            <a:avLst/>
          </a:prstGeom>
          <a:noFill/>
          <a:ln w="9525">
            <a:noFill/>
            <a:miter lim="800000"/>
            <a:headEnd/>
            <a:tailEnd/>
          </a:ln>
        </p:spPr>
      </p:pic>
      <p:pic>
        <p:nvPicPr>
          <p:cNvPr id="14577" name="Picture 128" descr="red"/>
          <p:cNvPicPr>
            <a:picLocks noChangeAspect="1" noChangeArrowheads="1"/>
          </p:cNvPicPr>
          <p:nvPr/>
        </p:nvPicPr>
        <p:blipFill>
          <a:blip r:embed="rId3" cstate="print"/>
          <a:srcRect/>
          <a:stretch>
            <a:fillRect/>
          </a:stretch>
        </p:blipFill>
        <p:spPr bwMode="auto">
          <a:xfrm>
            <a:off x="4557713" y="2860675"/>
            <a:ext cx="331787" cy="269875"/>
          </a:xfrm>
          <a:prstGeom prst="rect">
            <a:avLst/>
          </a:prstGeom>
          <a:noFill/>
          <a:ln w="9525">
            <a:noFill/>
            <a:miter lim="800000"/>
            <a:headEnd/>
            <a:tailEnd/>
          </a:ln>
        </p:spPr>
      </p:pic>
      <p:pic>
        <p:nvPicPr>
          <p:cNvPr id="14578" name="Picture 128" descr="red"/>
          <p:cNvPicPr>
            <a:picLocks noChangeAspect="1" noChangeArrowheads="1"/>
          </p:cNvPicPr>
          <p:nvPr/>
        </p:nvPicPr>
        <p:blipFill>
          <a:blip r:embed="rId4" cstate="print"/>
          <a:srcRect/>
          <a:stretch>
            <a:fillRect/>
          </a:stretch>
        </p:blipFill>
        <p:spPr bwMode="auto">
          <a:xfrm>
            <a:off x="4930775" y="3157538"/>
            <a:ext cx="330200" cy="268287"/>
          </a:xfrm>
          <a:prstGeom prst="rect">
            <a:avLst/>
          </a:prstGeom>
          <a:noFill/>
          <a:ln w="9525">
            <a:noFill/>
            <a:miter lim="800000"/>
            <a:headEnd/>
            <a:tailEnd/>
          </a:ln>
        </p:spPr>
      </p:pic>
      <p:pic>
        <p:nvPicPr>
          <p:cNvPr id="14579" name="Picture 128" descr="red"/>
          <p:cNvPicPr>
            <a:picLocks noChangeAspect="1" noChangeArrowheads="1"/>
          </p:cNvPicPr>
          <p:nvPr/>
        </p:nvPicPr>
        <p:blipFill>
          <a:blip r:embed="rId3" cstate="print"/>
          <a:srcRect/>
          <a:stretch>
            <a:fillRect/>
          </a:stretch>
        </p:blipFill>
        <p:spPr bwMode="auto">
          <a:xfrm>
            <a:off x="4754563" y="3167063"/>
            <a:ext cx="331787" cy="268287"/>
          </a:xfrm>
          <a:prstGeom prst="rect">
            <a:avLst/>
          </a:prstGeom>
          <a:noFill/>
          <a:ln w="9525">
            <a:noFill/>
            <a:miter lim="800000"/>
            <a:headEnd/>
            <a:tailEnd/>
          </a:ln>
        </p:spPr>
      </p:pic>
      <p:pic>
        <p:nvPicPr>
          <p:cNvPr id="14580" name="Picture 128" descr="red"/>
          <p:cNvPicPr>
            <a:picLocks noChangeAspect="1" noChangeArrowheads="1"/>
          </p:cNvPicPr>
          <p:nvPr/>
        </p:nvPicPr>
        <p:blipFill>
          <a:blip r:embed="rId4" cstate="print"/>
          <a:srcRect/>
          <a:stretch>
            <a:fillRect/>
          </a:stretch>
        </p:blipFill>
        <p:spPr bwMode="auto">
          <a:xfrm>
            <a:off x="4797425" y="3257550"/>
            <a:ext cx="330200" cy="269875"/>
          </a:xfrm>
          <a:prstGeom prst="rect">
            <a:avLst/>
          </a:prstGeom>
          <a:noFill/>
          <a:ln w="9525">
            <a:noFill/>
            <a:miter lim="800000"/>
            <a:headEnd/>
            <a:tailEnd/>
          </a:ln>
        </p:spPr>
      </p:pic>
      <p:pic>
        <p:nvPicPr>
          <p:cNvPr id="14581" name="Picture 128" descr="red"/>
          <p:cNvPicPr>
            <a:picLocks noChangeAspect="1" noChangeArrowheads="1"/>
          </p:cNvPicPr>
          <p:nvPr/>
        </p:nvPicPr>
        <p:blipFill>
          <a:blip r:embed="rId4" cstate="print"/>
          <a:srcRect/>
          <a:stretch>
            <a:fillRect/>
          </a:stretch>
        </p:blipFill>
        <p:spPr bwMode="auto">
          <a:xfrm>
            <a:off x="4751388" y="2857500"/>
            <a:ext cx="330200" cy="268288"/>
          </a:xfrm>
          <a:prstGeom prst="rect">
            <a:avLst/>
          </a:prstGeom>
          <a:noFill/>
          <a:ln w="9525">
            <a:noFill/>
            <a:miter lim="800000"/>
            <a:headEnd/>
            <a:tailEnd/>
          </a:ln>
        </p:spPr>
      </p:pic>
      <p:pic>
        <p:nvPicPr>
          <p:cNvPr id="14582" name="Picture 128" descr="red"/>
          <p:cNvPicPr>
            <a:picLocks noChangeAspect="1" noChangeArrowheads="1"/>
          </p:cNvPicPr>
          <p:nvPr/>
        </p:nvPicPr>
        <p:blipFill>
          <a:blip r:embed="rId4" cstate="print"/>
          <a:srcRect/>
          <a:stretch>
            <a:fillRect/>
          </a:stretch>
        </p:blipFill>
        <p:spPr bwMode="auto">
          <a:xfrm>
            <a:off x="4864100" y="3254375"/>
            <a:ext cx="330200" cy="269875"/>
          </a:xfrm>
          <a:prstGeom prst="rect">
            <a:avLst/>
          </a:prstGeom>
          <a:noFill/>
          <a:ln w="9525">
            <a:noFill/>
            <a:miter lim="800000"/>
            <a:headEnd/>
            <a:tailEnd/>
          </a:ln>
        </p:spPr>
      </p:pic>
      <p:pic>
        <p:nvPicPr>
          <p:cNvPr id="14583" name="Picture 128" descr="red"/>
          <p:cNvPicPr>
            <a:picLocks noChangeAspect="1" noChangeArrowheads="1"/>
          </p:cNvPicPr>
          <p:nvPr/>
        </p:nvPicPr>
        <p:blipFill>
          <a:blip r:embed="rId3" cstate="print"/>
          <a:srcRect/>
          <a:stretch>
            <a:fillRect/>
          </a:stretch>
        </p:blipFill>
        <p:spPr bwMode="auto">
          <a:xfrm>
            <a:off x="4708525" y="3070225"/>
            <a:ext cx="331788" cy="268288"/>
          </a:xfrm>
          <a:prstGeom prst="rect">
            <a:avLst/>
          </a:prstGeom>
          <a:noFill/>
          <a:ln w="9525">
            <a:noFill/>
            <a:miter lim="800000"/>
            <a:headEnd/>
            <a:tailEnd/>
          </a:ln>
        </p:spPr>
      </p:pic>
      <p:pic>
        <p:nvPicPr>
          <p:cNvPr id="14584" name="Picture 128" descr="red"/>
          <p:cNvPicPr>
            <a:picLocks noChangeAspect="1" noChangeArrowheads="1"/>
          </p:cNvPicPr>
          <p:nvPr/>
        </p:nvPicPr>
        <p:blipFill>
          <a:blip r:embed="rId4" cstate="print"/>
          <a:srcRect/>
          <a:stretch>
            <a:fillRect/>
          </a:stretch>
        </p:blipFill>
        <p:spPr bwMode="auto">
          <a:xfrm>
            <a:off x="4737100" y="3289300"/>
            <a:ext cx="330200" cy="269875"/>
          </a:xfrm>
          <a:prstGeom prst="rect">
            <a:avLst/>
          </a:prstGeom>
          <a:noFill/>
          <a:ln w="9525">
            <a:noFill/>
            <a:miter lim="800000"/>
            <a:headEnd/>
            <a:tailEnd/>
          </a:ln>
        </p:spPr>
      </p:pic>
      <p:pic>
        <p:nvPicPr>
          <p:cNvPr id="14585" name="Picture 128" descr="red"/>
          <p:cNvPicPr>
            <a:picLocks noChangeAspect="1" noChangeArrowheads="1"/>
          </p:cNvPicPr>
          <p:nvPr/>
        </p:nvPicPr>
        <p:blipFill>
          <a:blip r:embed="rId3" cstate="print"/>
          <a:srcRect/>
          <a:stretch>
            <a:fillRect/>
          </a:stretch>
        </p:blipFill>
        <p:spPr bwMode="auto">
          <a:xfrm>
            <a:off x="4651375" y="3197225"/>
            <a:ext cx="331788" cy="269875"/>
          </a:xfrm>
          <a:prstGeom prst="rect">
            <a:avLst/>
          </a:prstGeom>
          <a:noFill/>
          <a:ln w="9525">
            <a:noFill/>
            <a:miter lim="800000"/>
            <a:headEnd/>
            <a:tailEnd/>
          </a:ln>
        </p:spPr>
      </p:pic>
      <p:pic>
        <p:nvPicPr>
          <p:cNvPr id="14586" name="Picture 128" descr="red"/>
          <p:cNvPicPr>
            <a:picLocks noChangeAspect="1" noChangeArrowheads="1"/>
          </p:cNvPicPr>
          <p:nvPr/>
        </p:nvPicPr>
        <p:blipFill>
          <a:blip r:embed="rId3" cstate="print"/>
          <a:srcRect/>
          <a:stretch>
            <a:fillRect/>
          </a:stretch>
        </p:blipFill>
        <p:spPr bwMode="auto">
          <a:xfrm>
            <a:off x="4587875" y="2992438"/>
            <a:ext cx="331788" cy="269875"/>
          </a:xfrm>
          <a:prstGeom prst="rect">
            <a:avLst/>
          </a:prstGeom>
          <a:noFill/>
          <a:ln w="9525">
            <a:noFill/>
            <a:miter lim="800000"/>
            <a:headEnd/>
            <a:tailEnd/>
          </a:ln>
        </p:spPr>
      </p:pic>
      <p:pic>
        <p:nvPicPr>
          <p:cNvPr id="14587" name="Picture 128" descr="red"/>
          <p:cNvPicPr>
            <a:picLocks noChangeAspect="1" noChangeArrowheads="1"/>
          </p:cNvPicPr>
          <p:nvPr/>
        </p:nvPicPr>
        <p:blipFill>
          <a:blip r:embed="rId4" cstate="print"/>
          <a:srcRect/>
          <a:stretch>
            <a:fillRect/>
          </a:stretch>
        </p:blipFill>
        <p:spPr bwMode="auto">
          <a:xfrm>
            <a:off x="4486275" y="2995613"/>
            <a:ext cx="330200" cy="268287"/>
          </a:xfrm>
          <a:prstGeom prst="rect">
            <a:avLst/>
          </a:prstGeom>
          <a:noFill/>
          <a:ln w="9525">
            <a:noFill/>
            <a:miter lim="800000"/>
            <a:headEnd/>
            <a:tailEnd/>
          </a:ln>
        </p:spPr>
      </p:pic>
      <p:pic>
        <p:nvPicPr>
          <p:cNvPr id="14588" name="Picture 128" descr="red"/>
          <p:cNvPicPr>
            <a:picLocks noChangeAspect="1" noChangeArrowheads="1"/>
          </p:cNvPicPr>
          <p:nvPr/>
        </p:nvPicPr>
        <p:blipFill>
          <a:blip r:embed="rId4" cstate="print"/>
          <a:srcRect/>
          <a:stretch>
            <a:fillRect/>
          </a:stretch>
        </p:blipFill>
        <p:spPr bwMode="auto">
          <a:xfrm>
            <a:off x="4529138" y="3101975"/>
            <a:ext cx="330200" cy="269875"/>
          </a:xfrm>
          <a:prstGeom prst="rect">
            <a:avLst/>
          </a:prstGeom>
          <a:noFill/>
          <a:ln w="9525">
            <a:noFill/>
            <a:miter lim="800000"/>
            <a:headEnd/>
            <a:tailEnd/>
          </a:ln>
        </p:spPr>
      </p:pic>
      <p:pic>
        <p:nvPicPr>
          <p:cNvPr id="14589" name="Picture 128" descr="red"/>
          <p:cNvPicPr>
            <a:picLocks noChangeAspect="1" noChangeArrowheads="1"/>
          </p:cNvPicPr>
          <p:nvPr/>
        </p:nvPicPr>
        <p:blipFill>
          <a:blip r:embed="rId4" cstate="print"/>
          <a:srcRect/>
          <a:stretch>
            <a:fillRect/>
          </a:stretch>
        </p:blipFill>
        <p:spPr bwMode="auto">
          <a:xfrm>
            <a:off x="4476750" y="3141663"/>
            <a:ext cx="330200" cy="269875"/>
          </a:xfrm>
          <a:prstGeom prst="rect">
            <a:avLst/>
          </a:prstGeom>
          <a:noFill/>
          <a:ln w="9525">
            <a:noFill/>
            <a:miter lim="800000"/>
            <a:headEnd/>
            <a:tailEnd/>
          </a:ln>
        </p:spPr>
      </p:pic>
      <p:pic>
        <p:nvPicPr>
          <p:cNvPr id="14590" name="Picture 128" descr="red"/>
          <p:cNvPicPr>
            <a:picLocks noChangeAspect="1" noChangeArrowheads="1"/>
          </p:cNvPicPr>
          <p:nvPr/>
        </p:nvPicPr>
        <p:blipFill>
          <a:blip r:embed="rId3" cstate="print"/>
          <a:srcRect/>
          <a:stretch>
            <a:fillRect/>
          </a:stretch>
        </p:blipFill>
        <p:spPr bwMode="auto">
          <a:xfrm>
            <a:off x="4562475" y="3257550"/>
            <a:ext cx="331788" cy="268288"/>
          </a:xfrm>
          <a:prstGeom prst="rect">
            <a:avLst/>
          </a:prstGeom>
          <a:noFill/>
          <a:ln w="9525">
            <a:noFill/>
            <a:miter lim="800000"/>
            <a:headEnd/>
            <a:tailEnd/>
          </a:ln>
        </p:spPr>
      </p:pic>
      <p:pic>
        <p:nvPicPr>
          <p:cNvPr id="14591" name="Picture 128" descr="red"/>
          <p:cNvPicPr>
            <a:picLocks noChangeAspect="1" noChangeArrowheads="1"/>
          </p:cNvPicPr>
          <p:nvPr/>
        </p:nvPicPr>
        <p:blipFill>
          <a:blip r:embed="rId3" cstate="print"/>
          <a:srcRect/>
          <a:stretch>
            <a:fillRect/>
          </a:stretch>
        </p:blipFill>
        <p:spPr bwMode="auto">
          <a:xfrm>
            <a:off x="4591050" y="3600450"/>
            <a:ext cx="331788" cy="269875"/>
          </a:xfrm>
          <a:prstGeom prst="rect">
            <a:avLst/>
          </a:prstGeom>
          <a:noFill/>
          <a:ln w="9525">
            <a:noFill/>
            <a:miter lim="800000"/>
            <a:headEnd/>
            <a:tailEnd/>
          </a:ln>
        </p:spPr>
      </p:pic>
      <p:pic>
        <p:nvPicPr>
          <p:cNvPr id="14592" name="Picture 128" descr="red"/>
          <p:cNvPicPr>
            <a:picLocks noChangeAspect="1" noChangeArrowheads="1"/>
          </p:cNvPicPr>
          <p:nvPr/>
        </p:nvPicPr>
        <p:blipFill>
          <a:blip r:embed="rId3" cstate="print"/>
          <a:srcRect/>
          <a:stretch>
            <a:fillRect/>
          </a:stretch>
        </p:blipFill>
        <p:spPr bwMode="auto">
          <a:xfrm>
            <a:off x="4389438" y="2897188"/>
            <a:ext cx="331787" cy="269875"/>
          </a:xfrm>
          <a:prstGeom prst="rect">
            <a:avLst/>
          </a:prstGeom>
          <a:noFill/>
          <a:ln w="9525">
            <a:noFill/>
            <a:miter lim="800000"/>
            <a:headEnd/>
            <a:tailEnd/>
          </a:ln>
        </p:spPr>
      </p:pic>
      <p:pic>
        <p:nvPicPr>
          <p:cNvPr id="14593" name="Picture 128" descr="red"/>
          <p:cNvPicPr>
            <a:picLocks noChangeAspect="1" noChangeArrowheads="1"/>
          </p:cNvPicPr>
          <p:nvPr/>
        </p:nvPicPr>
        <p:blipFill>
          <a:blip r:embed="rId3" cstate="print"/>
          <a:srcRect/>
          <a:stretch>
            <a:fillRect/>
          </a:stretch>
        </p:blipFill>
        <p:spPr bwMode="auto">
          <a:xfrm>
            <a:off x="4324350" y="2952750"/>
            <a:ext cx="331788" cy="268288"/>
          </a:xfrm>
          <a:prstGeom prst="rect">
            <a:avLst/>
          </a:prstGeom>
          <a:noFill/>
          <a:ln w="9525">
            <a:noFill/>
            <a:miter lim="800000"/>
            <a:headEnd/>
            <a:tailEnd/>
          </a:ln>
        </p:spPr>
      </p:pic>
      <p:pic>
        <p:nvPicPr>
          <p:cNvPr id="14594" name="Picture 128" descr="red"/>
          <p:cNvPicPr>
            <a:picLocks noChangeAspect="1" noChangeArrowheads="1"/>
          </p:cNvPicPr>
          <p:nvPr/>
        </p:nvPicPr>
        <p:blipFill>
          <a:blip r:embed="rId3" cstate="print"/>
          <a:srcRect/>
          <a:stretch>
            <a:fillRect/>
          </a:stretch>
        </p:blipFill>
        <p:spPr bwMode="auto">
          <a:xfrm>
            <a:off x="4292600" y="3054350"/>
            <a:ext cx="331788" cy="269875"/>
          </a:xfrm>
          <a:prstGeom prst="rect">
            <a:avLst/>
          </a:prstGeom>
          <a:noFill/>
          <a:ln w="9525">
            <a:noFill/>
            <a:miter lim="800000"/>
            <a:headEnd/>
            <a:tailEnd/>
          </a:ln>
        </p:spPr>
      </p:pic>
      <p:pic>
        <p:nvPicPr>
          <p:cNvPr id="14595" name="Picture 128" descr="red"/>
          <p:cNvPicPr>
            <a:picLocks noChangeAspect="1" noChangeArrowheads="1"/>
          </p:cNvPicPr>
          <p:nvPr/>
        </p:nvPicPr>
        <p:blipFill>
          <a:blip r:embed="rId3" cstate="print"/>
          <a:srcRect/>
          <a:stretch>
            <a:fillRect/>
          </a:stretch>
        </p:blipFill>
        <p:spPr bwMode="auto">
          <a:xfrm>
            <a:off x="4216400" y="2901950"/>
            <a:ext cx="331788" cy="268288"/>
          </a:xfrm>
          <a:prstGeom prst="rect">
            <a:avLst/>
          </a:prstGeom>
          <a:noFill/>
          <a:ln w="9525">
            <a:noFill/>
            <a:miter lim="800000"/>
            <a:headEnd/>
            <a:tailEnd/>
          </a:ln>
        </p:spPr>
      </p:pic>
      <p:pic>
        <p:nvPicPr>
          <p:cNvPr id="14596" name="Picture 128" descr="red"/>
          <p:cNvPicPr>
            <a:picLocks noChangeAspect="1" noChangeArrowheads="1"/>
          </p:cNvPicPr>
          <p:nvPr/>
        </p:nvPicPr>
        <p:blipFill>
          <a:blip r:embed="rId4" cstate="print"/>
          <a:srcRect/>
          <a:stretch>
            <a:fillRect/>
          </a:stretch>
        </p:blipFill>
        <p:spPr bwMode="auto">
          <a:xfrm>
            <a:off x="4141788" y="3292475"/>
            <a:ext cx="330200" cy="268288"/>
          </a:xfrm>
          <a:prstGeom prst="rect">
            <a:avLst/>
          </a:prstGeom>
          <a:noFill/>
          <a:ln w="9525">
            <a:noFill/>
            <a:miter lim="800000"/>
            <a:headEnd/>
            <a:tailEnd/>
          </a:ln>
        </p:spPr>
      </p:pic>
      <p:pic>
        <p:nvPicPr>
          <p:cNvPr id="14597" name="Picture 128" descr="red"/>
          <p:cNvPicPr>
            <a:picLocks noChangeAspect="1" noChangeArrowheads="1"/>
          </p:cNvPicPr>
          <p:nvPr/>
        </p:nvPicPr>
        <p:blipFill>
          <a:blip r:embed="rId3" cstate="print"/>
          <a:srcRect/>
          <a:stretch>
            <a:fillRect/>
          </a:stretch>
        </p:blipFill>
        <p:spPr bwMode="auto">
          <a:xfrm>
            <a:off x="4041775" y="3335338"/>
            <a:ext cx="331788" cy="269875"/>
          </a:xfrm>
          <a:prstGeom prst="rect">
            <a:avLst/>
          </a:prstGeom>
          <a:noFill/>
          <a:ln w="9525">
            <a:noFill/>
            <a:miter lim="800000"/>
            <a:headEnd/>
            <a:tailEnd/>
          </a:ln>
        </p:spPr>
      </p:pic>
      <p:pic>
        <p:nvPicPr>
          <p:cNvPr id="14598" name="Picture 128" descr="red"/>
          <p:cNvPicPr>
            <a:picLocks noChangeAspect="1" noChangeArrowheads="1"/>
          </p:cNvPicPr>
          <p:nvPr/>
        </p:nvPicPr>
        <p:blipFill>
          <a:blip r:embed="rId3" cstate="print"/>
          <a:srcRect/>
          <a:stretch>
            <a:fillRect/>
          </a:stretch>
        </p:blipFill>
        <p:spPr bwMode="auto">
          <a:xfrm>
            <a:off x="4924425" y="3349625"/>
            <a:ext cx="331788" cy="269875"/>
          </a:xfrm>
          <a:prstGeom prst="rect">
            <a:avLst/>
          </a:prstGeom>
          <a:noFill/>
          <a:ln w="9525">
            <a:noFill/>
            <a:miter lim="800000"/>
            <a:headEnd/>
            <a:tailEnd/>
          </a:ln>
        </p:spPr>
      </p:pic>
      <p:pic>
        <p:nvPicPr>
          <p:cNvPr id="14599" name="Picture 128" descr="red"/>
          <p:cNvPicPr>
            <a:picLocks noChangeAspect="1" noChangeArrowheads="1"/>
          </p:cNvPicPr>
          <p:nvPr/>
        </p:nvPicPr>
        <p:blipFill>
          <a:blip r:embed="rId3" cstate="print"/>
          <a:srcRect/>
          <a:stretch>
            <a:fillRect/>
          </a:stretch>
        </p:blipFill>
        <p:spPr bwMode="auto">
          <a:xfrm>
            <a:off x="4471988" y="3451225"/>
            <a:ext cx="331787" cy="269875"/>
          </a:xfrm>
          <a:prstGeom prst="rect">
            <a:avLst/>
          </a:prstGeom>
          <a:noFill/>
          <a:ln w="9525">
            <a:noFill/>
            <a:miter lim="800000"/>
            <a:headEnd/>
            <a:tailEnd/>
          </a:ln>
        </p:spPr>
      </p:pic>
      <p:pic>
        <p:nvPicPr>
          <p:cNvPr id="14600" name="Picture 128" descr="red"/>
          <p:cNvPicPr>
            <a:picLocks noChangeAspect="1" noChangeArrowheads="1"/>
          </p:cNvPicPr>
          <p:nvPr/>
        </p:nvPicPr>
        <p:blipFill>
          <a:blip r:embed="rId4" cstate="print"/>
          <a:srcRect/>
          <a:stretch>
            <a:fillRect/>
          </a:stretch>
        </p:blipFill>
        <p:spPr bwMode="auto">
          <a:xfrm>
            <a:off x="4275138" y="3489325"/>
            <a:ext cx="330200" cy="269875"/>
          </a:xfrm>
          <a:prstGeom prst="rect">
            <a:avLst/>
          </a:prstGeom>
          <a:noFill/>
          <a:ln w="9525">
            <a:noFill/>
            <a:miter lim="800000"/>
            <a:headEnd/>
            <a:tailEnd/>
          </a:ln>
        </p:spPr>
      </p:pic>
      <p:pic>
        <p:nvPicPr>
          <p:cNvPr id="14601" name="Picture 128" descr="red"/>
          <p:cNvPicPr>
            <a:picLocks noChangeAspect="1" noChangeArrowheads="1"/>
          </p:cNvPicPr>
          <p:nvPr/>
        </p:nvPicPr>
        <p:blipFill>
          <a:blip r:embed="rId3" cstate="print"/>
          <a:srcRect/>
          <a:stretch>
            <a:fillRect/>
          </a:stretch>
        </p:blipFill>
        <p:spPr bwMode="auto">
          <a:xfrm>
            <a:off x="4052888" y="3579813"/>
            <a:ext cx="331787" cy="268287"/>
          </a:xfrm>
          <a:prstGeom prst="rect">
            <a:avLst/>
          </a:prstGeom>
          <a:noFill/>
          <a:ln w="9525">
            <a:noFill/>
            <a:miter lim="800000"/>
            <a:headEnd/>
            <a:tailEnd/>
          </a:ln>
        </p:spPr>
      </p:pic>
      <p:sp>
        <p:nvSpPr>
          <p:cNvPr id="14602" name="TextBox 279"/>
          <p:cNvSpPr txBox="1">
            <a:spLocks noChangeArrowheads="1"/>
          </p:cNvSpPr>
          <p:nvPr/>
        </p:nvSpPr>
        <p:spPr bwMode="auto">
          <a:xfrm>
            <a:off x="611560" y="188640"/>
            <a:ext cx="7715250" cy="886397"/>
          </a:xfrm>
          <a:prstGeom prst="rect">
            <a:avLst/>
          </a:prstGeom>
          <a:noFill/>
          <a:ln w="9525">
            <a:noFill/>
            <a:miter lim="800000"/>
            <a:headEnd/>
            <a:tailEnd/>
          </a:ln>
        </p:spPr>
        <p:txBody>
          <a:bodyPr>
            <a:spAutoFit/>
          </a:bodyPr>
          <a:lstStyle/>
          <a:p>
            <a:pPr algn="ctr">
              <a:spcBef>
                <a:spcPct val="15000"/>
              </a:spcBef>
            </a:pPr>
            <a:r>
              <a:rPr lang="el-GR" altLang="en-US" sz="2400" dirty="0">
                <a:latin typeface="+mj-lt"/>
              </a:rPr>
              <a:t>Τα Γραφεία Οικονομικών &amp; Εμπορικών Υποθέσεων </a:t>
            </a:r>
          </a:p>
          <a:p>
            <a:pPr algn="ctr">
              <a:spcBef>
                <a:spcPct val="15000"/>
              </a:spcBef>
            </a:pPr>
            <a:r>
              <a:rPr lang="el-GR" altLang="en-US" sz="2400" dirty="0" smtClean="0">
                <a:latin typeface="+mj-lt"/>
              </a:rPr>
              <a:t>ανά τον κόσμο</a:t>
            </a:r>
            <a:endParaRPr lang="el-GR" altLang="en-US" sz="2400" dirty="0">
              <a:latin typeface="+mj-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2696"/>
            <a:ext cx="8534400" cy="758952"/>
          </a:xfrm>
        </p:spPr>
        <p:txBody>
          <a:bodyPr>
            <a:normAutofit fontScale="90000"/>
          </a:bodyPr>
          <a:lstStyle/>
          <a:p>
            <a:r>
              <a:rPr lang="el-GR" sz="3600" i="1" u="sng" dirty="0" smtClean="0">
                <a:solidFill>
                  <a:srgbClr val="0070C0"/>
                </a:solidFill>
                <a:latin typeface="Arial" pitchFamily="34" charset="0"/>
                <a:ea typeface="ＭＳ Ｐゴシック"/>
                <a:cs typeface="Arial" pitchFamily="34" charset="0"/>
              </a:rPr>
              <a:t/>
            </a:r>
            <a:br>
              <a:rPr lang="el-GR" sz="3600" i="1" u="sng" dirty="0" smtClean="0">
                <a:solidFill>
                  <a:srgbClr val="0070C0"/>
                </a:solidFill>
                <a:latin typeface="Arial" pitchFamily="34" charset="0"/>
                <a:ea typeface="ＭＳ Ｐゴシック"/>
                <a:cs typeface="Arial" pitchFamily="34" charset="0"/>
              </a:rPr>
            </a:br>
            <a:r>
              <a:rPr lang="el-GR" sz="3600" i="1" u="sng" dirty="0" smtClean="0">
                <a:solidFill>
                  <a:srgbClr val="0070C0"/>
                </a:solidFill>
                <a:latin typeface="Arial" pitchFamily="34" charset="0"/>
                <a:ea typeface="ＭＳ Ｐゴシック"/>
                <a:cs typeface="Arial" pitchFamily="34" charset="0"/>
              </a:rPr>
              <a:t/>
            </a:r>
            <a:br>
              <a:rPr lang="el-GR" sz="3600" i="1" u="sng" dirty="0" smtClean="0">
                <a:solidFill>
                  <a:srgbClr val="0070C0"/>
                </a:solidFill>
                <a:latin typeface="Arial" pitchFamily="34" charset="0"/>
                <a:ea typeface="ＭＳ Ｐゴシック"/>
                <a:cs typeface="Arial" pitchFamily="34" charset="0"/>
              </a:rPr>
            </a:br>
            <a:r>
              <a:rPr lang="el-GR" sz="3600" i="1" u="sng" dirty="0" smtClean="0">
                <a:solidFill>
                  <a:srgbClr val="0070C0"/>
                </a:solidFill>
                <a:latin typeface="Arial" pitchFamily="34" charset="0"/>
                <a:ea typeface="ＭＳ Ｐゴシック"/>
                <a:cs typeface="Arial" pitchFamily="34" charset="0"/>
              </a:rPr>
              <a:t/>
            </a:r>
            <a:br>
              <a:rPr lang="el-GR" sz="3600" i="1" u="sng" dirty="0" smtClean="0">
                <a:solidFill>
                  <a:srgbClr val="0070C0"/>
                </a:solidFill>
                <a:latin typeface="Arial" pitchFamily="34" charset="0"/>
                <a:ea typeface="ＭＳ Ｐゴシック"/>
                <a:cs typeface="Arial" pitchFamily="34" charset="0"/>
              </a:rPr>
            </a:br>
            <a:r>
              <a:rPr lang="el-GR" sz="3100" dirty="0" smtClean="0">
                <a:solidFill>
                  <a:srgbClr val="002060"/>
                </a:solidFill>
              </a:rPr>
              <a:t>Βασικοί πυλώνες άσκησης οικονομικής διπλωματίας </a:t>
            </a:r>
            <a:r>
              <a:rPr lang="el-GR" sz="3600" i="1" dirty="0" smtClean="0">
                <a:solidFill>
                  <a:srgbClr val="0070C0"/>
                </a:solidFill>
                <a:latin typeface="Arial" pitchFamily="34" charset="0"/>
                <a:ea typeface="ＭＳ Ｐゴシック"/>
                <a:cs typeface="Arial" pitchFamily="34" charset="0"/>
              </a:rPr>
              <a:t/>
            </a:r>
            <a:br>
              <a:rPr lang="el-GR" sz="3600" i="1" dirty="0" smtClean="0">
                <a:solidFill>
                  <a:srgbClr val="0070C0"/>
                </a:solidFill>
                <a:latin typeface="Arial" pitchFamily="34" charset="0"/>
                <a:ea typeface="ＭＳ Ｐゴシック"/>
                <a:cs typeface="Arial" pitchFamily="34" charset="0"/>
              </a:rPr>
            </a:br>
            <a:endParaRPr lang="el-GR" dirty="0"/>
          </a:p>
        </p:txBody>
      </p:sp>
      <p:sp>
        <p:nvSpPr>
          <p:cNvPr id="3" name="Content Placeholder 2"/>
          <p:cNvSpPr>
            <a:spLocks noGrp="1"/>
          </p:cNvSpPr>
          <p:nvPr>
            <p:ph sz="quarter" idx="1"/>
          </p:nvPr>
        </p:nvSpPr>
        <p:spPr/>
        <p:txBody>
          <a:bodyPr>
            <a:normAutofit fontScale="92500"/>
          </a:bodyPr>
          <a:lstStyle/>
          <a:p>
            <a:r>
              <a:rPr lang="el-GR" sz="2400" dirty="0" smtClean="0">
                <a:ea typeface="ＭＳ Ｐゴシック"/>
                <a:cs typeface="Arial" pitchFamily="34" charset="0"/>
              </a:rPr>
              <a:t>Διακρατική Συνεργασία </a:t>
            </a:r>
          </a:p>
          <a:p>
            <a:pPr>
              <a:buNone/>
            </a:pPr>
            <a:endParaRPr lang="el-GR" sz="2400" dirty="0" smtClean="0">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Οικονομικά/επενδυτικά συνέδρια και επιχειρηματικές αποστολές στο πλαίσιο των επισήμων επισκέψεων της πολιτειακής ηγεσίας της χώρας και της πολιτικής ηγεσίας του Υπουργείου Εξωτερικών</a:t>
            </a:r>
          </a:p>
          <a:p>
            <a:pPr lvl="1">
              <a:spcBef>
                <a:spcPct val="15000"/>
              </a:spcBef>
              <a:buFont typeface="Wingdings" pitchFamily="2" charset="2"/>
              <a:buChar char="ü"/>
              <a:defRPr/>
            </a:pPr>
            <a:endParaRPr lang="el-GR" sz="2400" dirty="0" smtClean="0">
              <a:solidFill>
                <a:schemeClr val="tx1"/>
              </a:solidFill>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Μικτές Διϋπουργικές Επιτροπές (ΜΔΕ) και Μικτές Οικονομικές-Εμπορικές Επιτροπές  με μη κοινοτικές χώρες.</a:t>
            </a:r>
          </a:p>
          <a:p>
            <a:pPr lvl="1">
              <a:spcBef>
                <a:spcPct val="15000"/>
              </a:spcBef>
              <a:buFont typeface="Wingdings" pitchFamily="2" charset="2"/>
              <a:buChar char="ü"/>
              <a:defRPr/>
            </a:pPr>
            <a:endParaRPr lang="el-GR" sz="2400" dirty="0" smtClean="0">
              <a:solidFill>
                <a:schemeClr val="tx1"/>
              </a:solidFill>
              <a:ea typeface="ＭＳ Ｐゴシック"/>
              <a:cs typeface="Arial" pitchFamily="34" charset="0"/>
            </a:endParaRPr>
          </a:p>
          <a:p>
            <a:pPr lvl="1">
              <a:spcBef>
                <a:spcPct val="15000"/>
              </a:spcBef>
              <a:buFont typeface="Wingdings" pitchFamily="2" charset="2"/>
              <a:buChar char="ü"/>
              <a:defRPr/>
            </a:pPr>
            <a:endParaRPr lang="el-GR" sz="2400" dirty="0" smtClean="0">
              <a:solidFill>
                <a:schemeClr val="tx1"/>
              </a:solidFill>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Μικτές Ομάδες διμερούς οικονομικής συνεργασίας</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534400" cy="758952"/>
          </a:xfrm>
        </p:spPr>
        <p:txBody>
          <a:bodyPr>
            <a:normAutofit fontScale="90000"/>
          </a:bodyPr>
          <a:lstStyle/>
          <a:p>
            <a:r>
              <a:rPr lang="el-GR" sz="3100" dirty="0" smtClean="0">
                <a:solidFill>
                  <a:srgbClr val="002060"/>
                </a:solidFill>
              </a:rPr>
              <a:t>Βασικοί πυλώνες άσκησης οικονομικής διπλωματίας </a:t>
            </a:r>
            <a:r>
              <a:rPr lang="el-GR" sz="4000" i="1" dirty="0" smtClean="0">
                <a:solidFill>
                  <a:srgbClr val="0070C0"/>
                </a:solidFill>
                <a:latin typeface="Arial" pitchFamily="34" charset="0"/>
                <a:ea typeface="ＭＳ Ｐゴシック"/>
                <a:cs typeface="Arial" pitchFamily="34" charset="0"/>
              </a:rPr>
              <a:t/>
            </a:r>
            <a:br>
              <a:rPr lang="el-GR" sz="4000" i="1" dirty="0" smtClean="0">
                <a:solidFill>
                  <a:srgbClr val="0070C0"/>
                </a:solidFill>
                <a:latin typeface="Arial" pitchFamily="34" charset="0"/>
                <a:ea typeface="ＭＳ Ｐゴシック"/>
                <a:cs typeface="Arial" pitchFamily="34" charset="0"/>
              </a:rPr>
            </a:br>
            <a:endParaRPr lang="el-GR" dirty="0"/>
          </a:p>
        </p:txBody>
      </p:sp>
      <p:sp>
        <p:nvSpPr>
          <p:cNvPr id="3" name="Content Placeholder 2"/>
          <p:cNvSpPr>
            <a:spLocks noGrp="1"/>
          </p:cNvSpPr>
          <p:nvPr>
            <p:ph sz="quarter" idx="1"/>
          </p:nvPr>
        </p:nvSpPr>
        <p:spPr/>
        <p:txBody>
          <a:bodyPr/>
          <a:lstStyle/>
          <a:p>
            <a:pPr>
              <a:spcBef>
                <a:spcPct val="15000"/>
              </a:spcBef>
              <a:defRPr/>
            </a:pPr>
            <a:r>
              <a:rPr lang="el-GR" sz="2400" dirty="0" smtClean="0">
                <a:ea typeface="ＭＳ Ｐゴシック"/>
                <a:cs typeface="Arial" pitchFamily="34" charset="0"/>
              </a:rPr>
              <a:t>Στήριξη επιχειρηματικής ανάπτυξης και συνεργασίας   </a:t>
            </a:r>
          </a:p>
          <a:p>
            <a:pPr>
              <a:spcBef>
                <a:spcPct val="15000"/>
              </a:spcBef>
              <a:defRPr/>
            </a:pPr>
            <a:endParaRPr lang="el-GR" sz="2400" dirty="0" smtClean="0">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Επιχειρηματικές  και επενδυτικές αποστολές  στο εξωτερικό</a:t>
            </a:r>
          </a:p>
          <a:p>
            <a:pPr lvl="1">
              <a:spcBef>
                <a:spcPct val="15000"/>
              </a:spcBef>
              <a:defRPr/>
            </a:pPr>
            <a:endParaRPr lang="el-GR" sz="2400" dirty="0" smtClean="0">
              <a:solidFill>
                <a:schemeClr val="tx1"/>
              </a:solidFill>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Υποδοχή επιχειρηματικών και επενδυτικών αποστολών από το εξωτερικό</a:t>
            </a:r>
          </a:p>
          <a:p>
            <a:pPr lvl="1">
              <a:spcBef>
                <a:spcPct val="15000"/>
              </a:spcBef>
              <a:defRPr/>
            </a:pPr>
            <a:endParaRPr lang="el-GR" sz="2400" dirty="0" smtClean="0">
              <a:solidFill>
                <a:schemeClr val="tx1"/>
              </a:solidFill>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Ενημερωτικές ημερίδες, συνέδρια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solidFill>
                  <a:srgbClr val="002060"/>
                </a:solidFill>
              </a:rPr>
              <a:t>Βασικοί πυλώνες άσκησης οικονομικής διπλωματίας</a:t>
            </a:r>
          </a:p>
        </p:txBody>
      </p:sp>
      <p:sp>
        <p:nvSpPr>
          <p:cNvPr id="3" name="Content Placeholder 2"/>
          <p:cNvSpPr>
            <a:spLocks noGrp="1"/>
          </p:cNvSpPr>
          <p:nvPr>
            <p:ph sz="quarter" idx="1"/>
          </p:nvPr>
        </p:nvSpPr>
        <p:spPr/>
        <p:txBody>
          <a:bodyPr/>
          <a:lstStyle/>
          <a:p>
            <a:pPr lvl="1">
              <a:spcBef>
                <a:spcPct val="15000"/>
              </a:spcBef>
              <a:defRPr/>
            </a:pPr>
            <a:endParaRPr lang="el-GR" sz="1700" dirty="0" smtClean="0">
              <a:solidFill>
                <a:schemeClr val="tx1"/>
              </a:solidFill>
              <a:latin typeface="Arial" pitchFamily="34" charset="0"/>
              <a:ea typeface="ＭＳ Ｐゴシック"/>
              <a:cs typeface="Arial" pitchFamily="34" charset="0"/>
            </a:endParaRPr>
          </a:p>
          <a:p>
            <a:pPr>
              <a:spcBef>
                <a:spcPct val="15000"/>
              </a:spcBef>
              <a:defRPr/>
            </a:pPr>
            <a:r>
              <a:rPr lang="el-GR" sz="2400" dirty="0" smtClean="0">
                <a:ea typeface="ＭＳ Ｐゴシック"/>
                <a:cs typeface="Arial" pitchFamily="34" charset="0"/>
              </a:rPr>
              <a:t> Συνεργασία με συλλογικούς και κλαδικούς φορείς</a:t>
            </a:r>
          </a:p>
          <a:p>
            <a:pPr>
              <a:spcBef>
                <a:spcPct val="15000"/>
              </a:spcBef>
              <a:defRPr/>
            </a:pPr>
            <a:endParaRPr lang="el-GR" sz="2400" dirty="0" smtClean="0">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Μνημόνια Συνεργασίας</a:t>
            </a:r>
          </a:p>
          <a:p>
            <a:pPr lvl="1">
              <a:spcBef>
                <a:spcPct val="15000"/>
              </a:spcBef>
              <a:defRPr/>
            </a:pPr>
            <a:endParaRPr lang="el-GR" sz="2400" dirty="0" smtClean="0">
              <a:solidFill>
                <a:schemeClr val="tx1"/>
              </a:solidFill>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Σχεδιασμός και υλοποίηση κοινών δράσεων στο εσωτερικό</a:t>
            </a:r>
          </a:p>
          <a:p>
            <a:pPr lvl="1">
              <a:spcBef>
                <a:spcPct val="15000"/>
              </a:spcBef>
              <a:buFont typeface="Wingdings" pitchFamily="2" charset="2"/>
              <a:buChar char="ü"/>
              <a:defRPr/>
            </a:pPr>
            <a:endParaRPr lang="el-GR" sz="2400" dirty="0" smtClean="0">
              <a:solidFill>
                <a:schemeClr val="tx1"/>
              </a:solidFill>
              <a:ea typeface="ＭＳ Ｐゴシック"/>
              <a:cs typeface="Arial" pitchFamily="34" charset="0"/>
            </a:endParaRPr>
          </a:p>
          <a:p>
            <a:pPr lvl="1">
              <a:spcBef>
                <a:spcPct val="15000"/>
              </a:spcBef>
              <a:buFont typeface="Wingdings" pitchFamily="2" charset="2"/>
              <a:buChar char="ü"/>
              <a:defRPr/>
            </a:pPr>
            <a:r>
              <a:rPr lang="el-GR" sz="2400" dirty="0" smtClean="0">
                <a:solidFill>
                  <a:schemeClr val="tx1"/>
                </a:solidFill>
                <a:ea typeface="ＭＳ Ｐゴシック"/>
                <a:cs typeface="Arial" pitchFamily="34" charset="0"/>
              </a:rPr>
              <a:t>Διοργάνωση από κοινού δράσεων ενίσχυσης εξωστρέφειας των ελληνικών επιχειρήσεων στο εξωτερικό</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96144"/>
          </a:xfrm>
        </p:spPr>
        <p:txBody>
          <a:bodyPr>
            <a:normAutofit/>
          </a:bodyPr>
          <a:lstStyle/>
          <a:p>
            <a:r>
              <a:rPr lang="el-GR" sz="2800" dirty="0" smtClean="0">
                <a:solidFill>
                  <a:srgbClr val="002060"/>
                </a:solidFill>
              </a:rPr>
              <a:t>Βασικοί πυλώνες άσκησης οικονομικής διπλωματίας</a:t>
            </a:r>
            <a:endParaRPr lang="el-GR" sz="2800" dirty="0"/>
          </a:p>
        </p:txBody>
      </p:sp>
      <p:sp>
        <p:nvSpPr>
          <p:cNvPr id="3" name="Content Placeholder 2"/>
          <p:cNvSpPr>
            <a:spLocks noGrp="1"/>
          </p:cNvSpPr>
          <p:nvPr>
            <p:ph sz="quarter" idx="1"/>
          </p:nvPr>
        </p:nvSpPr>
        <p:spPr/>
        <p:txBody>
          <a:bodyPr>
            <a:normAutofit/>
          </a:bodyPr>
          <a:lstStyle/>
          <a:p>
            <a:pPr>
              <a:spcBef>
                <a:spcPct val="15000"/>
              </a:spcBef>
              <a:defRPr/>
            </a:pPr>
            <a:r>
              <a:rPr lang="el-GR" sz="1800" dirty="0" smtClean="0">
                <a:ea typeface="ＭＳ Ｐゴシック"/>
                <a:cs typeface="Arial" pitchFamily="34" charset="0"/>
              </a:rPr>
              <a:t>Πρόγραμμα ανάπτυξης σχέσεων των ελληνικών επιχειρήσεων στο εξωτερικό.</a:t>
            </a:r>
          </a:p>
          <a:p>
            <a:pPr>
              <a:spcBef>
                <a:spcPct val="15000"/>
              </a:spcBef>
              <a:defRPr/>
            </a:pPr>
            <a:endParaRPr lang="el-GR" sz="1800" dirty="0" smtClean="0">
              <a:ea typeface="ＭＳ Ｐゴシック"/>
              <a:cs typeface="Arial" pitchFamily="34" charset="0"/>
            </a:endParaRPr>
          </a:p>
          <a:p>
            <a:pPr lvl="1">
              <a:spcBef>
                <a:spcPct val="15000"/>
              </a:spcBef>
              <a:buFont typeface="Wingdings" pitchFamily="2" charset="2"/>
              <a:buChar char="ü"/>
              <a:defRPr/>
            </a:pPr>
            <a:r>
              <a:rPr lang="el-GR" sz="1800" dirty="0" smtClean="0">
                <a:solidFill>
                  <a:schemeClr val="tx1"/>
                </a:solidFill>
                <a:ea typeface="ＭＳ Ｐゴシック"/>
                <a:cs typeface="Arial" pitchFamily="34" charset="0"/>
              </a:rPr>
              <a:t>Θεματικές εκδηλώσεις προώθησης ελληνικής επιχειρηματικότητας στο εξωτερικό για επιλεγμένους κλάδους σε επιλεγμένες αγορές</a:t>
            </a:r>
          </a:p>
          <a:p>
            <a:pPr lvl="1">
              <a:spcBef>
                <a:spcPct val="15000"/>
              </a:spcBef>
              <a:defRPr/>
            </a:pPr>
            <a:endParaRPr lang="el-GR" sz="1800" dirty="0" smtClean="0">
              <a:solidFill>
                <a:schemeClr val="tx1"/>
              </a:solidFill>
              <a:ea typeface="ＭＳ Ｐゴシック"/>
              <a:cs typeface="Arial" pitchFamily="34" charset="0"/>
            </a:endParaRPr>
          </a:p>
          <a:p>
            <a:pPr lvl="1">
              <a:spcBef>
                <a:spcPct val="15000"/>
              </a:spcBef>
              <a:buFont typeface="Wingdings" pitchFamily="2" charset="2"/>
              <a:buChar char="ü"/>
              <a:defRPr/>
            </a:pPr>
            <a:r>
              <a:rPr lang="el-GR" sz="1800" dirty="0" smtClean="0">
                <a:solidFill>
                  <a:schemeClr val="tx1"/>
                </a:solidFill>
                <a:ea typeface="ＭＳ Ｐゴシック"/>
                <a:cs typeface="Arial" pitchFamily="34" charset="0"/>
              </a:rPr>
              <a:t>Συνεργασία με απόδημο ελληνισμό </a:t>
            </a:r>
          </a:p>
          <a:p>
            <a:pPr lvl="1">
              <a:spcBef>
                <a:spcPct val="15000"/>
              </a:spcBef>
              <a:defRPr/>
            </a:pPr>
            <a:endParaRPr lang="el-GR" sz="1800" dirty="0" smtClean="0">
              <a:solidFill>
                <a:schemeClr val="tx1"/>
              </a:solidFill>
              <a:ea typeface="ＭＳ Ｐゴシック"/>
              <a:cs typeface="Arial" pitchFamily="34" charset="0"/>
            </a:endParaRPr>
          </a:p>
          <a:p>
            <a:pPr>
              <a:spcBef>
                <a:spcPct val="15000"/>
              </a:spcBef>
              <a:defRPr/>
            </a:pPr>
            <a:r>
              <a:rPr lang="el-GR" sz="1800" dirty="0" smtClean="0">
                <a:ea typeface="ＭＳ Ｐゴシック"/>
                <a:cs typeface="Arial" pitchFamily="34" charset="0"/>
              </a:rPr>
              <a:t>Επιχειρηματική πληροφόρηση </a:t>
            </a:r>
          </a:p>
          <a:p>
            <a:pPr>
              <a:spcBef>
                <a:spcPct val="15000"/>
              </a:spcBef>
              <a:defRPr/>
            </a:pPr>
            <a:endParaRPr lang="el-GR" sz="1800" dirty="0" smtClean="0">
              <a:ea typeface="ＭＳ Ｐゴシック"/>
              <a:cs typeface="Arial" pitchFamily="34" charset="0"/>
            </a:endParaRPr>
          </a:p>
          <a:p>
            <a:pPr lvl="1">
              <a:spcBef>
                <a:spcPct val="15000"/>
              </a:spcBef>
              <a:buFont typeface="Wingdings" pitchFamily="2" charset="2"/>
              <a:buChar char="ü"/>
              <a:defRPr/>
            </a:pPr>
            <a:r>
              <a:rPr lang="el-GR" sz="1800" dirty="0" smtClean="0">
                <a:solidFill>
                  <a:schemeClr val="tx1"/>
                </a:solidFill>
                <a:ea typeface="ＭＳ Ｐゴシック"/>
                <a:cs typeface="Arial" pitchFamily="34" charset="0"/>
              </a:rPr>
              <a:t>Έρευνες αγοράς – κλαδικές μελέτες  </a:t>
            </a:r>
          </a:p>
          <a:p>
            <a:pPr lvl="1">
              <a:spcBef>
                <a:spcPct val="15000"/>
              </a:spcBef>
              <a:defRPr/>
            </a:pPr>
            <a:endParaRPr lang="el-GR" sz="1800" dirty="0" smtClean="0">
              <a:solidFill>
                <a:schemeClr val="tx1"/>
              </a:solidFill>
              <a:ea typeface="ＭＳ Ｐゴシック"/>
              <a:cs typeface="Arial" pitchFamily="34" charset="0"/>
            </a:endParaRPr>
          </a:p>
          <a:p>
            <a:pPr lvl="1">
              <a:spcBef>
                <a:spcPct val="15000"/>
              </a:spcBef>
              <a:defRPr/>
            </a:pPr>
            <a:r>
              <a:rPr lang="el-GR" sz="1800" dirty="0" smtClean="0">
                <a:solidFill>
                  <a:schemeClr val="tx1"/>
                </a:solidFill>
                <a:ea typeface="ＭＳ Ｐゴシック"/>
                <a:cs typeface="Arial" pitchFamily="34" charset="0"/>
              </a:rPr>
              <a:t> «Διαδικτυακή Πύλη «</a:t>
            </a:r>
            <a:r>
              <a:rPr lang="en-US" sz="1800" dirty="0" smtClean="0">
                <a:solidFill>
                  <a:schemeClr val="tx1"/>
                </a:solidFill>
                <a:ea typeface="ＭＳ Ｐゴシック"/>
                <a:cs typeface="Arial" pitchFamily="34" charset="0"/>
              </a:rPr>
              <a:t>agora</a:t>
            </a:r>
            <a:r>
              <a:rPr lang="el-GR" sz="1800" dirty="0" smtClean="0">
                <a:solidFill>
                  <a:schemeClr val="tx1"/>
                </a:solidFill>
                <a:ea typeface="ＭＳ Ｐゴシック"/>
                <a:cs typeface="Arial" pitchFamily="34" charset="0"/>
              </a:rPr>
              <a:t>»  </a:t>
            </a:r>
            <a:r>
              <a:rPr lang="es-ES_tradnl" sz="1800" dirty="0" smtClean="0">
                <a:solidFill>
                  <a:schemeClr val="tx1"/>
                </a:solidFill>
                <a:ea typeface="ＭＳ Ｐゴシック"/>
                <a:cs typeface="Arial" pitchFamily="34" charset="0"/>
                <a:hlinkClick r:id="rId2"/>
              </a:rPr>
              <a:t>www.agora.mfa.gr</a:t>
            </a:r>
            <a:r>
              <a:rPr lang="es-ES_tradnl" sz="1800" dirty="0" smtClean="0">
                <a:solidFill>
                  <a:schemeClr val="tx1"/>
                </a:solidFill>
                <a:ea typeface="ＭＳ Ｐゴシック"/>
                <a:cs typeface="Arial" pitchFamily="34" charset="0"/>
              </a:rPr>
              <a:t> </a:t>
            </a:r>
            <a:endParaRPr lang="el-GR" sz="1800" dirty="0" smtClean="0">
              <a:solidFill>
                <a:schemeClr val="tx1"/>
              </a:solidFill>
              <a:ea typeface="ＭＳ Ｐゴシック"/>
              <a:cs typeface="Arial" pitchFamily="34" charset="0"/>
            </a:endParaRPr>
          </a:p>
          <a:p>
            <a:pPr lvl="1">
              <a:spcBef>
                <a:spcPct val="15000"/>
              </a:spcBef>
              <a:defRPr/>
            </a:pPr>
            <a:endParaRPr lang="el-GR" sz="1800" dirty="0" smtClean="0">
              <a:solidFill>
                <a:schemeClr val="tx1"/>
              </a:solidFill>
              <a:ea typeface="ＭＳ Ｐゴシック"/>
              <a:cs typeface="Arial" pitchFamily="34" charset="0"/>
            </a:endParaRP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a:bodyPr>
          <a:lstStyle/>
          <a:p>
            <a:r>
              <a:rPr lang="el-GR" sz="2800" dirty="0" smtClean="0">
                <a:solidFill>
                  <a:srgbClr val="002060"/>
                </a:solidFill>
              </a:rPr>
              <a:t>Βασικοί πυλώνες άσκησης οικονομικής διπλωματίας</a:t>
            </a:r>
            <a:endParaRPr lang="el-GR" sz="2800" dirty="0"/>
          </a:p>
        </p:txBody>
      </p:sp>
      <p:sp>
        <p:nvSpPr>
          <p:cNvPr id="3" name="Content Placeholder 2"/>
          <p:cNvSpPr>
            <a:spLocks noGrp="1"/>
          </p:cNvSpPr>
          <p:nvPr>
            <p:ph sz="quarter" idx="1"/>
          </p:nvPr>
        </p:nvSpPr>
        <p:spPr/>
        <p:txBody>
          <a:bodyPr>
            <a:noAutofit/>
          </a:bodyPr>
          <a:lstStyle/>
          <a:p>
            <a:pPr>
              <a:spcBef>
                <a:spcPct val="15000"/>
              </a:spcBef>
              <a:defRPr/>
            </a:pPr>
            <a:endParaRPr lang="el-GR" sz="2000" dirty="0" smtClean="0">
              <a:ea typeface="ＭＳ Ｐゴシック"/>
              <a:cs typeface="Arial" pitchFamily="34" charset="0"/>
            </a:endParaRPr>
          </a:p>
          <a:p>
            <a:pPr>
              <a:buFont typeface="Wingdings" pitchFamily="2" charset="2"/>
              <a:buChar char="ü"/>
              <a:defRPr/>
            </a:pPr>
            <a:r>
              <a:rPr lang="el-GR" sz="2000" dirty="0" smtClean="0">
                <a:ea typeface="ＭＳ Ｐゴシック"/>
                <a:cs typeface="Arial" pitchFamily="34" charset="0"/>
              </a:rPr>
              <a:t>Συστηματική παρακολούθηση των εξελίξεων και των τάσεων στις διεθνείς αγορές σε συνάρτηση με την ελληνική επιχειρηματική παρουσία και συνακόλουθη </a:t>
            </a:r>
            <a:r>
              <a:rPr lang="el-GR" sz="2000" dirty="0" err="1" smtClean="0">
                <a:ea typeface="ＭＳ Ｐゴシック"/>
                <a:cs typeface="Arial" pitchFamily="34" charset="0"/>
              </a:rPr>
              <a:t>στελεχειακή</a:t>
            </a:r>
            <a:r>
              <a:rPr lang="el-GR" sz="2000" dirty="0" smtClean="0">
                <a:ea typeface="ＭＳ Ｐゴシック"/>
                <a:cs typeface="Arial" pitchFamily="34" charset="0"/>
              </a:rPr>
              <a:t> κατανομή και χωροταξική αναδιάταξη των Γραφείων</a:t>
            </a:r>
            <a:endParaRPr lang="en-US" sz="2000" dirty="0" smtClean="0">
              <a:ea typeface="ＭＳ Ｐゴシック"/>
              <a:cs typeface="Arial" pitchFamily="34" charset="0"/>
            </a:endParaRPr>
          </a:p>
          <a:p>
            <a:pPr>
              <a:buFont typeface="Wingdings" pitchFamily="2" charset="2"/>
              <a:buChar char="ü"/>
              <a:defRPr/>
            </a:pPr>
            <a:endParaRPr lang="el-GR" sz="2000" dirty="0" smtClean="0">
              <a:ea typeface="ＭＳ Ｐゴシック"/>
              <a:cs typeface="Arial" pitchFamily="34" charset="0"/>
            </a:endParaRPr>
          </a:p>
          <a:p>
            <a:pPr>
              <a:buFont typeface="Wingdings" pitchFamily="2" charset="2"/>
              <a:buChar char="ü"/>
              <a:defRPr/>
            </a:pPr>
            <a:r>
              <a:rPr lang="el-GR" sz="2000" dirty="0" smtClean="0">
                <a:ea typeface="ＭＳ Ｐゴシック"/>
                <a:cs typeface="Arial" pitchFamily="34" charset="0"/>
              </a:rPr>
              <a:t>Εκπαίδευση Στελεχών των Γραφείων</a:t>
            </a:r>
            <a:endParaRPr lang="en-US" sz="2000" dirty="0" smtClean="0">
              <a:ea typeface="ＭＳ Ｐゴシック"/>
              <a:cs typeface="Arial" pitchFamily="34" charset="0"/>
            </a:endParaRPr>
          </a:p>
          <a:p>
            <a:pPr>
              <a:buFont typeface="Wingdings" pitchFamily="2" charset="2"/>
              <a:buChar char="ü"/>
              <a:defRPr/>
            </a:pPr>
            <a:endParaRPr lang="el-GR" sz="2000" dirty="0" smtClean="0">
              <a:ea typeface="ＭＳ Ｐゴシック"/>
              <a:cs typeface="Arial" pitchFamily="34" charset="0"/>
            </a:endParaRPr>
          </a:p>
          <a:p>
            <a:pPr>
              <a:defRPr/>
            </a:pPr>
            <a:r>
              <a:rPr lang="el-GR" sz="2000" dirty="0" smtClean="0">
                <a:cs typeface="Arial" pitchFamily="34" charset="0"/>
              </a:rPr>
              <a:t>Διοργάνωση σεμιναρίων για τα Γραφεία ΟΕΥ για θέματα εξωστρέφειας,  προσέλκυσης επενδύσεων, ΑΠΕ, πιστοποίησης και σήμανσης προϊόντων, υψηλής τεχνολογίας, εξαγωγικών πιστώσεων , ΠΟΠ/ΠΓΕ κ.λπ.  με τη συμμετοχή εκπροσώπων επιχειρηματικών φορέων και συναρμόδιων  Υπουργείων</a:t>
            </a:r>
            <a:endParaRPr lang="el-G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708920"/>
            <a:ext cx="6400800" cy="3240360"/>
          </a:xfrm>
        </p:spPr>
        <p:txBody>
          <a:bodyPr/>
          <a:lstStyle/>
          <a:p>
            <a:pPr marL="85725" lvl="1" indent="-85725" algn="l">
              <a:buFont typeface="Arial" pitchFamily="34" charset="0"/>
              <a:buChar char="•"/>
            </a:pPr>
            <a:r>
              <a:rPr lang="el-GR" sz="2400" dirty="0" smtClean="0">
                <a:solidFill>
                  <a:srgbClr val="002060"/>
                </a:solidFill>
              </a:rPr>
              <a:t>Επιχειρηματικές Αποστολές</a:t>
            </a:r>
          </a:p>
          <a:p>
            <a:pPr marL="85725" lvl="1" indent="-85725" algn="l">
              <a:buFont typeface="Arial" pitchFamily="34" charset="0"/>
              <a:buChar char="•"/>
            </a:pPr>
            <a:r>
              <a:rPr lang="el-GR" sz="2400" dirty="0" smtClean="0">
                <a:solidFill>
                  <a:srgbClr val="002060"/>
                </a:solidFill>
              </a:rPr>
              <a:t>Ημέρες Πληροφόρησης</a:t>
            </a:r>
          </a:p>
          <a:p>
            <a:pPr marL="85725" lvl="1" indent="-85725" algn="l">
              <a:buFont typeface="Arial" pitchFamily="34" charset="0"/>
              <a:buChar char="•"/>
            </a:pPr>
            <a:r>
              <a:rPr lang="el-GR" sz="2400" dirty="0" smtClean="0">
                <a:solidFill>
                  <a:srgbClr val="002060"/>
                </a:solidFill>
              </a:rPr>
              <a:t>Συνήγορος Αγοράς</a:t>
            </a:r>
          </a:p>
          <a:p>
            <a:pPr marL="85725" lvl="1" indent="-85725" algn="l">
              <a:buFont typeface="Arial" pitchFamily="34" charset="0"/>
              <a:buChar char="•"/>
            </a:pPr>
            <a:r>
              <a:rPr lang="el-GR" sz="2400" dirty="0" smtClean="0">
                <a:solidFill>
                  <a:srgbClr val="002060"/>
                </a:solidFill>
              </a:rPr>
              <a:t>Στήριξη επιχειρηματικής ανάπτυξης και συνεργασίας </a:t>
            </a:r>
          </a:p>
          <a:p>
            <a:pPr marL="85725" lvl="1" indent="-85725" algn="l">
              <a:buFont typeface="Arial" pitchFamily="34" charset="0"/>
              <a:buChar char="•"/>
            </a:pPr>
            <a:r>
              <a:rPr lang="el-GR" sz="2400" dirty="0" smtClean="0">
                <a:solidFill>
                  <a:srgbClr val="002060"/>
                </a:solidFill>
              </a:rPr>
              <a:t>Ενημέρωση Επιχειρηματιών (</a:t>
            </a:r>
            <a:r>
              <a:rPr lang="el-GR" sz="2400" dirty="0" err="1" smtClean="0">
                <a:solidFill>
                  <a:srgbClr val="002060"/>
                </a:solidFill>
              </a:rPr>
              <a:t>Γνους</a:t>
            </a:r>
            <a:r>
              <a:rPr lang="el-GR" sz="2400" dirty="0" smtClean="0">
                <a:solidFill>
                  <a:srgbClr val="002060"/>
                </a:solidFill>
              </a:rPr>
              <a:t> Πράττε) </a:t>
            </a:r>
          </a:p>
          <a:p>
            <a:pPr marL="85725" lvl="1" indent="-85725" algn="l">
              <a:buFont typeface="Arial" pitchFamily="34" charset="0"/>
              <a:buChar char="•"/>
            </a:pPr>
            <a:endParaRPr lang="el-GR" sz="2400" dirty="0" smtClean="0">
              <a:solidFill>
                <a:srgbClr val="002060"/>
              </a:solidFill>
            </a:endParaRPr>
          </a:p>
          <a:p>
            <a:pPr marL="0" lvl="1">
              <a:buFont typeface="Arial" pitchFamily="34" charset="0"/>
              <a:buChar char="•"/>
            </a:pPr>
            <a:endParaRPr lang="el-GR" dirty="0" smtClean="0"/>
          </a:p>
          <a:p>
            <a:pPr>
              <a:buFont typeface="Arial" pitchFamily="34" charset="0"/>
              <a:buChar char="•"/>
            </a:pPr>
            <a:endParaRPr lang="el-GR" dirty="0"/>
          </a:p>
        </p:txBody>
      </p:sp>
      <p:sp>
        <p:nvSpPr>
          <p:cNvPr id="7" name="Title 6"/>
          <p:cNvSpPr>
            <a:spLocks noGrp="1"/>
          </p:cNvSpPr>
          <p:nvPr>
            <p:ph type="ctrTitle"/>
          </p:nvPr>
        </p:nvSpPr>
        <p:spPr/>
        <p:txBody>
          <a:bodyPr>
            <a:normAutofit/>
          </a:bodyPr>
          <a:lstStyle/>
          <a:p>
            <a:r>
              <a:rPr lang="el-GR" sz="2800" dirty="0" smtClean="0">
                <a:solidFill>
                  <a:srgbClr val="002060"/>
                </a:solidFill>
              </a:rPr>
              <a:t>ΑΡΜΟΔΙΟΤΗΤΕΣ Β8 Δ/νσης</a:t>
            </a:r>
            <a:br>
              <a:rPr lang="el-GR" sz="2800" dirty="0" smtClean="0">
                <a:solidFill>
                  <a:srgbClr val="002060"/>
                </a:solidFill>
              </a:rPr>
            </a:br>
            <a:endParaRPr lang="el-G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800" dirty="0" smtClean="0">
                <a:solidFill>
                  <a:srgbClr val="002060"/>
                </a:solidFill>
              </a:rPr>
              <a:t>Ημέρες Πληροφόρησης</a:t>
            </a:r>
            <a:endParaRPr lang="el-GR" sz="2800" dirty="0">
              <a:solidFill>
                <a:srgbClr val="002060"/>
              </a:solidFill>
            </a:endParaRPr>
          </a:p>
        </p:txBody>
      </p:sp>
      <p:sp>
        <p:nvSpPr>
          <p:cNvPr id="3" name="Content Placeholder 2"/>
          <p:cNvSpPr>
            <a:spLocks noGrp="1"/>
          </p:cNvSpPr>
          <p:nvPr>
            <p:ph sz="quarter" idx="1"/>
          </p:nvPr>
        </p:nvSpPr>
        <p:spPr/>
        <p:txBody>
          <a:bodyPr>
            <a:normAutofit lnSpcReduction="10000"/>
          </a:bodyPr>
          <a:lstStyle/>
          <a:p>
            <a:r>
              <a:rPr lang="el-GR" sz="2800" dirty="0" smtClean="0">
                <a:solidFill>
                  <a:srgbClr val="002060"/>
                </a:solidFill>
              </a:rPr>
              <a:t>Σε συνεργασία με το ΕΒΕΑ</a:t>
            </a:r>
          </a:p>
          <a:p>
            <a:r>
              <a:rPr lang="el-GR" sz="2800" dirty="0" smtClean="0">
                <a:solidFill>
                  <a:srgbClr val="002060"/>
                </a:solidFill>
              </a:rPr>
              <a:t>Στόχος: ενημέρωση της επιχειρηματικής κοινότητας για τις διεθνείς αγορές</a:t>
            </a:r>
          </a:p>
          <a:p>
            <a:r>
              <a:rPr lang="el-GR" sz="2800" dirty="0" smtClean="0">
                <a:solidFill>
                  <a:srgbClr val="002060"/>
                </a:solidFill>
              </a:rPr>
              <a:t>Για το 2018: τρεις Θεματικές Ημέρες Πληροφόρησης Επιχειρηματιών εστιασμένες στην ενίσχυση της εξωστρέφειας συγκεκριμένων προϊόντων.</a:t>
            </a:r>
          </a:p>
          <a:p>
            <a:r>
              <a:rPr lang="el-GR" sz="2800" dirty="0" smtClean="0">
                <a:solidFill>
                  <a:srgbClr val="002060"/>
                </a:solidFill>
              </a:rPr>
              <a:t>3 Απριλίου 2018: παρουσιαστήκαν οι αγορές ελαιολάδου και γαλακτοκομικών προϊόντων του Καναδά, της Σαουδικής Αραβίας της Ουγγαρίας και του Βελγίου.</a:t>
            </a:r>
          </a:p>
          <a:p>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757</TotalTime>
  <Words>1056</Words>
  <Application>Microsoft Office PowerPoint</Application>
  <PresentationFormat>On-screen Show (4:3)</PresentationFormat>
  <Paragraphs>183</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Slide 1</vt:lpstr>
      <vt:lpstr>Slide 2</vt:lpstr>
      <vt:lpstr>   Βασικοί πυλώνες άσκησης οικονομικής διπλωματίας  </vt:lpstr>
      <vt:lpstr>Βασικοί πυλώνες άσκησης οικονομικής διπλωματίας  </vt:lpstr>
      <vt:lpstr>Βασικοί πυλώνες άσκησης οικονομικής διπλωματίας</vt:lpstr>
      <vt:lpstr>Βασικοί πυλώνες άσκησης οικονομικής διπλωματίας</vt:lpstr>
      <vt:lpstr>Βασικοί πυλώνες άσκησης οικονομικής διπλωματίας</vt:lpstr>
      <vt:lpstr>ΑΡΜΟΔΙΟΤΗΤΕΣ Β8 Δ/νσης </vt:lpstr>
      <vt:lpstr>Ημέρες Πληροφόρησης</vt:lpstr>
      <vt:lpstr>Ημέρες Πληροφόρησης Προγραμματισμός</vt:lpstr>
      <vt:lpstr>Συνήγορος της αγοράς </vt:lpstr>
      <vt:lpstr>Ενημέρωση Επιχειρηματιών (Γνους Πράττε) </vt:lpstr>
      <vt:lpstr>Επικείμενες Επιχειρηματικές Αποστολές  </vt:lpstr>
      <vt:lpstr>     Διμερείς Εμπορικές Σχέσεις Ελλάδας - Ιταλίας </vt:lpstr>
      <vt:lpstr>Συμπεράσματα για το διμερές εμπόριο  Ελλάδας - Ιταλίας</vt:lpstr>
      <vt:lpstr>       Επενδυτική Δραστηριότητα (1) </vt:lpstr>
      <vt:lpstr>Επενδυτική Δραστηριότητα (2)</vt:lpstr>
      <vt:lpstr>Τουρισμός</vt:lpstr>
      <vt:lpstr>Slide 19</vt:lpstr>
    </vt:vector>
  </TitlesOfParts>
  <Company>YPEX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YPEX</dc:creator>
  <cp:lastModifiedBy>YPEX</cp:lastModifiedBy>
  <cp:revision>91</cp:revision>
  <dcterms:created xsi:type="dcterms:W3CDTF">2018-04-20T09:23:35Z</dcterms:created>
  <dcterms:modified xsi:type="dcterms:W3CDTF">2018-07-05T12:18:41Z</dcterms:modified>
</cp:coreProperties>
</file>