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1" r:id="rId2"/>
    <p:sldMasterId id="2147483693" r:id="rId3"/>
  </p:sldMasterIdLst>
  <p:notesMasterIdLst>
    <p:notesMasterId r:id="rId14"/>
  </p:notesMasterIdLst>
  <p:sldIdLst>
    <p:sldId id="258" r:id="rId4"/>
    <p:sldId id="261" r:id="rId5"/>
    <p:sldId id="259" r:id="rId6"/>
    <p:sldId id="263" r:id="rId7"/>
    <p:sldId id="273" r:id="rId8"/>
    <p:sldId id="294" r:id="rId9"/>
    <p:sldId id="298" r:id="rId10"/>
    <p:sldId id="299" r:id="rId11"/>
    <p:sldId id="300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/>
    <p:restoredTop sz="94575"/>
  </p:normalViewPr>
  <p:slideViewPr>
    <p:cSldViewPr snapToGrid="0" snapToObjects="1">
      <p:cViewPr varScale="1">
        <p:scale>
          <a:sx n="66" d="100"/>
          <a:sy n="66" d="100"/>
        </p:scale>
        <p:origin x="-57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Priskilla\proposals%20draft_va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Priskilla\proposals%20draft_va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Priskilla\proposals%20draft_va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Priskilla\proposals%20draft_va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Priskilla\proposals%20draft_va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800" b="1" dirty="0" smtClean="0"/>
              <a:t>Ακαδημαϊκό Ίδρυμα </a:t>
            </a:r>
            <a:r>
              <a:rPr lang="el-GR" sz="1800" b="1" dirty="0"/>
              <a:t>Υποψηφίων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Διαγράμματα!$C$4</c:f>
              <c:strCache>
                <c:ptCount val="1"/>
                <c:pt idx="0">
                  <c:v>Προέλευση Επικεφαλής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Διαγράμματα!$C$5:$C$11</c:f>
              <c:strCache>
                <c:ptCount val="7"/>
                <c:pt idx="0">
                  <c:v>ΕΜΠ</c:v>
                </c:pt>
                <c:pt idx="1">
                  <c:v>Παν.Πατρών</c:v>
                </c:pt>
                <c:pt idx="2">
                  <c:v>ΠΑΠΕΙ</c:v>
                </c:pt>
                <c:pt idx="3">
                  <c:v>ΔΠΘ</c:v>
                </c:pt>
                <c:pt idx="4">
                  <c:v>Πολ. Κρήτης</c:v>
                </c:pt>
                <c:pt idx="5">
                  <c:v>ΑΠΘ</c:v>
                </c:pt>
                <c:pt idx="6">
                  <c:v>Λοιπά</c:v>
                </c:pt>
              </c:strCache>
            </c:strRef>
          </c:cat>
          <c:val>
            <c:numRef>
              <c:f>Διαγράμματα!$E$23:$E$29</c:f>
              <c:numCache>
                <c:formatCode>0%</c:formatCode>
                <c:ptCount val="7"/>
                <c:pt idx="0">
                  <c:v>0.41891891891891891</c:v>
                </c:pt>
                <c:pt idx="1">
                  <c:v>0.14864864864864866</c:v>
                </c:pt>
                <c:pt idx="2">
                  <c:v>6.7567567567567571E-2</c:v>
                </c:pt>
                <c:pt idx="3">
                  <c:v>4.0540540540540543E-2</c:v>
                </c:pt>
                <c:pt idx="4">
                  <c:v>4.0540540540540543E-2</c:v>
                </c:pt>
                <c:pt idx="5">
                  <c:v>9.45945945945946E-2</c:v>
                </c:pt>
                <c:pt idx="6">
                  <c:v>0.1891891891891892</c:v>
                </c:pt>
              </c:numCache>
            </c:numRef>
          </c:val>
        </c:ser>
        <c:ser>
          <c:idx val="1"/>
          <c:order val="1"/>
          <c:tx>
            <c:strRef>
              <c:f>Διαγράμματα!$C$22</c:f>
              <c:strCache>
                <c:ptCount val="1"/>
                <c:pt idx="0">
                  <c:v>Προέλευση Μελών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Διαγράμματα!$C$5:$C$11</c:f>
              <c:strCache>
                <c:ptCount val="7"/>
                <c:pt idx="0">
                  <c:v>ΕΜΠ</c:v>
                </c:pt>
                <c:pt idx="1">
                  <c:v>Παν.Πατρών</c:v>
                </c:pt>
                <c:pt idx="2">
                  <c:v>ΠΑΠΕΙ</c:v>
                </c:pt>
                <c:pt idx="3">
                  <c:v>ΔΠΘ</c:v>
                </c:pt>
                <c:pt idx="4">
                  <c:v>Πολ. Κρήτης</c:v>
                </c:pt>
                <c:pt idx="5">
                  <c:v>ΑΠΘ</c:v>
                </c:pt>
                <c:pt idx="6">
                  <c:v>Λοιπά</c:v>
                </c:pt>
              </c:strCache>
            </c:strRef>
          </c:cat>
          <c:val>
            <c:numRef>
              <c:f>Διαγράμματα!$E$5:$E$11</c:f>
              <c:numCache>
                <c:formatCode>0%</c:formatCode>
                <c:ptCount val="7"/>
                <c:pt idx="0">
                  <c:v>0.45161290322580644</c:v>
                </c:pt>
                <c:pt idx="1">
                  <c:v>0.12903225806451613</c:v>
                </c:pt>
                <c:pt idx="2">
                  <c:v>6.4516129032258063E-2</c:v>
                </c:pt>
                <c:pt idx="3">
                  <c:v>6.4516129032258063E-2</c:v>
                </c:pt>
                <c:pt idx="4">
                  <c:v>3.2258064516129031E-2</c:v>
                </c:pt>
                <c:pt idx="5">
                  <c:v>3.2258064516129031E-2</c:v>
                </c:pt>
                <c:pt idx="6">
                  <c:v>0.22580645161290322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1562112"/>
        <c:axId val="281563904"/>
      </c:barChart>
      <c:catAx>
        <c:axId val="2815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563904"/>
        <c:crosses val="autoZero"/>
        <c:auto val="1"/>
        <c:lblAlgn val="ctr"/>
        <c:lblOffset val="100"/>
        <c:noMultiLvlLbl val="0"/>
      </c:catAx>
      <c:valAx>
        <c:axId val="28156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56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922291199746"/>
          <c:y val="0.88707933567127595"/>
          <c:w val="0.57141990122771202"/>
          <c:h val="0.10871898365645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800" b="1" dirty="0" smtClean="0"/>
              <a:t>Εκπαιδευτικό Επίπεδο</a:t>
            </a:r>
            <a:endParaRPr lang="el-GR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Μελών ομάδας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Διαγράμματα!$C$63:$C$67</c:f>
              <c:strCache>
                <c:ptCount val="5"/>
                <c:pt idx="0">
                  <c:v>Κάτοχος Διδακτορικού Διπλώματος</c:v>
                </c:pt>
                <c:pt idx="1">
                  <c:v>Υποψήφιος Διδάκτορας</c:v>
                </c:pt>
                <c:pt idx="2">
                  <c:v>Κάτοχος Μεταπτυχιακού Διπλώματος</c:v>
                </c:pt>
                <c:pt idx="3">
                  <c:v>Απόφοιτος</c:v>
                </c:pt>
                <c:pt idx="4">
                  <c:v>Προπτυχιακός Φοιτητής</c:v>
                </c:pt>
              </c:strCache>
            </c:strRef>
          </c:cat>
          <c:val>
            <c:numRef>
              <c:f>Διαγράμματα!$E$63:$E$67</c:f>
              <c:numCache>
                <c:formatCode>0%</c:formatCode>
                <c:ptCount val="5"/>
                <c:pt idx="0">
                  <c:v>0.13636363636363635</c:v>
                </c:pt>
                <c:pt idx="1">
                  <c:v>9.0909090909090912E-2</c:v>
                </c:pt>
                <c:pt idx="2">
                  <c:v>0.25757575757575757</c:v>
                </c:pt>
                <c:pt idx="3">
                  <c:v>0.25757575757575757</c:v>
                </c:pt>
                <c:pt idx="4">
                  <c:v>0.25757575757575757</c:v>
                </c:pt>
              </c:numCache>
            </c:numRef>
          </c:val>
        </c:ser>
        <c:ser>
          <c:idx val="1"/>
          <c:order val="1"/>
          <c:tx>
            <c:v>Επικεφαλής ομάδας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Διαγράμματα!$C$63:$C$67</c:f>
              <c:strCache>
                <c:ptCount val="5"/>
                <c:pt idx="0">
                  <c:v>Κάτοχος Διδακτορικού Διπλώματος</c:v>
                </c:pt>
                <c:pt idx="1">
                  <c:v>Υποψήφιος Διδάκτορας</c:v>
                </c:pt>
                <c:pt idx="2">
                  <c:v>Κάτοχος Μεταπτυχιακού Διπλώματος</c:v>
                </c:pt>
                <c:pt idx="3">
                  <c:v>Απόφοιτος</c:v>
                </c:pt>
                <c:pt idx="4">
                  <c:v>Προπτυχιακός Φοιτητής</c:v>
                </c:pt>
              </c:strCache>
            </c:strRef>
          </c:cat>
          <c:val>
            <c:numRef>
              <c:f>Διαγράμματα!$I$61:$I$65</c:f>
              <c:numCache>
                <c:formatCode>0%</c:formatCode>
                <c:ptCount val="5"/>
                <c:pt idx="0">
                  <c:v>0.15384615384615385</c:v>
                </c:pt>
                <c:pt idx="1">
                  <c:v>0.15384615384615385</c:v>
                </c:pt>
                <c:pt idx="2">
                  <c:v>0.30769230769230771</c:v>
                </c:pt>
                <c:pt idx="3">
                  <c:v>0.19230769230769232</c:v>
                </c:pt>
                <c:pt idx="4">
                  <c:v>0.19230769230769232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1591168"/>
        <c:axId val="281633920"/>
      </c:barChart>
      <c:catAx>
        <c:axId val="28159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633920"/>
        <c:crosses val="autoZero"/>
        <c:auto val="1"/>
        <c:lblAlgn val="ctr"/>
        <c:lblOffset val="100"/>
        <c:noMultiLvlLbl val="0"/>
      </c:catAx>
      <c:valAx>
        <c:axId val="28163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59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922291199746"/>
          <c:y val="0.88707933567127595"/>
          <c:w val="0.57141990122771202"/>
          <c:h val="0.10871898365645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800" b="1" dirty="0"/>
              <a:t>Απασχόληση Υποψηφίων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1"/>
          <c:order val="0"/>
          <c:tx>
            <c:v>Μέλη ομάδας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Διαγράμματα!$C$82:$C$84</c:f>
              <c:strCache>
                <c:ptCount val="3"/>
                <c:pt idx="0">
                  <c:v>Μέλος ακαδημαικής κοινότητας / ερευνητής</c:v>
                </c:pt>
                <c:pt idx="1">
                  <c:v>Εργαζόμενος</c:v>
                </c:pt>
                <c:pt idx="2">
                  <c:v>Λοιπά</c:v>
                </c:pt>
              </c:strCache>
            </c:strRef>
          </c:cat>
          <c:val>
            <c:numRef>
              <c:f>Διαγράμματα!$I$80:$I$82</c:f>
              <c:numCache>
                <c:formatCode>0%</c:formatCode>
                <c:ptCount val="3"/>
                <c:pt idx="0">
                  <c:v>0.44117647058823528</c:v>
                </c:pt>
                <c:pt idx="1">
                  <c:v>0.51470588235294112</c:v>
                </c:pt>
                <c:pt idx="2">
                  <c:v>4.4117647058823532E-2</c:v>
                </c:pt>
              </c:numCache>
            </c:numRef>
          </c:val>
        </c:ser>
        <c:ser>
          <c:idx val="0"/>
          <c:order val="1"/>
          <c:tx>
            <c:strRef>
              <c:f>Διαγράμματα!$C$81</c:f>
              <c:strCache>
                <c:ptCount val="1"/>
                <c:pt idx="0">
                  <c:v>Απασχόληση Επικεφαλής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Διαγράμματα!$E$82:$E$84</c:f>
              <c:numCache>
                <c:formatCode>0%</c:formatCode>
                <c:ptCount val="3"/>
                <c:pt idx="0">
                  <c:v>0.38461538461538464</c:v>
                </c:pt>
                <c:pt idx="1">
                  <c:v>0.53846153846153844</c:v>
                </c:pt>
                <c:pt idx="2">
                  <c:v>7.6923076923076927E-2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1655936"/>
        <c:axId val="281661824"/>
      </c:barChart>
      <c:catAx>
        <c:axId val="28165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661824"/>
        <c:crosses val="autoZero"/>
        <c:auto val="1"/>
        <c:lblAlgn val="ctr"/>
        <c:lblOffset val="100"/>
        <c:noMultiLvlLbl val="0"/>
      </c:catAx>
      <c:valAx>
        <c:axId val="28166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65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l-GR"/>
              <a:t>Αντικείμενο ιδέας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2"/>
              <c:layout>
                <c:manualLayout>
                  <c:x val="6.7760612160086844E-2"/>
                  <c:y val="5.31814477287150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Διαγράμματα!$C$100:$C$103</c:f>
              <c:strCache>
                <c:ptCount val="4"/>
                <c:pt idx="0">
                  <c:v>Hardware</c:v>
                </c:pt>
                <c:pt idx="1">
                  <c:v>Software</c:v>
                </c:pt>
                <c:pt idx="2">
                  <c:v>Εφαρμογή για κινητές συσκευές</c:v>
                </c:pt>
                <c:pt idx="3">
                  <c:v>Λοιπές</c:v>
                </c:pt>
              </c:strCache>
            </c:strRef>
          </c:cat>
          <c:val>
            <c:numRef>
              <c:f>Διαγράμματα!$E$100:$E$103</c:f>
              <c:numCache>
                <c:formatCode>0.00%</c:formatCode>
                <c:ptCount val="4"/>
                <c:pt idx="0">
                  <c:v>0.125</c:v>
                </c:pt>
                <c:pt idx="1">
                  <c:v>0.59375</c:v>
                </c:pt>
                <c:pt idx="2">
                  <c:v>0.15625</c:v>
                </c:pt>
                <c:pt idx="3">
                  <c:v>0.15625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l-GR" dirty="0" smtClean="0"/>
              <a:t>Μέγεθος </a:t>
            </a:r>
            <a:r>
              <a:rPr lang="el-GR" dirty="0"/>
              <a:t>Ομάδας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Διαγράμματα!$C$42</c:f>
              <c:strCache>
                <c:ptCount val="1"/>
                <c:pt idx="0">
                  <c:v>Αριθμός Μελών Ομάδας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spPr/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939101827344308"/>
                  <c:y val="0.101181607076363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Διαγράμματα!$C$43:$C$47</c:f>
              <c:strCache>
                <c:ptCount val="5"/>
                <c:pt idx="0">
                  <c:v>1 Μέλος</c:v>
                </c:pt>
                <c:pt idx="1">
                  <c:v>2 Μέλη</c:v>
                </c:pt>
                <c:pt idx="2">
                  <c:v>3 Μέλη</c:v>
                </c:pt>
                <c:pt idx="3">
                  <c:v>4 Μέλη</c:v>
                </c:pt>
                <c:pt idx="4">
                  <c:v>5+ Μέλη</c:v>
                </c:pt>
              </c:strCache>
            </c:strRef>
          </c:cat>
          <c:val>
            <c:numRef>
              <c:f>Διαγράμματα!$E$43:$E$47</c:f>
              <c:numCache>
                <c:formatCode>0%</c:formatCode>
                <c:ptCount val="5"/>
                <c:pt idx="0">
                  <c:v>0.11538461538461539</c:v>
                </c:pt>
                <c:pt idx="1">
                  <c:v>0.19230769230769232</c:v>
                </c:pt>
                <c:pt idx="2">
                  <c:v>0.5</c:v>
                </c:pt>
                <c:pt idx="3">
                  <c:v>7.6923076923076927E-2</c:v>
                </c:pt>
                <c:pt idx="4">
                  <c:v>0.11538461538461539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F856-DADD-794C-9190-87FC2DA7D5A5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C8A37-9217-6649-AAE1-2A554E46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5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3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" y="13096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025" y="41894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67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opuser\Downloads\shutterstock_266879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2"/>
          <a:stretch>
            <a:fillRect/>
          </a:stretch>
        </p:blipFill>
        <p:spPr bwMode="auto">
          <a:xfrm>
            <a:off x="0" y="0"/>
            <a:ext cx="793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" y="130968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025" y="41894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9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12192000" cy="1120775"/>
          </a:xfrm>
          <a:prstGeom prst="rect">
            <a:avLst/>
          </a:prstGeom>
          <a:solidFill>
            <a:srgbClr val="822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>
              <a:defRPr/>
            </a:pPr>
            <a:endParaRPr lang="en-US" altLang="el-GR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248990"/>
            <a:ext cx="11449050" cy="6980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2181754"/>
            <a:ext cx="5412062" cy="361420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2263" y="2181754"/>
            <a:ext cx="5412062" cy="361420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3" y="5751576"/>
            <a:ext cx="28590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5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93869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23775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512" y="307491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9924" y="223775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9924" y="307491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3" y="5751576"/>
            <a:ext cx="28590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7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charset="-128"/>
              </a:defRPr>
            </a:lvl1pPr>
          </a:lstStyle>
          <a:p>
            <a:fld id="{D0DF1FE3-C50C-0749-96D7-0BF9CF8314A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AE124FD-5B96-ED4E-8700-0864FE71393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3" y="5751576"/>
            <a:ext cx="28590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9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5823"/>
            <a:ext cx="3932237" cy="16002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6048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26023"/>
            <a:ext cx="3932237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72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087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charset="-128"/>
              </a:defRPr>
            </a:lvl1pPr>
          </a:lstStyle>
          <a:p>
            <a:fld id="{D0DF1FE3-C50C-0749-96D7-0BF9CF8314A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AE124FD-5B96-ED4E-8700-0864FE713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charset="-128"/>
              </a:defRPr>
            </a:lvl1pPr>
          </a:lstStyle>
          <a:p>
            <a:fld id="{D0DF1FE3-C50C-0749-96D7-0BF9CF8314A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AE124FD-5B96-ED4E-8700-0864FE713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1120775"/>
          </a:xfrm>
          <a:prstGeom prst="rect">
            <a:avLst/>
          </a:prstGeom>
          <a:solidFill>
            <a:srgbClr val="822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>
              <a:defRPr/>
            </a:pPr>
            <a:endParaRPr lang="en-US" altLang="el-GR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50351"/>
            <a:ext cx="11558587" cy="7075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338943"/>
            <a:ext cx="11558587" cy="461418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3" y="5751576"/>
            <a:ext cx="28590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16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2" y="260649"/>
            <a:ext cx="9842697" cy="78114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 bwMode="auto">
          <a:xfrm>
            <a:off x="285751" y="1268761"/>
            <a:ext cx="11523728" cy="464147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el-GR" noProof="0" smtClean="0"/>
              <a:t>Click to edit Master text styles</a:t>
            </a:r>
          </a:p>
          <a:p>
            <a:pPr lvl="1"/>
            <a:r>
              <a:rPr lang="en-US" altLang="el-GR" noProof="0" smtClean="0"/>
              <a:t>Second level</a:t>
            </a:r>
          </a:p>
          <a:p>
            <a:pPr lvl="2"/>
            <a:r>
              <a:rPr lang="en-US" altLang="el-GR" noProof="0" smtClean="0"/>
              <a:t>Third level</a:t>
            </a:r>
          </a:p>
          <a:p>
            <a:pPr lvl="3"/>
            <a:r>
              <a:rPr lang="en-US" altLang="el-GR" noProof="0" smtClean="0"/>
              <a:t>Fourth level</a:t>
            </a:r>
          </a:p>
          <a:p>
            <a:pPr lvl="4"/>
            <a:r>
              <a:rPr lang="en-US" altLang="el-GR" noProof="0" smtClean="0"/>
              <a:t>Fifth level</a:t>
            </a:r>
            <a:endParaRPr lang="en-GB" altLang="el-G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2651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3BF7-A0A0-435F-A4EE-3BAB35D95C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3524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DDD7-A5B6-49C3-947B-CE19538183E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00576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96B4-9697-465B-91D2-32C95BAD88E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92978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BE16-426D-4661-91C5-D782E8ED945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82642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2DF-E859-4C6C-A4C9-436EA89310F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46644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6FF6-9FE6-43C6-A317-1F2109F0FB9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14918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2961-B9B7-4064-9CC0-2EBCB8D55AA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2033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0603-C8FC-41F1-AE8A-3EC90C67F12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63075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BE99-9F43-443D-92E6-B39F62AB1C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844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puser\Downloads\shutterstock_164918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8" b="10724"/>
          <a:stretch>
            <a:fillRect/>
          </a:stretch>
        </p:blipFill>
        <p:spPr bwMode="auto">
          <a:xfrm>
            <a:off x="2971800" y="1120775"/>
            <a:ext cx="621506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12192000" cy="1120775"/>
          </a:xfrm>
          <a:prstGeom prst="rect">
            <a:avLst/>
          </a:prstGeom>
          <a:solidFill>
            <a:srgbClr val="8228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>
              <a:defRPr/>
            </a:pPr>
            <a:endParaRPr lang="en-US" altLang="el-GR" smtClean="0">
              <a:solidFill>
                <a:schemeClr val="bg1"/>
              </a:solidFill>
            </a:endParaRPr>
          </a:p>
        </p:txBody>
      </p:sp>
      <p:pic>
        <p:nvPicPr>
          <p:cNvPr id="6" name="Picture 6" descr="https://gontua.files.wordpress.com/2015/01/cropped-epinow-logos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6067425"/>
            <a:ext cx="28257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50351"/>
            <a:ext cx="11558587" cy="7075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338943"/>
            <a:ext cx="11558587" cy="461418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3" y="5751576"/>
            <a:ext cx="28590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83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2E90-B266-4796-A636-2E6E97C035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2501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6C7A-04C9-42C1-BB01-89ED91A82D1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20651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56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52672" y="938127"/>
            <a:ext cx="10515600" cy="13147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59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charset="-128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02D820-618D-47C7-9C43-FE8D5D621EF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0262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52672" y="2252871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986672" y="2252871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52672" y="938127"/>
            <a:ext cx="10515600" cy="13147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99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52672" y="2835962"/>
            <a:ext cx="5157787" cy="66920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52672" y="3659874"/>
            <a:ext cx="5157787" cy="29927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985084" y="2835962"/>
            <a:ext cx="5183188" cy="66920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985084" y="3659874"/>
            <a:ext cx="5183188" cy="29927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52672" y="938127"/>
            <a:ext cx="10515600" cy="13147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98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charset="-128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E81E7F-8586-461B-8133-CAF1720C979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20882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charset="-128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715CEB-2756-406A-8349-8327A9FF786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6579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charset="-128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182AE4-9594-4045-80B7-C39A80CE825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8771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11207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>
              <a:defRPr/>
            </a:pPr>
            <a:endParaRPr lang="en-US" altLang="el-GR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39464"/>
            <a:ext cx="11558587" cy="74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349829"/>
            <a:ext cx="11558587" cy="46032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3" y="5751576"/>
            <a:ext cx="28590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42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charset="-128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3CF8EEC-1034-46D4-BDF0-604465BBDCC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73002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charset="-128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BDE2B4B-6601-4F97-AD1F-80D8B30F873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5388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Geneva" charset="-128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0D3345-B273-4F08-A0BE-A9F5F8476AE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3869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1120775"/>
          </a:xfrm>
          <a:prstGeom prst="rect">
            <a:avLst/>
          </a:prstGeom>
          <a:solidFill>
            <a:srgbClr val="008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>
              <a:defRPr/>
            </a:pPr>
            <a:endParaRPr lang="en-US" altLang="el-GR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39464"/>
            <a:ext cx="11558587" cy="74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349829"/>
            <a:ext cx="11558587" cy="46032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3" y="5751576"/>
            <a:ext cx="28590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1120775"/>
          </a:xfrm>
          <a:prstGeom prst="rect">
            <a:avLst/>
          </a:prstGeom>
          <a:solidFill>
            <a:srgbClr val="003E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>
              <a:defRPr/>
            </a:pPr>
            <a:endParaRPr lang="en-US" altLang="el-GR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39464"/>
            <a:ext cx="11558587" cy="74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349829"/>
            <a:ext cx="11558587" cy="46032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3" y="5751576"/>
            <a:ext cx="28590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3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1120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39464"/>
            <a:ext cx="11558587" cy="74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349829"/>
            <a:ext cx="11558587" cy="46032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3" y="5751576"/>
            <a:ext cx="28590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1120775"/>
          </a:xfrm>
          <a:prstGeom prst="rect">
            <a:avLst/>
          </a:prstGeom>
          <a:solidFill>
            <a:srgbClr val="00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>
              <a:defRPr/>
            </a:pPr>
            <a:endParaRPr lang="en-US" altLang="el-GR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39464"/>
            <a:ext cx="11558587" cy="74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349829"/>
            <a:ext cx="11558587" cy="46032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3" y="5751576"/>
            <a:ext cx="28590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1120775"/>
          </a:xfrm>
          <a:prstGeom prst="rect">
            <a:avLst/>
          </a:prstGeom>
          <a:solidFill>
            <a:srgbClr val="47C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>
              <a:defRPr/>
            </a:pPr>
            <a:endParaRPr lang="en-US" altLang="el-GR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39464"/>
            <a:ext cx="11558587" cy="74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349829"/>
            <a:ext cx="11558587" cy="46032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73" y="5751576"/>
            <a:ext cx="28590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44" y="6013450"/>
            <a:ext cx="14112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0038" y="1066800"/>
            <a:ext cx="1155858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ΚΥΡΙΟΥ ΤΙΤΛΟΥ</a:t>
            </a:r>
            <a:endParaRPr lang="en-US" altLang="el-G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0038" y="2151063"/>
            <a:ext cx="11558587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pic>
        <p:nvPicPr>
          <p:cNvPr id="1029" name="Picture 6" descr="https://gontua.files.wordpress.com/2015/01/cropped-epinow-logos1b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61" y="6067425"/>
            <a:ext cx="28257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ΕΕΚΤ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6013450"/>
            <a:ext cx="1600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Geneva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2051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Geneva" charset="-128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1D7BEF8-C011-4D56-A03D-866C046597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pic>
        <p:nvPicPr>
          <p:cNvPr id="2055" name="Εικόνα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92000" cy="13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11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52463" y="2252663"/>
            <a:ext cx="105156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938213"/>
            <a:ext cx="10515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ΚΥΡΙΟΥ ΤΙΤΛΟΥ</a:t>
            </a:r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18949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Geneva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Geneva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5400675" y="4972050"/>
            <a:ext cx="6791325" cy="188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l-GR" sz="1800">
              <a:latin typeface="Arial" charset="0"/>
            </a:endParaRPr>
          </a:p>
        </p:txBody>
      </p:sp>
      <p:sp>
        <p:nvSpPr>
          <p:cNvPr id="24580" name="Τίτλος 1"/>
          <p:cNvSpPr txBox="1">
            <a:spLocks/>
          </p:cNvSpPr>
          <p:nvPr/>
        </p:nvSpPr>
        <p:spPr bwMode="auto">
          <a:xfrm>
            <a:off x="6149245" y="2761825"/>
            <a:ext cx="6173658" cy="13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000" b="1" dirty="0" smtClean="0">
              <a:solidFill>
                <a:srgbClr val="16363A"/>
              </a:solidFill>
              <a:latin typeface="Calibri Ligh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000" b="1" dirty="0">
              <a:solidFill>
                <a:srgbClr val="16363A"/>
              </a:solidFill>
              <a:latin typeface="Calibri Light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l-GR" sz="3200" b="1" i="1" dirty="0"/>
              <a:t>Το πρόγραμμα υποστήριξης καινοτόμων επιχειρηματικών σχημάτων </a:t>
            </a:r>
            <a:r>
              <a:rPr lang="el-GR" sz="3200" b="1" i="1" dirty="0" err="1"/>
              <a:t>InventICT</a:t>
            </a:r>
            <a:endParaRPr lang="el-GR" altLang="el-GR" sz="3200" b="1" dirty="0">
              <a:solidFill>
                <a:srgbClr val="16363A"/>
              </a:solidFill>
              <a:latin typeface="Calibri Light" pitchFamily="34" charset="0"/>
            </a:endParaRPr>
          </a:p>
        </p:txBody>
      </p:sp>
      <p:sp>
        <p:nvSpPr>
          <p:cNvPr id="24581" name="Υπότιτλος 2"/>
          <p:cNvSpPr txBox="1">
            <a:spLocks/>
          </p:cNvSpPr>
          <p:nvPr/>
        </p:nvSpPr>
        <p:spPr bwMode="auto">
          <a:xfrm>
            <a:off x="6521450" y="4277358"/>
            <a:ext cx="39878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>
              <a:buFont typeface="Arial" charset="0"/>
              <a:buNone/>
            </a:pPr>
            <a:endParaRPr lang="el-GR" altLang="el-GR" sz="1800" dirty="0">
              <a:solidFill>
                <a:srgbClr val="16363A"/>
              </a:solidFill>
            </a:endParaRPr>
          </a:p>
        </p:txBody>
      </p:sp>
      <p:pic>
        <p:nvPicPr>
          <p:cNvPr id="24583" name="Picture 8" descr="ΕΕΚ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034088"/>
            <a:ext cx="1600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6042025"/>
            <a:ext cx="14112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Τίτλος 1"/>
          <p:cNvSpPr txBox="1">
            <a:spLocks/>
          </p:cNvSpPr>
          <p:nvPr/>
        </p:nvSpPr>
        <p:spPr bwMode="auto">
          <a:xfrm>
            <a:off x="6476999" y="4316594"/>
            <a:ext cx="5518150" cy="113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3200" b="1" dirty="0">
              <a:solidFill>
                <a:srgbClr val="16363A"/>
              </a:solidFill>
              <a:latin typeface="Calibri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81" y="5912893"/>
            <a:ext cx="1555658" cy="8934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30" y="5656521"/>
            <a:ext cx="6273209" cy="115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0"/>
          <a:stretch/>
        </p:blipFill>
        <p:spPr>
          <a:xfrm>
            <a:off x="295488" y="501287"/>
            <a:ext cx="5767292" cy="55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4000" dirty="0" smtClean="0"/>
              <a:t>Σας ευχαριστώ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8718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O </a:t>
            </a:r>
            <a:r>
              <a:rPr lang="el-GR" altLang="el-GR" dirty="0" smtClean="0"/>
              <a:t>Σχεδιασμός</a:t>
            </a:r>
            <a:endParaRPr lang="en-US" altLang="el-GR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b="1" dirty="0" smtClean="0"/>
              <a:t>πρόγραμμα</a:t>
            </a:r>
            <a:r>
              <a:rPr lang="el-GR" sz="2000" b="1" dirty="0"/>
              <a:t> επώασης και υποστήριξης καινοτόμων επιχειρηματικών σχημάτων Invent </a:t>
            </a:r>
            <a:r>
              <a:rPr lang="el-GR" sz="2000" b="1" dirty="0" smtClean="0"/>
              <a:t>ICT</a:t>
            </a:r>
            <a:r>
              <a:rPr lang="el-GR" sz="2000" b="1" dirty="0"/>
              <a:t> </a:t>
            </a:r>
            <a:r>
              <a:rPr lang="el-GR" sz="2000" dirty="0" smtClean="0"/>
              <a:t>αποτελεί </a:t>
            </a:r>
            <a:r>
              <a:rPr lang="el-GR" sz="2000" dirty="0"/>
              <a:t>μία </a:t>
            </a:r>
            <a:r>
              <a:rPr lang="el-GR" sz="2000" dirty="0" smtClean="0"/>
              <a:t>πρωτοβουλία:</a:t>
            </a:r>
          </a:p>
          <a:p>
            <a:r>
              <a:rPr lang="el-GR" sz="2000" dirty="0" smtClean="0"/>
              <a:t>του </a:t>
            </a:r>
            <a:r>
              <a:rPr lang="el-GR" sz="2000" dirty="0"/>
              <a:t>κόμβου καινοτομίας και επιχειρηματικότητας </a:t>
            </a:r>
            <a:r>
              <a:rPr lang="el-GR" sz="2000" b="1" dirty="0" err="1"/>
              <a:t>ΕΠΙ.νοώ</a:t>
            </a:r>
            <a:r>
              <a:rPr lang="el-GR" sz="2000" b="1" dirty="0"/>
              <a:t> του </a:t>
            </a:r>
            <a:r>
              <a:rPr lang="el-GR" sz="2000" b="1" dirty="0" smtClean="0"/>
              <a:t>ΕΠΙΣΕΥ/ΕΜΠ </a:t>
            </a:r>
            <a:r>
              <a:rPr lang="el-GR" sz="2000" dirty="0" smtClean="0"/>
              <a:t>και</a:t>
            </a:r>
          </a:p>
          <a:p>
            <a:r>
              <a:rPr lang="el-GR" sz="2000" dirty="0" smtClean="0"/>
              <a:t>του μη κερδοσκοπικού </a:t>
            </a:r>
            <a:r>
              <a:rPr lang="el-GR" sz="2000" dirty="0"/>
              <a:t>οργανισμού </a:t>
            </a:r>
            <a:r>
              <a:rPr lang="el-GR" sz="2000" b="1" dirty="0" err="1"/>
              <a:t>Industry</a:t>
            </a:r>
            <a:r>
              <a:rPr lang="el-GR" sz="2000" b="1" dirty="0"/>
              <a:t> </a:t>
            </a:r>
            <a:r>
              <a:rPr lang="el-GR" sz="2000" b="1" dirty="0" err="1"/>
              <a:t>Disruptors</a:t>
            </a:r>
            <a:r>
              <a:rPr lang="el-GR" sz="2000" b="1" dirty="0"/>
              <a:t> </a:t>
            </a:r>
            <a:r>
              <a:rPr lang="el-GR" sz="2000" b="1" dirty="0" err="1"/>
              <a:t>Game</a:t>
            </a:r>
            <a:r>
              <a:rPr lang="el-GR" sz="2000" b="1" dirty="0"/>
              <a:t> </a:t>
            </a:r>
            <a:r>
              <a:rPr lang="el-GR" sz="2000" b="1" dirty="0" err="1"/>
              <a:t>Changers</a:t>
            </a:r>
            <a:r>
              <a:rPr lang="el-GR" sz="2000" b="1" dirty="0"/>
              <a:t> (ID-GC)</a:t>
            </a:r>
            <a:r>
              <a:rPr lang="el-GR" sz="2000" dirty="0"/>
              <a:t>, </a:t>
            </a:r>
            <a:endParaRPr lang="el-GR" sz="2000" dirty="0" smtClean="0"/>
          </a:p>
          <a:p>
            <a:r>
              <a:rPr lang="el-GR" sz="2000" dirty="0" smtClean="0"/>
              <a:t>το </a:t>
            </a:r>
            <a:r>
              <a:rPr lang="el-GR" sz="2000" dirty="0"/>
              <a:t>οποίο σχεδίασαν και υλοποιούν με την αρωγή της </a:t>
            </a:r>
            <a:r>
              <a:rPr lang="el-GR" sz="2000" b="1" dirty="0"/>
              <a:t>Ένωσης Εταιρειών Κινητής </a:t>
            </a:r>
            <a:r>
              <a:rPr lang="el-GR" sz="2000" b="1" dirty="0" smtClean="0"/>
              <a:t>Τηλεφωνίας (ΕΕΚΤ)</a:t>
            </a:r>
            <a:r>
              <a:rPr lang="el-GR" sz="2000" dirty="0" smtClean="0"/>
              <a:t>, </a:t>
            </a:r>
          </a:p>
          <a:p>
            <a:pPr marL="0" indent="0">
              <a:buNone/>
            </a:pPr>
            <a:r>
              <a:rPr lang="el-GR" sz="2000" dirty="0" smtClean="0"/>
              <a:t>με </a:t>
            </a:r>
            <a:r>
              <a:rPr lang="el-GR" sz="2000" dirty="0"/>
              <a:t>στόχο την ανάπτυξη και την έμπρακτη υποστήριξη της νεοφυούς επιχειρηματικότητας στους τομείς των </a:t>
            </a:r>
            <a:r>
              <a:rPr lang="el-GR" sz="2000" b="1" dirty="0"/>
              <a:t>Τεχνολογιών Πληροφορικής και Επικοινωνιών ή στην οριζόντια αξιοποίησή των ΤΠΕ σε άλλους κλάδους</a:t>
            </a:r>
            <a:r>
              <a:rPr lang="el-GR" sz="2000" dirty="0"/>
              <a:t>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56" y="4222472"/>
            <a:ext cx="1558767" cy="1370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36" y="4311397"/>
            <a:ext cx="1256698" cy="1243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15" y="4266255"/>
            <a:ext cx="1249518" cy="1333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/>
          <a:stretch/>
        </p:blipFill>
        <p:spPr>
          <a:xfrm>
            <a:off x="7778823" y="5243792"/>
            <a:ext cx="1531670" cy="396928"/>
          </a:xfrm>
          <a:prstGeom prst="rect">
            <a:avLst/>
          </a:prstGeom>
        </p:spPr>
      </p:pic>
      <p:pic>
        <p:nvPicPr>
          <p:cNvPr id="8" name="Picture 2" descr="ÎÏÎ¿ÏÎ­Î»ÎµÏÎ¼Î± ÎµÎ¹ÎºÏÎ½Î±Ï Î³Î¹Î± ÏÎ±Î½ÎµÏÎ¹ÏÏÎ·Î¼Î¹Î¿ ÏÎµÎ¹ÏÎ±Î¹Î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113" y="4278323"/>
            <a:ext cx="766168" cy="8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4529" y="4748500"/>
            <a:ext cx="3094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Συνεργαζόμενα πανεπιστήμια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206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διαφοροποίηση του προγράμματος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Αποτελεί </a:t>
            </a:r>
            <a:r>
              <a:rPr lang="el-GR" sz="2000" dirty="0"/>
              <a:t>παράδειγμα συνεργασίας του ακαδημαϊκού κόσμου με τη βιομηχανία με στόχο την </a:t>
            </a:r>
            <a:r>
              <a:rPr lang="el-GR" sz="2000" b="1" dirty="0"/>
              <a:t>αξιοποίηση ερευνητικών </a:t>
            </a:r>
            <a:r>
              <a:rPr lang="el-GR" sz="2000" b="1" dirty="0" smtClean="0"/>
              <a:t>αποτελεσμάτων με υψηλό τεχνολογικό περιεχόμενο</a:t>
            </a:r>
            <a:endParaRPr lang="el-GR" sz="2000" b="1" dirty="0"/>
          </a:p>
          <a:p>
            <a:r>
              <a:rPr lang="el-GR" sz="2000" dirty="0" smtClean="0"/>
              <a:t>Είναι </a:t>
            </a:r>
            <a:r>
              <a:rPr lang="el-GR" sz="2000" dirty="0"/>
              <a:t>εστιασμένο και ταυτόχρονα ευρύ, καθώς  επικεντρώνεται στις τεχνολογίες πληροφορικής και επικοινωνιών που είναι </a:t>
            </a:r>
            <a:r>
              <a:rPr lang="el-GR" sz="2000" b="1" dirty="0"/>
              <a:t>γενικού σκοπού </a:t>
            </a:r>
            <a:r>
              <a:rPr lang="el-GR" sz="2000" dirty="0"/>
              <a:t>με πολλές εφαρμογές σε όλους σχεδόν τους κλάδους και τομείς της οικονομίας (π.χ. στην ενέργεια, περιβάλλον, μεταποίηση),</a:t>
            </a:r>
          </a:p>
          <a:p>
            <a:r>
              <a:rPr lang="el-GR" sz="2000" dirty="0" smtClean="0"/>
              <a:t>Στηρίζεται </a:t>
            </a:r>
            <a:r>
              <a:rPr lang="el-GR" sz="2000" dirty="0"/>
              <a:t>στη συστηματική </a:t>
            </a:r>
            <a:r>
              <a:rPr lang="el-GR" sz="2000" dirty="0" smtClean="0"/>
              <a:t>υποστήριξη </a:t>
            </a:r>
            <a:r>
              <a:rPr lang="el-GR" sz="2000" dirty="0"/>
              <a:t>των ερευνητικών ομάδων (</a:t>
            </a:r>
            <a:r>
              <a:rPr lang="el-GR" sz="2000" b="1" dirty="0"/>
              <a:t>διαδικασίες εξατομικευμένου </a:t>
            </a:r>
            <a:r>
              <a:rPr lang="el-GR" sz="2000" b="1" dirty="0" err="1"/>
              <a:t>coaching</a:t>
            </a:r>
            <a:r>
              <a:rPr lang="el-GR" sz="2000" b="1" dirty="0"/>
              <a:t> και </a:t>
            </a:r>
            <a:r>
              <a:rPr lang="el-GR" sz="2000" b="1" dirty="0" err="1"/>
              <a:t>mentoring</a:t>
            </a:r>
            <a:r>
              <a:rPr lang="el-GR" sz="2000" dirty="0"/>
              <a:t>),</a:t>
            </a:r>
          </a:p>
          <a:p>
            <a:r>
              <a:rPr lang="el-GR" sz="2000" dirty="0" smtClean="0"/>
              <a:t>Αξιοποιεί </a:t>
            </a:r>
            <a:r>
              <a:rPr lang="el-GR" sz="2000" dirty="0"/>
              <a:t>τη </a:t>
            </a:r>
            <a:r>
              <a:rPr lang="el-GR" sz="2000" b="1" dirty="0"/>
              <a:t>διεθνή πείρα </a:t>
            </a:r>
            <a:r>
              <a:rPr lang="el-GR" sz="2000" dirty="0"/>
              <a:t>και πρακτική, καθώς συμπράττει σε αυτό και ο μη κερδοσκοπικός βελγικός οργανισμός </a:t>
            </a:r>
            <a:r>
              <a:rPr lang="el-GR" sz="2000" b="1" dirty="0"/>
              <a:t>S.O. </a:t>
            </a:r>
            <a:r>
              <a:rPr lang="el-GR" sz="2000" b="1" dirty="0" err="1"/>
              <a:t>Kwadraat</a:t>
            </a:r>
            <a:r>
              <a:rPr lang="el-GR" sz="2000" dirty="0"/>
              <a:t>  που συνδέεται με το Πανεπιστήμιο του </a:t>
            </a:r>
            <a:r>
              <a:rPr lang="el-GR" sz="2000" dirty="0" err="1"/>
              <a:t>Leuven</a:t>
            </a:r>
            <a:r>
              <a:rPr lang="el-GR" sz="2000" dirty="0"/>
              <a:t>, που αναδείχθηκε -τα δύο τελευταία χρόνια- στον τομέα αυτό ως το πιο καινοτόμο ευρωπαϊκό Πανεπιστήμιο,</a:t>
            </a:r>
          </a:p>
          <a:p>
            <a:r>
              <a:rPr lang="el-GR" sz="2000" dirty="0" smtClean="0"/>
              <a:t>Αξιοποιεί </a:t>
            </a:r>
            <a:r>
              <a:rPr lang="el-GR" sz="2000" b="1" dirty="0" smtClean="0"/>
              <a:t>στελέχη</a:t>
            </a:r>
            <a:r>
              <a:rPr lang="el-GR" sz="2000" dirty="0" smtClean="0"/>
              <a:t> του ιδιωτικού τομέα και </a:t>
            </a:r>
            <a:r>
              <a:rPr lang="el-GR" sz="2000" dirty="0"/>
              <a:t>το ευρύ ανθρώπινο δίκτυο των </a:t>
            </a:r>
            <a:r>
              <a:rPr lang="el-GR" sz="2000" b="1" dirty="0"/>
              <a:t>αποφοίτων του ΕΜΠ</a:t>
            </a:r>
            <a:r>
              <a:rPr lang="el-GR" sz="2000" dirty="0" smtClean="0"/>
              <a:t>.</a:t>
            </a:r>
          </a:p>
          <a:p>
            <a:endParaRPr lang="el-GR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6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0038" y="250825"/>
            <a:ext cx="11558587" cy="706438"/>
          </a:xfrm>
        </p:spPr>
        <p:txBody>
          <a:bodyPr/>
          <a:lstStyle/>
          <a:p>
            <a:r>
              <a:rPr lang="el-GR" altLang="el-GR" dirty="0" smtClean="0"/>
              <a:t>Οι φάσεις προγράμματος</a:t>
            </a:r>
            <a:endParaRPr lang="en-US" altLang="el-GR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252592"/>
              </p:ext>
            </p:extLst>
          </p:nvPr>
        </p:nvGraphicFramePr>
        <p:xfrm>
          <a:off x="0" y="2927188"/>
          <a:ext cx="12192019" cy="5175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754"/>
                <a:gridCol w="243754"/>
                <a:gridCol w="243754"/>
                <a:gridCol w="248073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  <a:gridCol w="243754"/>
              </a:tblGrid>
              <a:tr h="5175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689" marR="86689" marT="45693" marB="45693"/>
                </a:tc>
              </a:tr>
            </a:tbl>
          </a:graphicData>
        </a:graphic>
      </p:graphicFrame>
      <p:sp>
        <p:nvSpPr>
          <p:cNvPr id="8" name="Rectangle 10"/>
          <p:cNvSpPr/>
          <p:nvPr/>
        </p:nvSpPr>
        <p:spPr>
          <a:xfrm rot="16200000">
            <a:off x="680244" y="2816456"/>
            <a:ext cx="2546350" cy="46038"/>
          </a:xfrm>
          <a:prstGeom prst="rect">
            <a:avLst/>
          </a:prstGeom>
          <a:solidFill>
            <a:srgbClr val="BD0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829" name="TextBox 2"/>
          <p:cNvSpPr txBox="1">
            <a:spLocks noChangeArrowheads="1"/>
          </p:cNvSpPr>
          <p:nvPr/>
        </p:nvSpPr>
        <p:spPr bwMode="auto">
          <a:xfrm>
            <a:off x="104775" y="1477613"/>
            <a:ext cx="17002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rgbClr val="CD2273"/>
                </a:solidFill>
                <a:latin typeface="Gill Sans Hel-Light" pitchFamily="2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200">
                <a:latin typeface="Calibri Light" pitchFamily="34" charset="0"/>
              </a:rPr>
              <a:t>Open Call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200">
                <a:latin typeface="Calibri Light" pitchFamily="34" charset="0"/>
              </a:rPr>
              <a:t>Πρόσκληση εκδήλωσης ενδιαφέροντος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200">
                <a:latin typeface="Calibri Light" pitchFamily="34" charset="0"/>
              </a:rPr>
              <a:t>Επιλογή προτάσεων</a:t>
            </a:r>
          </a:p>
        </p:txBody>
      </p:sp>
      <p:sp>
        <p:nvSpPr>
          <p:cNvPr id="30830" name="TextBox 2"/>
          <p:cNvSpPr txBox="1">
            <a:spLocks noChangeArrowheads="1"/>
          </p:cNvSpPr>
          <p:nvPr/>
        </p:nvSpPr>
        <p:spPr bwMode="auto">
          <a:xfrm>
            <a:off x="2120900" y="1468088"/>
            <a:ext cx="1085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2400">
                <a:solidFill>
                  <a:srgbClr val="CD2273"/>
                </a:solidFill>
                <a:latin typeface="Gill Sans Hel-Light" pitchFamily="2" charset="0"/>
              </a:rPr>
              <a:t>2</a:t>
            </a:r>
            <a:endParaRPr lang="en-US" altLang="el-GR" sz="2400">
              <a:solidFill>
                <a:srgbClr val="CD2273"/>
              </a:solidFill>
              <a:latin typeface="Gill Sans Hel-Light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200">
                <a:latin typeface="Calibri Light" pitchFamily="34" charset="0"/>
              </a:rPr>
              <a:t>Α΄φάση </a:t>
            </a:r>
            <a:r>
              <a:rPr lang="en-US" altLang="el-GR" sz="1200">
                <a:latin typeface="Calibri Light" pitchFamily="34" charset="0"/>
              </a:rPr>
              <a:t>Incubation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151857" y="2841856"/>
            <a:ext cx="2546350" cy="46037"/>
          </a:xfrm>
          <a:prstGeom prst="rect">
            <a:avLst/>
          </a:prstGeom>
          <a:solidFill>
            <a:srgbClr val="BD0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832" name="TextBox 2"/>
          <p:cNvSpPr txBox="1">
            <a:spLocks noChangeArrowheads="1"/>
          </p:cNvSpPr>
          <p:nvPr/>
        </p:nvSpPr>
        <p:spPr bwMode="auto">
          <a:xfrm>
            <a:off x="3708399" y="1528413"/>
            <a:ext cx="4983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 dirty="0">
                <a:solidFill>
                  <a:srgbClr val="CD2273"/>
                </a:solidFill>
                <a:latin typeface="Gill Sans Hel-Light" pitchFamily="2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200" dirty="0">
                <a:latin typeface="Calibri Light" pitchFamily="34" charset="0"/>
              </a:rPr>
              <a:t>B’ </a:t>
            </a:r>
            <a:r>
              <a:rPr lang="el-GR" altLang="el-GR" sz="1200" dirty="0">
                <a:latin typeface="Calibri Light" pitchFamily="34" charset="0"/>
              </a:rPr>
              <a:t>φάση </a:t>
            </a:r>
            <a:r>
              <a:rPr lang="en-US" altLang="el-GR" sz="1200" dirty="0" smtClean="0">
                <a:latin typeface="Calibri Light" pitchFamily="34" charset="0"/>
              </a:rPr>
              <a:t>Incubation –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200" dirty="0" smtClean="0">
                <a:latin typeface="Calibri Light" pitchFamily="34" charset="0"/>
              </a:rPr>
              <a:t>Εξατομικευμένο</a:t>
            </a:r>
            <a:r>
              <a:rPr lang="en-GB" altLang="el-GR" sz="1200" dirty="0" smtClean="0">
                <a:latin typeface="Calibri Light" pitchFamily="34" charset="0"/>
              </a:rPr>
              <a:t> Mentoring – Coaching </a:t>
            </a:r>
            <a:r>
              <a:rPr lang="el-GR" altLang="el-GR" sz="1200" dirty="0" smtClean="0">
                <a:latin typeface="Calibri Light" pitchFamily="34" charset="0"/>
              </a:rPr>
              <a:t>σε συνεργασία με την </a:t>
            </a:r>
            <a:r>
              <a:rPr lang="en-GB" altLang="el-GR" sz="1200" dirty="0" smtClean="0">
                <a:latin typeface="Calibri Light" pitchFamily="34" charset="0"/>
              </a:rPr>
              <a:t>SO </a:t>
            </a:r>
            <a:r>
              <a:rPr lang="en-GB" altLang="el-GR" sz="1200" dirty="0" err="1" smtClean="0">
                <a:latin typeface="Calibri Light" pitchFamily="34" charset="0"/>
              </a:rPr>
              <a:t>Kwadraat</a:t>
            </a:r>
            <a:r>
              <a:rPr lang="el-GR" altLang="el-GR" sz="1200" dirty="0" smtClean="0">
                <a:latin typeface="Calibri Light" pitchFamily="34" charset="0"/>
              </a:rPr>
              <a:t> </a:t>
            </a:r>
            <a:endParaRPr lang="en-US" altLang="el-GR" sz="1200" dirty="0">
              <a:latin typeface="Calibri Ligh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8009731" y="2891069"/>
            <a:ext cx="2549525" cy="46038"/>
          </a:xfrm>
          <a:prstGeom prst="rect">
            <a:avLst/>
          </a:prstGeom>
          <a:solidFill>
            <a:srgbClr val="BD0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9954419" y="2891069"/>
            <a:ext cx="2549525" cy="46037"/>
          </a:xfrm>
          <a:prstGeom prst="rect">
            <a:avLst/>
          </a:prstGeom>
          <a:solidFill>
            <a:srgbClr val="BD0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835" name="TextBox 2"/>
          <p:cNvSpPr txBox="1">
            <a:spLocks noChangeArrowheads="1"/>
          </p:cNvSpPr>
          <p:nvPr/>
        </p:nvSpPr>
        <p:spPr bwMode="auto">
          <a:xfrm>
            <a:off x="9567863" y="1576038"/>
            <a:ext cx="1084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rgbClr val="CD2273"/>
                </a:solidFill>
                <a:latin typeface="Gill Sans Hel-Light" pitchFamily="2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l-GR" sz="1200">
                <a:latin typeface="Calibri Light" pitchFamily="34" charset="0"/>
              </a:rPr>
              <a:t>Γ</a:t>
            </a:r>
            <a:r>
              <a:rPr lang="en-US" altLang="el-GR" sz="1200">
                <a:latin typeface="Calibri Light" pitchFamily="34" charset="0"/>
              </a:rPr>
              <a:t>’ </a:t>
            </a:r>
            <a:r>
              <a:rPr lang="el-GR" altLang="el-GR" sz="1200">
                <a:latin typeface="Calibri Light" pitchFamily="34" charset="0"/>
              </a:rPr>
              <a:t>φάση </a:t>
            </a:r>
            <a:r>
              <a:rPr lang="en-US" altLang="el-GR" sz="1200">
                <a:latin typeface="Calibri Light" pitchFamily="34" charset="0"/>
              </a:rPr>
              <a:t>Incubation</a:t>
            </a:r>
          </a:p>
        </p:txBody>
      </p:sp>
      <p:sp>
        <p:nvSpPr>
          <p:cNvPr id="30836" name="TextBox 2"/>
          <p:cNvSpPr txBox="1">
            <a:spLocks noChangeArrowheads="1"/>
          </p:cNvSpPr>
          <p:nvPr/>
        </p:nvSpPr>
        <p:spPr bwMode="auto">
          <a:xfrm>
            <a:off x="11285538" y="1599850"/>
            <a:ext cx="906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rgbClr val="CD2273"/>
                </a:solidFill>
                <a:latin typeface="Gill Sans Hel-Light" pitchFamily="2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200">
                <a:latin typeface="Calibri Light" pitchFamily="34" charset="0"/>
              </a:rPr>
              <a:t>Graduation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446088" y="3598700"/>
            <a:ext cx="1085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12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2 μήνες</a:t>
            </a:r>
            <a:endParaRPr lang="en-US" altLang="el-GR" sz="12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2138363" y="3600288"/>
            <a:ext cx="1085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12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1,5 μήνας</a:t>
            </a:r>
            <a:endParaRPr lang="en-US" altLang="el-GR" sz="12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5600700" y="3625688"/>
            <a:ext cx="1085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12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6 μήνες</a:t>
            </a:r>
            <a:endParaRPr lang="en-US" altLang="el-GR" sz="12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9767888" y="3601875"/>
            <a:ext cx="1085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12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2 μήνες</a:t>
            </a:r>
            <a:endParaRPr lang="en-US" altLang="el-GR" sz="12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11249025" y="3612988"/>
            <a:ext cx="942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altLang="el-GR" sz="120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1 μήνας</a:t>
            </a:r>
            <a:endParaRPr lang="en-US" altLang="el-GR" sz="1200" dirty="0">
              <a:solidFill>
                <a:schemeClr val="bg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0842" name="TextBox 2"/>
          <p:cNvSpPr txBox="1">
            <a:spLocks noChangeArrowheads="1"/>
          </p:cNvSpPr>
          <p:nvPr/>
        </p:nvSpPr>
        <p:spPr bwMode="auto">
          <a:xfrm>
            <a:off x="2120900" y="2415825"/>
            <a:ext cx="1101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rgbClr val="CD2273"/>
                </a:solidFill>
                <a:latin typeface="Gill Sans Hel-Light" pitchFamily="2" charset="0"/>
              </a:rPr>
              <a:t>IDEA</a:t>
            </a:r>
            <a:endParaRPr lang="el-GR" altLang="el-GR" sz="2400">
              <a:solidFill>
                <a:srgbClr val="CD2273"/>
              </a:solidFill>
              <a:latin typeface="Gill Sans Hel-Light" pitchFamily="2" charset="0"/>
            </a:endParaRPr>
          </a:p>
        </p:txBody>
      </p:sp>
      <p:sp>
        <p:nvSpPr>
          <p:cNvPr id="30843" name="TextBox 2"/>
          <p:cNvSpPr txBox="1">
            <a:spLocks noChangeArrowheads="1"/>
          </p:cNvSpPr>
          <p:nvPr/>
        </p:nvSpPr>
        <p:spPr bwMode="auto">
          <a:xfrm>
            <a:off x="3692525" y="2423763"/>
            <a:ext cx="1654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rgbClr val="CD2273"/>
                </a:solidFill>
                <a:latin typeface="Gill Sans Hel-Light" pitchFamily="2" charset="0"/>
              </a:rPr>
              <a:t>BUSINESS</a:t>
            </a:r>
            <a:endParaRPr lang="el-GR" altLang="el-GR" sz="2400">
              <a:solidFill>
                <a:srgbClr val="CD2273"/>
              </a:solidFill>
              <a:latin typeface="Gill Sans Hel-Light" pitchFamily="2" charset="0"/>
            </a:endParaRPr>
          </a:p>
        </p:txBody>
      </p:sp>
      <p:sp>
        <p:nvSpPr>
          <p:cNvPr id="30844" name="TextBox 2"/>
          <p:cNvSpPr txBox="1">
            <a:spLocks noChangeArrowheads="1"/>
          </p:cNvSpPr>
          <p:nvPr/>
        </p:nvSpPr>
        <p:spPr bwMode="auto">
          <a:xfrm>
            <a:off x="9583738" y="2423763"/>
            <a:ext cx="140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2400">
                <a:solidFill>
                  <a:srgbClr val="CD2273"/>
                </a:solidFill>
                <a:latin typeface="Gill Sans Hel-Light" pitchFamily="2" charset="0"/>
              </a:rPr>
              <a:t>LAUNCH</a:t>
            </a:r>
            <a:endParaRPr lang="el-GR" altLang="el-GR" sz="2400">
              <a:solidFill>
                <a:srgbClr val="CD2273"/>
              </a:solidFill>
              <a:latin typeface="Gill Sans Hel-Ligh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4980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0037" y="1105617"/>
            <a:ext cx="1054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dirty="0" smtClean="0"/>
              <a:t>Το πρόγραμμα έχει </a:t>
            </a:r>
            <a:r>
              <a:rPr lang="el-GR" altLang="el-GR" b="1" dirty="0" smtClean="0"/>
              <a:t>διάρκεια 12 μήνες</a:t>
            </a:r>
            <a:r>
              <a:rPr lang="el-GR" altLang="el-GR" dirty="0" smtClean="0"/>
              <a:t>, σύμφωνα με τα διεθνή πρότυπα &amp; πρακτικές.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99816" y="4169600"/>
            <a:ext cx="25743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1ο στάδιο ωρίμανσης: </a:t>
            </a:r>
          </a:p>
          <a:p>
            <a:pPr lvl="0"/>
            <a:r>
              <a:rPr lang="el-GR" sz="1400" dirty="0" smtClean="0"/>
              <a:t>Ανάπτυξη </a:t>
            </a:r>
            <a:r>
              <a:rPr lang="el-GR" sz="1400" dirty="0"/>
              <a:t>της ιδέας </a:t>
            </a:r>
            <a:endParaRPr lang="en-GB" sz="1400" dirty="0"/>
          </a:p>
          <a:p>
            <a:pPr lvl="0"/>
            <a:r>
              <a:rPr lang="el-GR" sz="1400" dirty="0"/>
              <a:t>Έρευνα αγοράς </a:t>
            </a:r>
            <a:r>
              <a:rPr lang="en-GB" sz="1400" dirty="0" smtClean="0"/>
              <a:t>&amp; </a:t>
            </a:r>
            <a:r>
              <a:rPr lang="el-GR" sz="1400" dirty="0" smtClean="0"/>
              <a:t>ανταγωνισμού </a:t>
            </a:r>
            <a:endParaRPr lang="en-GB" sz="1400" dirty="0"/>
          </a:p>
          <a:p>
            <a:pPr lvl="0"/>
            <a:r>
              <a:rPr lang="el-GR" sz="1400" dirty="0"/>
              <a:t>Μοντέλο εσόδων</a:t>
            </a:r>
            <a:endParaRPr lang="en-GB" sz="1400" dirty="0"/>
          </a:p>
          <a:p>
            <a:pPr lvl="0"/>
            <a:r>
              <a:rPr lang="el-GR" sz="1400" dirty="0"/>
              <a:t>Όνομα </a:t>
            </a:r>
            <a:r>
              <a:rPr lang="en-GB" sz="1400" dirty="0" smtClean="0"/>
              <a:t>&amp; </a:t>
            </a:r>
            <a:r>
              <a:rPr lang="el-GR" sz="1400" dirty="0" smtClean="0"/>
              <a:t>Τοποθέτηση </a:t>
            </a:r>
            <a:r>
              <a:rPr lang="el-GR" sz="1400" dirty="0"/>
              <a:t>στην αγορά</a:t>
            </a:r>
            <a:endParaRPr lang="en-GB" sz="1400" dirty="0"/>
          </a:p>
          <a:p>
            <a:pPr lvl="0"/>
            <a:r>
              <a:rPr lang="el-GR" sz="1400" dirty="0"/>
              <a:t>Αξιολόγηση ιδέας από τους μέντορες 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8291465" y="4140725"/>
            <a:ext cx="2466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3</a:t>
            </a:r>
            <a:r>
              <a:rPr lang="el-GR" sz="1400" b="1" dirty="0" smtClean="0"/>
              <a:t>ο </a:t>
            </a:r>
            <a:r>
              <a:rPr lang="el-GR" sz="1400" b="1" dirty="0"/>
              <a:t>στάδιο ωρίμανσης: </a:t>
            </a:r>
          </a:p>
          <a:p>
            <a:pPr lvl="0"/>
            <a:r>
              <a:rPr lang="el-GR" sz="1400" dirty="0" smtClean="0"/>
              <a:t>Ανάπτυξη πωλήσεων  </a:t>
            </a:r>
            <a:r>
              <a:rPr lang="el-GR" sz="1400" dirty="0"/>
              <a:t>Κοστολόγηση</a:t>
            </a:r>
            <a:endParaRPr lang="en-GB" sz="1400" dirty="0"/>
          </a:p>
          <a:p>
            <a:pPr lvl="0"/>
            <a:r>
              <a:rPr lang="el-GR" sz="1400" dirty="0" err="1"/>
              <a:t>Branding</a:t>
            </a:r>
            <a:r>
              <a:rPr lang="el-GR" sz="1400" dirty="0"/>
              <a:t> και </a:t>
            </a:r>
            <a:r>
              <a:rPr lang="el-GR" sz="1400" dirty="0" err="1" smtClean="0"/>
              <a:t>Marketing</a:t>
            </a:r>
            <a:endParaRPr lang="en-GB" sz="1400" dirty="0"/>
          </a:p>
          <a:p>
            <a:pPr lvl="0"/>
            <a:r>
              <a:rPr lang="el-GR" sz="1400" dirty="0"/>
              <a:t>Στρατηγική Άντλησης κεφαλαίων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5144200" y="4166925"/>
            <a:ext cx="2989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2</a:t>
            </a:r>
            <a:r>
              <a:rPr lang="el-GR" sz="1400" b="1" dirty="0" smtClean="0"/>
              <a:t>ο </a:t>
            </a:r>
            <a:r>
              <a:rPr lang="el-GR" sz="1400" b="1" dirty="0"/>
              <a:t>στάδιο ωρίμανσης: </a:t>
            </a:r>
            <a:endParaRPr lang="en-GB" sz="1400" b="1" dirty="0" smtClean="0"/>
          </a:p>
          <a:p>
            <a:pPr lvl="0"/>
            <a:r>
              <a:rPr lang="el-GR" sz="1400" dirty="0" smtClean="0"/>
              <a:t>Ανάπτυξη προϊόντος </a:t>
            </a:r>
            <a:r>
              <a:rPr lang="el-GR" sz="1400" dirty="0"/>
              <a:t>/ υπηρεσίας </a:t>
            </a:r>
            <a:endParaRPr lang="en-GB" sz="1400" dirty="0"/>
          </a:p>
          <a:p>
            <a:pPr lvl="0"/>
            <a:r>
              <a:rPr lang="el-GR" sz="1400" dirty="0"/>
              <a:t>Δημιουργία νομικής στρατηγικής και προστασίας πνευματικών δικαιωμάτων </a:t>
            </a:r>
            <a:endParaRPr lang="en-GB" sz="1400" dirty="0"/>
          </a:p>
          <a:p>
            <a:pPr lvl="0"/>
            <a:r>
              <a:rPr lang="en-GB" sz="1400" dirty="0" smtClean="0"/>
              <a:t>Prototyping - </a:t>
            </a:r>
            <a:r>
              <a:rPr lang="el-GR" sz="1400" dirty="0" smtClean="0"/>
              <a:t>Δοκιμές </a:t>
            </a:r>
            <a:r>
              <a:rPr lang="el-GR" sz="1400" dirty="0"/>
              <a:t>για την </a:t>
            </a:r>
            <a:r>
              <a:rPr lang="el-GR" sz="1400" dirty="0" err="1"/>
              <a:t>εφικτότητα</a:t>
            </a:r>
            <a:r>
              <a:rPr lang="el-GR" sz="1400" dirty="0"/>
              <a:t> του </a:t>
            </a:r>
            <a:r>
              <a:rPr lang="el-GR" sz="1400" dirty="0" smtClean="0"/>
              <a:t>προϊόντος</a:t>
            </a:r>
          </a:p>
          <a:p>
            <a:pPr lvl="0"/>
            <a:r>
              <a:rPr lang="el-GR" sz="1400" dirty="0" smtClean="0"/>
              <a:t>Χρηματοοικονομικά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0448" y="4170744"/>
            <a:ext cx="18522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Αξιολόγηση</a:t>
            </a:r>
          </a:p>
          <a:p>
            <a:pPr marL="342900" indent="-342900">
              <a:buAutoNum type="arabicPeriod"/>
            </a:pPr>
            <a:r>
              <a:rPr lang="el-GR" sz="1400" dirty="0" smtClean="0"/>
              <a:t>2 ανεξάρτητοι αξιολογητές / πρόταση</a:t>
            </a:r>
          </a:p>
          <a:p>
            <a:pPr marL="342900" indent="-342900">
              <a:buAutoNum type="arabicPeriod"/>
            </a:pPr>
            <a:r>
              <a:rPr lang="el-GR" sz="1400" dirty="0" smtClean="0"/>
              <a:t>Αναλυτική παρουσίαση ενώπιων επιτροπής</a:t>
            </a:r>
            <a:endParaRPr lang="el-GR" sz="1400" dirty="0"/>
          </a:p>
        </p:txBody>
      </p:sp>
      <p:sp>
        <p:nvSpPr>
          <p:cNvPr id="27" name="Rectangle 26"/>
          <p:cNvSpPr/>
          <p:nvPr/>
        </p:nvSpPr>
        <p:spPr>
          <a:xfrm>
            <a:off x="10853738" y="4138050"/>
            <a:ext cx="14514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Αποφοίτηση</a:t>
            </a:r>
          </a:p>
          <a:p>
            <a:pPr marL="342900" indent="-342900">
              <a:buAutoNum type="arabicPeriod"/>
            </a:pPr>
            <a:r>
              <a:rPr lang="el-GR" sz="1400" dirty="0" smtClean="0"/>
              <a:t>Συμμετοχή σε διεθνείς εκθέσεις</a:t>
            </a:r>
            <a:r>
              <a:rPr lang="en-GB" sz="1400" dirty="0" smtClean="0"/>
              <a:t> (MWC)</a:t>
            </a:r>
            <a:endParaRPr lang="el-GR" sz="1400" dirty="0" smtClean="0"/>
          </a:p>
          <a:p>
            <a:pPr marL="342900" indent="-342900">
              <a:buAutoNum type="arabicPeriod"/>
            </a:pPr>
            <a:r>
              <a:rPr lang="en-GB" sz="1400" dirty="0" smtClean="0"/>
              <a:t>Pitching </a:t>
            </a:r>
            <a:r>
              <a:rPr lang="el-GR" sz="1400" dirty="0" smtClean="0"/>
              <a:t>σε </a:t>
            </a:r>
            <a:r>
              <a:rPr lang="en-GB" sz="1400" dirty="0" smtClean="0"/>
              <a:t>funds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5553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1ος κύκλος σε αριθμούς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573305"/>
            <a:ext cx="11558587" cy="3455895"/>
          </a:xfrm>
        </p:spPr>
        <p:txBody>
          <a:bodyPr/>
          <a:lstStyle/>
          <a:p>
            <a:r>
              <a:rPr lang="en-GB" sz="2400" b="1" dirty="0" smtClean="0"/>
              <a:t>64 </a:t>
            </a:r>
            <a:r>
              <a:rPr lang="el-GR" sz="2400" dirty="0" smtClean="0"/>
              <a:t>υποβολές προτάσεων</a:t>
            </a:r>
          </a:p>
          <a:p>
            <a:r>
              <a:rPr lang="en-GB" sz="2400" b="1" dirty="0" smtClean="0"/>
              <a:t>183 </a:t>
            </a:r>
            <a:r>
              <a:rPr lang="el-GR" sz="2400" dirty="0" smtClean="0"/>
              <a:t>συμμετέχοντες</a:t>
            </a:r>
            <a:endParaRPr lang="en-GB" sz="2400" dirty="0" smtClean="0"/>
          </a:p>
          <a:p>
            <a:r>
              <a:rPr lang="el-GR" sz="2400" b="1" dirty="0" smtClean="0"/>
              <a:t>12 </a:t>
            </a:r>
            <a:r>
              <a:rPr lang="el-GR" sz="2400" dirty="0" smtClean="0"/>
              <a:t>ομάδες αποφοίτησαν + </a:t>
            </a:r>
            <a:r>
              <a:rPr lang="el-GR" sz="2400" b="1" dirty="0" smtClean="0"/>
              <a:t>6 </a:t>
            </a:r>
            <a:r>
              <a:rPr lang="el-GR" sz="2400" dirty="0" smtClean="0"/>
              <a:t>στον 2</a:t>
            </a:r>
            <a:r>
              <a:rPr lang="el-GR" sz="2400" baseline="30000" dirty="0" smtClean="0"/>
              <a:t>ο</a:t>
            </a:r>
            <a:r>
              <a:rPr lang="el-GR" sz="2400" b="1" dirty="0" smtClean="0"/>
              <a:t> </a:t>
            </a:r>
            <a:r>
              <a:rPr lang="el-GR" sz="2400" dirty="0" smtClean="0"/>
              <a:t>κύκλο</a:t>
            </a:r>
          </a:p>
          <a:p>
            <a:r>
              <a:rPr lang="el-GR" sz="2400" b="1" dirty="0" smtClean="0"/>
              <a:t>31 </a:t>
            </a:r>
            <a:r>
              <a:rPr lang="el-GR" sz="2400" dirty="0" smtClean="0"/>
              <a:t>ενεργοί μέντορες</a:t>
            </a:r>
          </a:p>
          <a:p>
            <a:r>
              <a:rPr lang="el-GR" sz="2400" b="1" dirty="0" smtClean="0"/>
              <a:t>&gt;80 </a:t>
            </a:r>
            <a:r>
              <a:rPr lang="el-GR" sz="2400" dirty="0" smtClean="0"/>
              <a:t>συναντήσεις &amp; </a:t>
            </a:r>
            <a:r>
              <a:rPr lang="el-GR" sz="2400" b="1" dirty="0" smtClean="0"/>
              <a:t>&gt;300 </a:t>
            </a:r>
            <a:r>
              <a:rPr lang="el-GR" sz="2400" dirty="0" smtClean="0"/>
              <a:t>ώρες συνεργασίας ανάμεσα σε μέντορες &amp; </a:t>
            </a:r>
            <a:r>
              <a:rPr lang="en-GB" sz="2400" dirty="0" smtClean="0"/>
              <a:t>coaches </a:t>
            </a:r>
            <a:r>
              <a:rPr lang="el-GR" sz="2400" dirty="0" smtClean="0"/>
              <a:t>και ομάδες</a:t>
            </a:r>
          </a:p>
          <a:p>
            <a:r>
              <a:rPr lang="el-GR" sz="2400" dirty="0" smtClean="0"/>
              <a:t>Συμμετοχή σε </a:t>
            </a:r>
            <a:r>
              <a:rPr lang="el-GR" sz="2400" b="1" dirty="0" smtClean="0"/>
              <a:t>15 </a:t>
            </a:r>
            <a:r>
              <a:rPr lang="el-GR" sz="2400" dirty="0" smtClean="0"/>
              <a:t>εκδηλώσεις και διοργάνωση </a:t>
            </a:r>
            <a:r>
              <a:rPr lang="el-GR" sz="2400" b="1" dirty="0" smtClean="0"/>
              <a:t>6 </a:t>
            </a:r>
            <a:r>
              <a:rPr lang="el-GR" sz="2400" dirty="0" smtClean="0"/>
              <a:t>εκδηλώσεων </a:t>
            </a:r>
          </a:p>
          <a:p>
            <a:r>
              <a:rPr lang="el-GR" sz="2400" b="1" dirty="0" smtClean="0"/>
              <a:t>2 </a:t>
            </a:r>
            <a:r>
              <a:rPr lang="el-GR" sz="2400" dirty="0" smtClean="0"/>
              <a:t>αποστολές στο εξ</a:t>
            </a:r>
            <a:r>
              <a:rPr lang="el-GR" sz="2400" dirty="0"/>
              <a:t>ω</a:t>
            </a:r>
            <a:r>
              <a:rPr lang="el-GR" sz="2400" dirty="0" smtClean="0"/>
              <a:t>τερικό (4 ομάδες @</a:t>
            </a:r>
            <a:r>
              <a:rPr lang="en-GB" sz="2400" dirty="0" smtClean="0"/>
              <a:t>4YFN</a:t>
            </a:r>
            <a:r>
              <a:rPr lang="el-GR" sz="2400" dirty="0" smtClean="0"/>
              <a:t>, 2 ομάδες @</a:t>
            </a:r>
            <a:r>
              <a:rPr lang="en-GB" sz="2400" dirty="0" smtClean="0"/>
              <a:t>Arch Summit)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9893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6" y="2950968"/>
            <a:ext cx="2823626" cy="52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393" y="3697422"/>
            <a:ext cx="1568932" cy="1198179"/>
          </a:xfrm>
          <a:prstGeom prst="rect">
            <a:avLst/>
          </a:prstGeom>
          <a:noFill/>
        </p:spPr>
      </p:pic>
      <p:pic>
        <p:nvPicPr>
          <p:cNvPr id="6" name="Εικόνα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t="25828" r="19247" b="25760"/>
          <a:stretch/>
        </p:blipFill>
        <p:spPr bwMode="auto">
          <a:xfrm>
            <a:off x="4693612" y="1299632"/>
            <a:ext cx="2790671" cy="1166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Εικόνα 1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6" y="1447871"/>
            <a:ext cx="2858813" cy="1018409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2" y="1583411"/>
            <a:ext cx="2900856" cy="882869"/>
          </a:xfrm>
          <a:prstGeom prst="rect">
            <a:avLst/>
          </a:prstGeom>
        </p:spPr>
      </p:pic>
      <p:pic>
        <p:nvPicPr>
          <p:cNvPr id="9" name="Εικόνα 1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2612844"/>
            <a:ext cx="1906109" cy="1198179"/>
          </a:xfrm>
          <a:prstGeom prst="rect">
            <a:avLst/>
          </a:prstGeom>
          <a:noFill/>
        </p:spPr>
      </p:pic>
      <p:pic>
        <p:nvPicPr>
          <p:cNvPr id="10" name="Εικόνα 12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2655132"/>
            <a:ext cx="3164812" cy="740979"/>
          </a:xfrm>
          <a:prstGeom prst="rect">
            <a:avLst/>
          </a:prstGeom>
          <a:noFill/>
        </p:spPr>
      </p:pic>
      <p:pic>
        <p:nvPicPr>
          <p:cNvPr id="11" name="Εικόνα 128" descr="C:\Users\topuser\Downloads\oro_main(1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07" y="3918139"/>
            <a:ext cx="1610125" cy="97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3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2" b="20744"/>
          <a:stretch>
            <a:fillRect/>
          </a:stretch>
        </p:blipFill>
        <p:spPr>
          <a:xfrm>
            <a:off x="4355109" y="4192654"/>
            <a:ext cx="3551734" cy="702947"/>
          </a:xfrm>
          <a:prstGeom prst="rect">
            <a:avLst/>
          </a:prstGeo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Ομάδες Α΄ κύκλου</a:t>
            </a:r>
            <a:endParaRPr lang="en-GB" dirty="0"/>
          </a:p>
        </p:txBody>
      </p:sp>
      <p:pic>
        <p:nvPicPr>
          <p:cNvPr id="1026" name="Picture 2" descr="http://inventict.gr/wp-content/uploads/2017/04/logo3.small_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60" y="5158291"/>
            <a:ext cx="1504784" cy="4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65070" y="5299124"/>
            <a:ext cx="202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cap="all" dirty="0"/>
              <a:t>DIATHYMIA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7820" y="5068292"/>
            <a:ext cx="13131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Cellular </a:t>
            </a:r>
            <a:endParaRPr lang="el-GR" dirty="0" smtClean="0">
              <a:latin typeface="Arial Black" panose="020B0A04020102020204" pitchFamily="34" charset="0"/>
            </a:endParaRPr>
          </a:p>
          <a:p>
            <a:r>
              <a:rPr lang="en-GB" dirty="0" smtClean="0">
                <a:latin typeface="Arial Black" panose="020B0A04020102020204" pitchFamily="34" charset="0"/>
              </a:rPr>
              <a:t>Security </a:t>
            </a:r>
            <a:endParaRPr lang="el-GR" dirty="0" smtClean="0">
              <a:latin typeface="Arial Black" panose="020B0A04020102020204" pitchFamily="34" charset="0"/>
            </a:endParaRPr>
          </a:p>
          <a:p>
            <a:r>
              <a:rPr lang="en-GB" dirty="0" smtClean="0">
                <a:latin typeface="Arial Black" panose="020B0A04020102020204" pitchFamily="34" charset="0"/>
              </a:rPr>
              <a:t>Monitor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Ποσοτικά στοιχεία υποβολών Β’ Κύκλου (1)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0881969"/>
              </p:ext>
            </p:extLst>
          </p:nvPr>
        </p:nvGraphicFramePr>
        <p:xfrm>
          <a:off x="295275" y="1314951"/>
          <a:ext cx="5411788" cy="402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32263" y="1315482"/>
            <a:ext cx="5412062" cy="4026538"/>
          </a:xfrm>
        </p:spPr>
        <p:txBody>
          <a:bodyPr/>
          <a:lstStyle/>
          <a:p>
            <a:r>
              <a:rPr lang="el-GR" dirty="0" smtClean="0"/>
              <a:t>45 προτάσεις </a:t>
            </a:r>
          </a:p>
          <a:p>
            <a:r>
              <a:rPr lang="el-GR" dirty="0" smtClean="0"/>
              <a:t>131 μέλη</a:t>
            </a:r>
          </a:p>
          <a:p>
            <a:r>
              <a:rPr lang="el-GR" dirty="0" smtClean="0"/>
              <a:t>Πλειοψηφία από το ΕΜΠ (1 στους 2)</a:t>
            </a:r>
          </a:p>
          <a:p>
            <a:r>
              <a:rPr lang="el-GR" dirty="0" smtClean="0"/>
              <a:t>Αξιόλογη παρουσία των συνεργαζόμενων πανεπιστημίων (1 στους 4)</a:t>
            </a:r>
          </a:p>
          <a:p>
            <a:r>
              <a:rPr lang="el-GR" dirty="0" smtClean="0"/>
              <a:t>Ευρύ φάσμα πεδίων εφαρμογής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40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Ποσοτικά στοιχεία υποβολών Β’ Κύκλου </a:t>
            </a:r>
            <a:r>
              <a:rPr lang="el-GR" dirty="0" smtClean="0"/>
              <a:t>(2)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5231481"/>
              </p:ext>
            </p:extLst>
          </p:nvPr>
        </p:nvGraphicFramePr>
        <p:xfrm>
          <a:off x="295275" y="1368993"/>
          <a:ext cx="5411788" cy="339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6857323"/>
              </p:ext>
            </p:extLst>
          </p:nvPr>
        </p:nvGraphicFramePr>
        <p:xfrm>
          <a:off x="6332538" y="1368993"/>
          <a:ext cx="5411787" cy="339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20941" y="4842649"/>
            <a:ext cx="10507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Υψηλό εκπαιδευτικό υπόβαθρο (30% ΥΔ και διδάκτορες, 31% κάτοχοι μεταπτυχιακού)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1 στους 2 μέλος ακαδημαϊκής κοινότητας ή ερευνητής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Επιχειρηματικότητα ευκαιρίας (&gt;90% απασχολούνται)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763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Ποσοτικά στοιχεία υποβολών Β’ Κύκλου </a:t>
            </a:r>
            <a:r>
              <a:rPr lang="el-GR" dirty="0" smtClean="0"/>
              <a:t>(3)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4070786"/>
              </p:ext>
            </p:extLst>
          </p:nvPr>
        </p:nvGraphicFramePr>
        <p:xfrm>
          <a:off x="6332538" y="1382328"/>
          <a:ext cx="5411787" cy="340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9965012"/>
              </p:ext>
            </p:extLst>
          </p:nvPr>
        </p:nvGraphicFramePr>
        <p:xfrm>
          <a:off x="295275" y="1397869"/>
          <a:ext cx="5411788" cy="340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320941" y="4842649"/>
            <a:ext cx="10507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3μελείς ομάδες κατά πλειοψηφία (1 στις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Μεικτό προφίλ των συμμετεχόντων στις ομάδες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Εφαρμογές λογισμικού και </a:t>
            </a:r>
            <a:r>
              <a:rPr lang="en-GB" dirty="0" smtClean="0"/>
              <a:t>web </a:t>
            </a:r>
            <a:r>
              <a:rPr lang="el-GR" dirty="0" smtClean="0"/>
              <a:t>υπηρεσίες το κύριο αντικείμενο των προτάσεων</a:t>
            </a:r>
          </a:p>
        </p:txBody>
      </p:sp>
    </p:spTree>
    <p:extLst>
      <p:ext uri="{BB962C8B-B14F-4D97-AF65-F5344CB8AC3E}">
        <p14:creationId xmlns:p14="http://schemas.microsoft.com/office/powerpoint/2010/main" val="101846969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Invent Presentation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Invent Presentation" id="{8B8F1A61-4190-994C-8295-CAB0AE0E5781}" vid="{A65868A0-19AA-A54B-831D-E725231830E4}"/>
    </a:ext>
  </a:ext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Invent Presentation</Template>
  <TotalTime>813</TotalTime>
  <Words>395</Words>
  <Application>Microsoft Office PowerPoint</Application>
  <PresentationFormat>Custom</PresentationFormat>
  <Paragraphs>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Theme Invent Presentation</vt:lpstr>
      <vt:lpstr>Προσαρμοσμένη σχεδίαση</vt:lpstr>
      <vt:lpstr>1_Προσαρμοσμένη σχεδίαση</vt:lpstr>
      <vt:lpstr>PowerPoint Presentation</vt:lpstr>
      <vt:lpstr>O Σχεδιασμός</vt:lpstr>
      <vt:lpstr>Η διαφοροποίηση του προγράμματος</vt:lpstr>
      <vt:lpstr>Οι φάσεις προγράμματος</vt:lpstr>
      <vt:lpstr>Ο 1ος κύκλος σε αριθμούς</vt:lpstr>
      <vt:lpstr>Ομάδες Α΄ κύκλου</vt:lpstr>
      <vt:lpstr>Ποσοτικά στοιχεία υποβολών Β’ Κύκλου (1)</vt:lpstr>
      <vt:lpstr>Ποσοτικά στοιχεία υποβολών Β’ Κύκλου (2)</vt:lpstr>
      <vt:lpstr>Ποσοτικά στοιχεία υποβολών Β’ Κύκλου (3)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Priskilla Mousafirakis</dc:creator>
  <cp:lastModifiedBy>User</cp:lastModifiedBy>
  <cp:revision>37</cp:revision>
  <dcterms:created xsi:type="dcterms:W3CDTF">2018-05-07T10:49:07Z</dcterms:created>
  <dcterms:modified xsi:type="dcterms:W3CDTF">2018-07-06T09:58:50Z</dcterms:modified>
</cp:coreProperties>
</file>