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  <p:sldId id="259" r:id="rId14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7135" autoAdjust="0"/>
  </p:normalViewPr>
  <p:slideViewPr>
    <p:cSldViewPr>
      <p:cViewPr>
        <p:scale>
          <a:sx n="40" d="100"/>
          <a:sy n="40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0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7CA62-B30E-4E32-8A7F-EBA23BF9D153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F42D-BEDC-4CE8-93F7-D907ADE5FF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49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6F73-1C71-425D-B9A8-7318D509EC3D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4A6DD-FFED-450A-AD67-A0C96631AC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08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27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52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7994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52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80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8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12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66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21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02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32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93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A6DD-FFED-450A-AD67-A0C96631ACF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30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F1EA29-C4B1-4A0A-9A3E-0C5ACBB96221}" type="datetimeFigureOut">
              <a:rPr lang="el-GR" smtClean="0"/>
              <a:t>6/7/2018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775788-6386-4E9F-9579-6BF98C4F64F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2800767"/>
          </a:xfrm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  <a:cs typeface="Calibri" pitchFamily="34" charset="0"/>
              </a:rPr>
              <a:t>Η ΧΕΡΣΑΙΑ ΜΕΤΑΦΟΡΑ ΥΓΡΟΠΟΙΗΜΕΝΟΥ ΦΥΣΙΚΟΥ ΑΕΡΙΟΥ ΚΑΙ Η ΑΝΑΠΤΥΞΗ ΔΙΚΤΥΩΝ ΔΙΑΝΟΜΗΣ ΣΤΗ ΔΥΤΙΚΗ ΕΛΛΑΔΑ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3717032"/>
            <a:ext cx="5616624" cy="1126462"/>
          </a:xfrm>
        </p:spPr>
        <p:txBody>
          <a:bodyPr>
            <a:spAutoFit/>
          </a:bodyPr>
          <a:lstStyle/>
          <a:p>
            <a:pPr algn="r"/>
            <a:r>
              <a:rPr lang="el-GR" sz="2400" b="1" dirty="0">
                <a:latin typeface="Calibri" pitchFamily="34" charset="0"/>
                <a:cs typeface="Calibri" pitchFamily="34" charset="0"/>
              </a:rPr>
              <a:t>Θεόδωρος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Τερζόπουλος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endParaRPr lang="el-GR" sz="1600" b="1" i="1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l-GR" sz="1600" b="1" i="1" dirty="0">
                <a:latin typeface="Calibri" pitchFamily="34" charset="0"/>
                <a:cs typeface="Calibri" pitchFamily="34" charset="0"/>
              </a:rPr>
              <a:t>Διευθύνων Σύμβουλος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l-GR" b="1" dirty="0">
                <a:latin typeface="Calibri" pitchFamily="34" charset="0"/>
                <a:cs typeface="Calibri" pitchFamily="34" charset="0"/>
              </a:rPr>
              <a:t>Δημόσια Επιχείρηση Δικτύων Διανομής Αερίου ΑΕ</a:t>
            </a: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251520" y="5373360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3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>
                <a:effectLst/>
              </a:rPr>
              <a:t>ΔΟΡΥΦΟΡΙΚΟΣ ΣΤΑΘΜΟΣ ΥΦΑ ΑΡΡΟΜΟΛΙΝΟ (ΜΑΔΡΙΤΗ).2</a:t>
            </a:r>
            <a:endParaRPr lang="en-US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CDEF2ABC-09FB-4CE9-9E72-365B054F59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10" r="2530"/>
          <a:stretch/>
        </p:blipFill>
        <p:spPr>
          <a:xfrm>
            <a:off x="323528" y="1988840"/>
            <a:ext cx="857989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>
                <a:effectLst/>
              </a:rPr>
              <a:t>ΔΟΡΥΦΟΡΙΚΟΣ ΣΤΑΘΜΟΣ ΥΦΑ ΑΡΡΟΜΟΛΙΝΟ (ΜΑΔΡΙΤΗ).3</a:t>
            </a:r>
            <a:endParaRPr lang="en-US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107F8EB-66D6-43DE-87B5-BC778F259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90" r="2983" b="15038"/>
          <a:stretch/>
        </p:blipFill>
        <p:spPr>
          <a:xfrm>
            <a:off x="323528" y="2276872"/>
            <a:ext cx="85689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>
                <a:effectLst/>
              </a:rPr>
              <a:t>ΑΠΟΣΤΑΣΕΙΣ ΑΣΦΑΛΕΙΑΣ</a:t>
            </a:r>
            <a:br>
              <a:rPr lang="el-GR" dirty="0">
                <a:effectLst/>
              </a:rPr>
            </a:br>
            <a:r>
              <a:rPr lang="el-GR" dirty="0">
                <a:effectLst/>
              </a:rPr>
              <a:t>ΣΤΑΘΜΩΝ ΥΦΑ</a:t>
            </a:r>
            <a:endParaRPr lang="en-US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765DBC43-448A-43BB-B596-DF8E30126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06073"/>
              </p:ext>
            </p:extLst>
          </p:nvPr>
        </p:nvGraphicFramePr>
        <p:xfrm>
          <a:off x="1076821" y="2375721"/>
          <a:ext cx="7704856" cy="4268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87535074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242582249"/>
                    </a:ext>
                  </a:extLst>
                </a:gridCol>
              </a:tblGrid>
              <a:tr h="1088526">
                <a:tc>
                  <a:txBody>
                    <a:bodyPr/>
                    <a:lstStyle/>
                    <a:p>
                      <a:pPr marL="457200" marR="14605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l-GR" sz="1600" spc="-20" dirty="0">
                          <a:effectLst/>
                        </a:rPr>
                        <a:t>Αποστάσεις από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marR="146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spc="-20" dirty="0">
                          <a:effectLst/>
                        </a:rPr>
                        <a:t>Μήκος ελαχίστων αποστάσεων ασφαλείας </a:t>
                      </a:r>
                      <a:endParaRPr lang="el-GR" sz="1600" dirty="0">
                        <a:effectLst/>
                      </a:endParaRPr>
                    </a:p>
                    <a:p>
                      <a:pPr marL="457200" marR="146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spc="-20" dirty="0">
                          <a:effectLst/>
                        </a:rPr>
                        <a:t>(σε μέτρα)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496711197"/>
                  </a:ext>
                </a:extLst>
              </a:tr>
              <a:tr h="570126">
                <a:tc>
                  <a:txBody>
                    <a:bodyPr/>
                    <a:lstStyle/>
                    <a:p>
                      <a:pPr marL="457200" marR="1460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Ανοίγματα κτηρίων, υπόγεια, υπόνομοι ή αποχετεύσεις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marR="1460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20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2249810019"/>
                  </a:ext>
                </a:extLst>
              </a:tr>
              <a:tr h="649229">
                <a:tc>
                  <a:txBody>
                    <a:bodyPr/>
                    <a:lstStyle/>
                    <a:p>
                      <a:pPr marL="457200" marR="1460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Κινητήρες, διακόπτες (μη αντιεκρηκτικοί), αποθήκες εύφλεκτων υλικών, επικίνδυνα σημεία ανάφλεξης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marR="1460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15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4190585650"/>
                  </a:ext>
                </a:extLst>
              </a:tr>
              <a:tr h="429580">
                <a:tc>
                  <a:txBody>
                    <a:bodyPr/>
                    <a:lstStyle/>
                    <a:p>
                      <a:pPr marL="457200" marR="1460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>
                          <a:effectLst/>
                        </a:rPr>
                        <a:t>Κολώνες γραμμών μεταφοράς ηλεκτρικής ενέργειας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marR="1460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15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7518464"/>
                  </a:ext>
                </a:extLst>
              </a:tr>
              <a:tr h="570126">
                <a:tc>
                  <a:txBody>
                    <a:bodyPr/>
                    <a:lstStyle/>
                    <a:p>
                      <a:pPr marL="457200" marR="1460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>
                          <a:effectLst/>
                        </a:rPr>
                        <a:t>Όρια από κτήρια, δημόσιες οδούς, αυτοκινητοδρόμους, σιδηροδρόμους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marR="1460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30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302856771"/>
                  </a:ext>
                </a:extLst>
              </a:tr>
              <a:tr h="868877">
                <a:tc>
                  <a:txBody>
                    <a:bodyPr/>
                    <a:lstStyle/>
                    <a:p>
                      <a:pPr marL="457200" marR="1460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Κτήρια συνάθροισης κοινού όπως δημόσια κτήρια, εκπαιδευτικά ιδρύματα, εμπορικά καταστήματα, νοσοκομεία </a:t>
                      </a:r>
                      <a:r>
                        <a:rPr lang="el-GR" sz="1600" spc="-20" dirty="0" err="1">
                          <a:effectLst/>
                        </a:rPr>
                        <a:t>κλπ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marR="1460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spc="-20" dirty="0">
                          <a:effectLst/>
                        </a:rPr>
                        <a:t>45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70816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27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3156"/>
            <a:ext cx="8640960" cy="1569660"/>
          </a:xfrm>
        </p:spPr>
        <p:txBody>
          <a:bodyPr wrap="square">
            <a:spAutoFit/>
          </a:bodyPr>
          <a:lstStyle/>
          <a:p>
            <a:pPr algn="r"/>
            <a:r>
              <a:rPr lang="el-GR" sz="3200" dirty="0">
                <a:latin typeface="Calibri" pitchFamily="34" charset="0"/>
                <a:cs typeface="Calibri" pitchFamily="34" charset="0"/>
              </a:rPr>
              <a:t>Η ΧΕΡΣΑΙΑ ΜΕΤΑΦΟΡΑ ΥΓΡΟΠΟΙΗΜΕΝΟΥ ΦΥΣΙΚΟΥ ΑΕΡΙΟΥ ΚΑΙ Η ΑΝΑΠΤΥΞΗ ΔΙΚΤΥΩΝ ΔΙΑΝΟΜΗΣ ΣΤΗ ΔΥΤΙΚΗ ΕΛΛΑΔΑ</a:t>
            </a:r>
            <a:endParaRPr lang="en-US" sz="3200" dirty="0"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1560" y="3358733"/>
            <a:ext cx="8374694" cy="646331"/>
          </a:xfrm>
          <a:prstGeom prst="rect">
            <a:avLst/>
          </a:prstGeom>
        </p:spPr>
        <p:txBody>
          <a:bodyPr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3600" dirty="0"/>
              <a:t>Ευχαριστούμε για την προσοχή σας</a:t>
            </a:r>
            <a:r>
              <a:rPr lang="en-US" sz="3600" dirty="0"/>
              <a:t>!</a:t>
            </a:r>
            <a:endParaRPr lang="el-GR" sz="3600" dirty="0"/>
          </a:p>
        </p:txBody>
      </p:sp>
      <p:pic>
        <p:nvPicPr>
          <p:cNvPr id="8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2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506"/>
            <a:ext cx="8640960" cy="1754326"/>
          </a:xfrm>
        </p:spPr>
        <p:txBody>
          <a:bodyPr wrap="square">
            <a:spAutoFit/>
          </a:bodyPr>
          <a:lstStyle/>
          <a:p>
            <a:pPr algn="r"/>
            <a:r>
              <a:rPr lang="el-GR" sz="3600" dirty="0"/>
              <a:t>ΠΡΟΣΦΑΤΕΣ ΕΞΕΛΙΞΕΙΣ ΠΟΥ ΕΠΗΡΕΑΖΟΥΝ ΤΗΝ ΑΝΑΠΤΥΞΗ ΤΗΣ ΔΙΑΝΟΜΗΣ ΣΤΗ Δ. ΕΛΛΑΔΑ ΚΑΙ ΤΗ Δ. ΜΑΚΕΔΟΝΙΑ</a:t>
            </a:r>
            <a:endParaRPr lang="en-US" sz="3600" dirty="0"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2420888"/>
            <a:ext cx="8568952" cy="40072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Tx/>
              <a:buFont typeface="+mj-lt"/>
              <a:buAutoNum type="arabicPeriod"/>
            </a:pPr>
            <a:r>
              <a:rPr lang="el-GR" dirty="0"/>
              <a:t>Η έναρξη λειτουργίας του ΤΑΡ την 1/1/2020 διευκολύνει την ανάπτυξη της διανομής στη Δ. Μακεδονία και τον νομό Πέλλας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el-GR" dirty="0"/>
              <a:t>Η έναρξη λειτουργίας του Σταθμού Φόρτωσης βυτίων ΥΦΑ στην Αγ. Τριάδα από 1/1/2020 διευκολύνει τη χερσαία τροφοδοσία των δικτύων διανομής στη Δ. Ελλάδα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el-GR" dirty="0"/>
              <a:t>Ο προγραμματισμός για την υλοποίηση του </a:t>
            </a:r>
            <a:r>
              <a:rPr lang="en-US" dirty="0"/>
              <a:t>bunkering</a:t>
            </a:r>
            <a:r>
              <a:rPr lang="el-GR" dirty="0"/>
              <a:t> στο λιμάνι της Πάτρας το 2024 επιβάλλει την αναθεώρηση του υφιστάμενου σχεδίου για την τροφοδοσία της Δ. Ελλάδας</a:t>
            </a:r>
          </a:p>
          <a:p>
            <a:pPr marL="457200" indent="-457200" algn="just">
              <a:buClrTx/>
              <a:buFont typeface="+mj-lt"/>
              <a:buAutoNum type="arabicPeriod"/>
            </a:pPr>
            <a:r>
              <a:rPr lang="el-GR" dirty="0"/>
              <a:t>Η τεχνολογική εξέλιξη στην κατασκευή βυτίων διευκολύνει τη χερσαία μεταφορά μεγαλύτερων ποσοτήτων ΥΦΑ</a:t>
            </a: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2529"/>
            <a:ext cx="8640960" cy="769441"/>
          </a:xfrm>
        </p:spPr>
        <p:txBody>
          <a:bodyPr wrap="square">
            <a:spAutoFit/>
          </a:bodyPr>
          <a:lstStyle/>
          <a:p>
            <a:pPr algn="r"/>
            <a:r>
              <a:rPr lang="el-GR" dirty="0"/>
              <a:t>ΧΑΡΑΚΤΗΡΙΣΤΙΚΑ ΤΟΥ ΥΦΑ</a:t>
            </a:r>
            <a:endParaRPr lang="en-US" sz="3200" dirty="0"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03648" y="546903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  <a:buNone/>
            </a:pPr>
            <a:r>
              <a:rPr lang="el-GR" dirty="0"/>
              <a:t>Τα χαρακτηριστικά του ΥΦΑ διαφέρουν ανάλογα με τη σύνθεσή του αλλά είναι παρόμοια με το κύριο συστατικό του που είναι το μεθάνιο</a:t>
            </a: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4A5DA2A9-C09E-45D3-9EBF-982EEA012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9552" y="2780928"/>
          <a:ext cx="8136904" cy="244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7741">
                  <a:extLst>
                    <a:ext uri="{9D8B030D-6E8A-4147-A177-3AD203B41FA5}">
                      <a16:colId xmlns:a16="http://schemas.microsoft.com/office/drawing/2014/main" xmlns="" val="2102472721"/>
                    </a:ext>
                  </a:extLst>
                </a:gridCol>
                <a:gridCol w="2199163">
                  <a:extLst>
                    <a:ext uri="{9D8B030D-6E8A-4147-A177-3AD203B41FA5}">
                      <a16:colId xmlns:a16="http://schemas.microsoft.com/office/drawing/2014/main" xmlns="" val="3274463224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Θερμοκρασία βρασμού στη 1 </a:t>
                      </a:r>
                      <a:r>
                        <a:rPr lang="en-US" sz="2400" dirty="0" err="1">
                          <a:effectLst/>
                        </a:rPr>
                        <a:t>atm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-161,49</a:t>
                      </a:r>
                      <a:r>
                        <a:rPr lang="en-US" sz="2400" baseline="30000" dirty="0">
                          <a:effectLst/>
                        </a:rPr>
                        <a:t>0</a:t>
                      </a:r>
                      <a:r>
                        <a:rPr lang="en-US" sz="2400" dirty="0">
                          <a:effectLst/>
                        </a:rPr>
                        <a:t>C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8920793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Πυκνότητα υγρής φάσης (</a:t>
                      </a:r>
                      <a:r>
                        <a:rPr lang="el-GR" sz="2400" dirty="0" err="1">
                          <a:effectLst/>
                        </a:rPr>
                        <a:t>Τ</a:t>
                      </a:r>
                      <a:r>
                        <a:rPr lang="el-GR" sz="2400" baseline="-25000" dirty="0" err="1">
                          <a:effectLst/>
                        </a:rPr>
                        <a:t>Βρασμού</a:t>
                      </a:r>
                      <a:r>
                        <a:rPr lang="el-GR" sz="2400" dirty="0">
                          <a:effectLst/>
                        </a:rPr>
                        <a:t>, 1</a:t>
                      </a:r>
                      <a:r>
                        <a:rPr lang="en-US" sz="2400" dirty="0" err="1">
                          <a:effectLst/>
                        </a:rPr>
                        <a:t>atm</a:t>
                      </a:r>
                      <a:r>
                        <a:rPr lang="el-GR" sz="2400" dirty="0">
                          <a:effectLst/>
                        </a:rPr>
                        <a:t>)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425 kg/m</a:t>
                      </a:r>
                      <a:r>
                        <a:rPr lang="en-US" sz="2400" baseline="30000" dirty="0">
                          <a:effectLst/>
                        </a:rPr>
                        <a:t>3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10176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Πυκνότητα ατμού (Τ</a:t>
                      </a:r>
                      <a:r>
                        <a:rPr lang="el-GR" sz="2400" baseline="-25000">
                          <a:effectLst/>
                        </a:rPr>
                        <a:t>Βρασμού</a:t>
                      </a:r>
                      <a:r>
                        <a:rPr lang="el-GR" sz="2400">
                          <a:effectLst/>
                        </a:rPr>
                        <a:t>, 1</a:t>
                      </a:r>
                      <a:r>
                        <a:rPr lang="en-US" sz="2400">
                          <a:effectLst/>
                        </a:rPr>
                        <a:t>atm</a:t>
                      </a:r>
                      <a:r>
                        <a:rPr lang="el-GR" sz="2400">
                          <a:effectLst/>
                        </a:rPr>
                        <a:t>)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0,717</a:t>
                      </a:r>
                      <a:r>
                        <a:rPr lang="en-US" sz="2400" dirty="0">
                          <a:effectLst/>
                        </a:rPr>
                        <a:t> kg/m</a:t>
                      </a:r>
                      <a:r>
                        <a:rPr lang="en-US" sz="2400" baseline="30000" dirty="0">
                          <a:effectLst/>
                        </a:rPr>
                        <a:t>3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0351932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Ανωτέρα Θερμογόνος Δύναμη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54.720 </a:t>
                      </a:r>
                      <a:r>
                        <a:rPr lang="en-US" sz="2400" dirty="0" err="1">
                          <a:effectLst/>
                        </a:rPr>
                        <a:t>kj</a:t>
                      </a:r>
                      <a:r>
                        <a:rPr lang="en-US" sz="2400" dirty="0">
                          <a:effectLst/>
                        </a:rPr>
                        <a:t>/kg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146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3214"/>
            <a:ext cx="8640960" cy="2123658"/>
          </a:xfrm>
        </p:spPr>
        <p:txBody>
          <a:bodyPr wrap="square">
            <a:spAutoFit/>
          </a:bodyPr>
          <a:lstStyle/>
          <a:p>
            <a:pPr algn="r"/>
            <a:r>
              <a:rPr lang="el-GR" dirty="0"/>
              <a:t>ΟΙΚΟΝΟΜΙΑ ΧΑΜΗΛΟΥ ΑΝΘΡΑΚΑ-</a:t>
            </a:r>
            <a:br>
              <a:rPr lang="el-GR" dirty="0"/>
            </a:br>
            <a:r>
              <a:rPr lang="el-GR" dirty="0"/>
              <a:t>ΣΥΓΚΡΙΣΗ ΜΕ ΑΘΔ ΑΝΤΑΓΩΝΙΣΤΙΚΩΝ ΚΑΥΣΙΜΩΝ</a:t>
            </a:r>
            <a:endParaRPr lang="en-US" sz="3200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7890EE39-1DC5-40FB-B45E-9B6A125E6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607360"/>
              </p:ext>
            </p:extLst>
          </p:nvPr>
        </p:nvGraphicFramePr>
        <p:xfrm>
          <a:off x="683568" y="2925088"/>
          <a:ext cx="7992888" cy="12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1044347065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1700963198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656879885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1631713756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ΥΦΑ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Υγραέριο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Πετρέλαιο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Ξύλα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76613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15,4 </a:t>
                      </a:r>
                      <a:r>
                        <a:rPr lang="en-US" sz="2400">
                          <a:effectLst/>
                        </a:rPr>
                        <a:t>kWh/kg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</a:t>
                      </a:r>
                      <a:r>
                        <a:rPr lang="en-US" sz="2400">
                          <a:effectLst/>
                        </a:rPr>
                        <a:t>4,0 kWh/kg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effectLst/>
                        </a:rPr>
                        <a:t>1</a:t>
                      </a:r>
                      <a:r>
                        <a:rPr lang="en-US" sz="2400">
                          <a:effectLst/>
                        </a:rPr>
                        <a:t>2,6 kWh/kg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4,8 kWh/kg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341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76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/>
              <a:t>ΣΥΓΚΡΙΣΗ ΠΕΡΙΒΑΛΛΟΝΤΙΚΩΝ ΕΠΙΠΤΩΣΕΩΝ</a:t>
            </a:r>
            <a:endParaRPr lang="en-US" sz="3200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BFB84FE-ADA2-46E0-88FB-1F652F8BFC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492896"/>
            <a:ext cx="770485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27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/>
              <a:t>ΕΙΚΟΝΙΚΟΣ ΑΓΩΓΟΣ ΜΕΤΑΦΟΡΑΣ ΑΝΤΙ ΜΕΤΑΦΟΡΑΣ ΜΕΣΩ ΣΩΛΗΝΩΝ</a:t>
            </a:r>
            <a:endParaRPr lang="en-US" sz="3200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3275DF5-34AD-4EBE-8A14-2F887C4BBAC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 b="12438"/>
          <a:stretch/>
        </p:blipFill>
        <p:spPr bwMode="auto">
          <a:xfrm>
            <a:off x="2566987" y="1772816"/>
            <a:ext cx="4010025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15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/>
              <a:t>ΕΙΚΟΝΙΚΟΣ ΑΓΩΓΟΣ ΜΕΤΑΦΟΡΑΣ ΑΝΤΙ ΜΕΤΑΦΟΡΑΣ ΜΕΣΩ ΣΩΛΗΝΩΝ</a:t>
            </a:r>
            <a:endParaRPr lang="en-US" sz="3200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6F663A2-A4E2-47A0-BFDC-B8FB37CCA1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344816" cy="3849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38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>
                <a:effectLst/>
              </a:rPr>
              <a:t>ΛΕΙΤΟΥΡΓΙΑ ΔΟΡΥΦΟΡΙΚΩΝ ΣΤΑΘΜΩΝ ΥΦΑ</a:t>
            </a:r>
            <a:endParaRPr lang="en-US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9AF5F5E-A0DD-4FA3-9FE8-B4D71A466C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54" y="2348880"/>
            <a:ext cx="7793526" cy="425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42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4258"/>
            <a:ext cx="8640960" cy="1446550"/>
          </a:xfrm>
        </p:spPr>
        <p:txBody>
          <a:bodyPr wrap="square">
            <a:spAutoFit/>
          </a:bodyPr>
          <a:lstStyle/>
          <a:p>
            <a:pPr algn="r"/>
            <a:r>
              <a:rPr lang="el-GR" dirty="0">
                <a:effectLst/>
              </a:rPr>
              <a:t>ΔΟΡΥΦΟΡΙΚΟΣ ΣΤΑΘΜΟΣ ΥΦΑ ΑΡΡΟΜΟΛΙΝΟ (ΜΑΔΡΙΤΗ).1</a:t>
            </a:r>
            <a:endParaRPr lang="en-US" dirty="0">
              <a:effectLst/>
            </a:endParaRPr>
          </a:p>
        </p:txBody>
      </p:sp>
      <p:pic>
        <p:nvPicPr>
          <p:cNvPr id="6" name="Picture 2" descr="C:\Users\t.a.rizos\WORK\Δ_Ε_Δ_Α_\unbundling\λογότυπο_εταιρικές κάρτες\DEDA_LOGO_χωρίς περιγραφή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2467"/>
          <a:stretch/>
        </p:blipFill>
        <p:spPr bwMode="auto">
          <a:xfrm>
            <a:off x="35496" y="5517376"/>
            <a:ext cx="1063458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1D080D2-0748-40A6-AC76-1346F0762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01" r="9051" b="3801"/>
          <a:stretch/>
        </p:blipFill>
        <p:spPr>
          <a:xfrm>
            <a:off x="611560" y="2060848"/>
            <a:ext cx="831641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6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2027</TotalTime>
  <Words>348</Words>
  <Application>Microsoft Office PowerPoint</Application>
  <PresentationFormat>Προβολή στην οθόνη (4:3)</PresentationFormat>
  <Paragraphs>64</Paragraphs>
  <Slides>13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Waveform</vt:lpstr>
      <vt:lpstr>Η ΧΕΡΣΑΙΑ ΜΕΤΑΦΟΡΑ ΥΓΡΟΠΟΙΗΜΕΝΟΥ ΦΥΣΙΚΟΥ ΑΕΡΙΟΥ ΚΑΙ Η ΑΝΑΠΤΥΞΗ ΔΙΚΤΥΩΝ ΔΙΑΝΟΜΗΣ ΣΤΗ ΔΥΤΙΚΗ ΕΛΛΑΔΑ</vt:lpstr>
      <vt:lpstr>ΠΡΟΣΦΑΤΕΣ ΕΞΕΛΙΞΕΙΣ ΠΟΥ ΕΠΗΡΕΑΖΟΥΝ ΤΗΝ ΑΝΑΠΤΥΞΗ ΤΗΣ ΔΙΑΝΟΜΗΣ ΣΤΗ Δ. ΕΛΛΑΔΑ ΚΑΙ ΤΗ Δ. ΜΑΚΕΔΟΝΙΑ</vt:lpstr>
      <vt:lpstr>ΧΑΡΑΚΤΗΡΙΣΤΙΚΑ ΤΟΥ ΥΦΑ</vt:lpstr>
      <vt:lpstr>ΟΙΚΟΝΟΜΙΑ ΧΑΜΗΛΟΥ ΑΝΘΡΑΚΑ- ΣΥΓΚΡΙΣΗ ΜΕ ΑΘΔ ΑΝΤΑΓΩΝΙΣΤΙΚΩΝ ΚΑΥΣΙΜΩΝ</vt:lpstr>
      <vt:lpstr>ΣΥΓΚΡΙΣΗ ΠΕΡΙΒΑΛΛΟΝΤΙΚΩΝ ΕΠΙΠΤΩΣΕΩΝ</vt:lpstr>
      <vt:lpstr>ΕΙΚΟΝΙΚΟΣ ΑΓΩΓΟΣ ΜΕΤΑΦΟΡΑΣ ΑΝΤΙ ΜΕΤΑΦΟΡΑΣ ΜΕΣΩ ΣΩΛΗΝΩΝ</vt:lpstr>
      <vt:lpstr>ΕΙΚΟΝΙΚΟΣ ΑΓΩΓΟΣ ΜΕΤΑΦΟΡΑΣ ΑΝΤΙ ΜΕΤΑΦΟΡΑΣ ΜΕΣΩ ΣΩΛΗΝΩΝ</vt:lpstr>
      <vt:lpstr>ΛΕΙΤΟΥΡΓΙΑ ΔΟΡΥΦΟΡΙΚΩΝ ΣΤΑΘΜΩΝ ΥΦΑ</vt:lpstr>
      <vt:lpstr>ΔΟΡΥΦΟΡΙΚΟΣ ΣΤΑΘΜΟΣ ΥΦΑ ΑΡΡΟΜΟΛΙΝΟ (ΜΑΔΡΙΤΗ).1</vt:lpstr>
      <vt:lpstr>ΔΟΡΥΦΟΡΙΚΟΣ ΣΤΑΘΜΟΣ ΥΦΑ ΑΡΡΟΜΟΛΙΝΟ (ΜΑΔΡΙΤΗ).2</vt:lpstr>
      <vt:lpstr>ΔΟΡΥΦΟΡΙΚΟΣ ΣΤΑΘΜΟΣ ΥΦΑ ΑΡΡΟΜΟΛΙΝΟ (ΜΑΔΡΙΤΗ).3</vt:lpstr>
      <vt:lpstr>ΑΠΟΣΤΑΣΕΙΣ ΑΣΦΑΛΕΙΑΣ ΣΤΑΘΜΩΝ ΥΦΑ</vt:lpstr>
      <vt:lpstr>Η ΧΕΡΣΑΙΑ ΜΕΤΑΦΟΡΑ ΥΓΡΟΠΟΙΗΜΕΝΟΥ ΦΥΣΙΚΟΥ ΑΕΡΙΟΥ ΚΑΙ Η ΑΝΑΠΤΥΞΗ ΔΙΚΤΥΩΝ ΔΙΑΝΟΜΗΣ ΣΤΗ ΔΥΤΙΚΗ ΕΛΛΑΔΑ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Ρίζος Θάνος\Thanos Rizos</dc:creator>
  <cp:lastModifiedBy>user</cp:lastModifiedBy>
  <cp:revision>150</cp:revision>
  <cp:lastPrinted>2018-07-06T08:35:17Z</cp:lastPrinted>
  <dcterms:created xsi:type="dcterms:W3CDTF">2012-06-06T07:12:41Z</dcterms:created>
  <dcterms:modified xsi:type="dcterms:W3CDTF">2018-07-06T13:11:18Z</dcterms:modified>
</cp:coreProperties>
</file>